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5" r:id="rId2"/>
    <p:sldId id="256" r:id="rId3"/>
    <p:sldId id="261" r:id="rId4"/>
    <p:sldId id="263" r:id="rId5"/>
    <p:sldId id="264" r:id="rId6"/>
    <p:sldId id="257" r:id="rId7"/>
    <p:sldId id="258" r:id="rId8"/>
    <p:sldId id="259" r:id="rId9"/>
    <p:sldId id="262" r:id="rId10"/>
    <p:sldId id="266"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3" d="100"/>
          <a:sy n="73" d="100"/>
        </p:scale>
        <p:origin x="1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CDF24-4B8D-4C35-B9CC-B6DA050A2821}"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l-GR"/>
        </a:p>
      </dgm:t>
    </dgm:pt>
    <dgm:pt modelId="{CA6217A4-7ED9-40A7-AE54-FEF3BC4AE3E2}">
      <dgm:prSet phldrT="[Κείμενο]"/>
      <dgm:spPr/>
      <dgm:t>
        <a:bodyPr/>
        <a:lstStyle/>
        <a:p>
          <a:r>
            <a:rPr lang="el-GR" dirty="0">
              <a:solidFill>
                <a:srgbClr val="FFFF00"/>
              </a:solidFill>
              <a:latin typeface="Calibri" panose="020F0502020204030204" pitchFamily="34" charset="0"/>
              <a:cs typeface="Calibri" panose="020F0502020204030204" pitchFamily="34" charset="0"/>
            </a:rPr>
            <a:t>Στόχοι της έρευνας</a:t>
          </a:r>
        </a:p>
      </dgm:t>
    </dgm:pt>
    <dgm:pt modelId="{74FF0AC2-6F9C-457C-A5C9-E22B93C232B1}" type="parTrans" cxnId="{3262609D-18FD-4B8B-91EF-0A1E51629B07}">
      <dgm:prSet/>
      <dgm:spPr/>
      <dgm:t>
        <a:bodyPr/>
        <a:lstStyle/>
        <a:p>
          <a:endParaRPr lang="el-GR">
            <a:solidFill>
              <a:schemeClr val="tx2">
                <a:lumMod val="50000"/>
              </a:schemeClr>
            </a:solidFill>
          </a:endParaRPr>
        </a:p>
      </dgm:t>
    </dgm:pt>
    <dgm:pt modelId="{1DA62F22-8FA7-40D8-950D-7464E9F7B0B8}" type="sibTrans" cxnId="{3262609D-18FD-4B8B-91EF-0A1E51629B07}">
      <dgm:prSet/>
      <dgm:spPr/>
      <dgm:t>
        <a:bodyPr/>
        <a:lstStyle/>
        <a:p>
          <a:endParaRPr lang="el-GR">
            <a:solidFill>
              <a:schemeClr val="tx2">
                <a:lumMod val="50000"/>
              </a:schemeClr>
            </a:solidFill>
          </a:endParaRPr>
        </a:p>
      </dgm:t>
    </dgm:pt>
    <dgm:pt modelId="{0AB6A1EB-CB44-4135-A563-17BBE0358FF8}">
      <dgm:prSet phldrT="[Κείμενο]" custT="1"/>
      <dgm:spPr/>
      <dgm:t>
        <a:bodyPr/>
        <a:lstStyle/>
        <a:p>
          <a:r>
            <a:rPr lang="el-GR" sz="1200" dirty="0">
              <a:solidFill>
                <a:schemeClr val="accent1">
                  <a:lumMod val="75000"/>
                </a:schemeClr>
              </a:solidFill>
              <a:latin typeface="Calibri" panose="020F0502020204030204" pitchFamily="34" charset="0"/>
              <a:cs typeface="Calibri" panose="020F0502020204030204" pitchFamily="34" charset="0"/>
            </a:rPr>
            <a:t>Διαπίστωση των αρνητικών επιπτώσεων των καλλυντικών στην υγεία μας</a:t>
          </a:r>
        </a:p>
      </dgm:t>
    </dgm:pt>
    <dgm:pt modelId="{D6140989-512F-45E3-B8ED-F0ADCED30AAE}" type="parTrans" cxnId="{823CAADB-981C-4C99-8B56-195E26A577CF}">
      <dgm:prSet/>
      <dgm:spPr/>
      <dgm:t>
        <a:bodyPr/>
        <a:lstStyle/>
        <a:p>
          <a:endParaRPr lang="el-GR">
            <a:solidFill>
              <a:schemeClr val="tx2">
                <a:lumMod val="50000"/>
              </a:schemeClr>
            </a:solidFill>
          </a:endParaRPr>
        </a:p>
      </dgm:t>
    </dgm:pt>
    <dgm:pt modelId="{E68D01D3-D33F-4DC2-944A-B604AA7FB36B}" type="sibTrans" cxnId="{823CAADB-981C-4C99-8B56-195E26A577CF}">
      <dgm:prSet/>
      <dgm:spPr/>
      <dgm:t>
        <a:bodyPr/>
        <a:lstStyle/>
        <a:p>
          <a:endParaRPr lang="el-GR">
            <a:solidFill>
              <a:schemeClr val="tx2">
                <a:lumMod val="50000"/>
              </a:schemeClr>
            </a:solidFill>
          </a:endParaRPr>
        </a:p>
      </dgm:t>
    </dgm:pt>
    <dgm:pt modelId="{16B855A5-B9AD-47EC-A7E1-908FFC6B11BC}">
      <dgm:prSet phldrT="[Κείμενο]" custT="1"/>
      <dgm:spPr/>
      <dgm:t>
        <a:bodyPr/>
        <a:lstStyle/>
        <a:p>
          <a:r>
            <a:rPr lang="el-GR" sz="1100" dirty="0">
              <a:solidFill>
                <a:schemeClr val="accent1">
                  <a:lumMod val="75000"/>
                </a:schemeClr>
              </a:solidFill>
              <a:latin typeface="Calibri" panose="020F0502020204030204" pitchFamily="34" charset="0"/>
              <a:cs typeface="Calibri" panose="020F0502020204030204" pitchFamily="34" charset="0"/>
            </a:rPr>
            <a:t>Να ανακαλύψουμε τις συνήθειες και τις προτιμήσεις των καταναλωτών μέσω των απόψεών τους</a:t>
          </a:r>
        </a:p>
      </dgm:t>
    </dgm:pt>
    <dgm:pt modelId="{3C49683D-F3A8-44A7-B0EA-D4640440A7DB}" type="parTrans" cxnId="{E42D0123-2B32-4B38-B582-30673FD799D2}">
      <dgm:prSet/>
      <dgm:spPr/>
      <dgm:t>
        <a:bodyPr/>
        <a:lstStyle/>
        <a:p>
          <a:endParaRPr lang="el-GR">
            <a:solidFill>
              <a:schemeClr val="tx2">
                <a:lumMod val="50000"/>
              </a:schemeClr>
            </a:solidFill>
          </a:endParaRPr>
        </a:p>
      </dgm:t>
    </dgm:pt>
    <dgm:pt modelId="{58EA4174-FA80-425A-9CD8-7B7745AD67A4}" type="sibTrans" cxnId="{E42D0123-2B32-4B38-B582-30673FD799D2}">
      <dgm:prSet/>
      <dgm:spPr/>
      <dgm:t>
        <a:bodyPr/>
        <a:lstStyle/>
        <a:p>
          <a:endParaRPr lang="el-GR">
            <a:solidFill>
              <a:schemeClr val="tx2">
                <a:lumMod val="50000"/>
              </a:schemeClr>
            </a:solidFill>
          </a:endParaRPr>
        </a:p>
      </dgm:t>
    </dgm:pt>
    <dgm:pt modelId="{FB0A567D-202A-427A-95E3-22BC575759CA}">
      <dgm:prSet phldrT="[Κείμενο]" custT="1"/>
      <dgm:spPr/>
      <dgm:t>
        <a:bodyPr/>
        <a:lstStyle/>
        <a:p>
          <a:r>
            <a:rPr lang="el-GR" sz="1100" dirty="0">
              <a:solidFill>
                <a:schemeClr val="accent1">
                  <a:lumMod val="75000"/>
                </a:schemeClr>
              </a:solidFill>
              <a:latin typeface="Calibri" panose="020F0502020204030204" pitchFamily="34" charset="0"/>
              <a:cs typeface="Calibri" panose="020F0502020204030204" pitchFamily="34" charset="0"/>
            </a:rPr>
            <a:t>Να τονιστεί η καταλυτική για τα πρότυπα ομορφιάς επίδραση των εν λόγω προϊόντων στη σημερινή εποχή</a:t>
          </a:r>
        </a:p>
      </dgm:t>
    </dgm:pt>
    <dgm:pt modelId="{B880CD87-2F78-4AE5-AEEA-833D7A35D079}" type="parTrans" cxnId="{200925E5-715E-4A79-999A-3E96E2D93781}">
      <dgm:prSet/>
      <dgm:spPr/>
      <dgm:t>
        <a:bodyPr/>
        <a:lstStyle/>
        <a:p>
          <a:endParaRPr lang="el-GR">
            <a:solidFill>
              <a:schemeClr val="tx2">
                <a:lumMod val="50000"/>
              </a:schemeClr>
            </a:solidFill>
          </a:endParaRPr>
        </a:p>
      </dgm:t>
    </dgm:pt>
    <dgm:pt modelId="{B40478FC-D9CB-4C60-90A9-C1F467EB6F05}" type="sibTrans" cxnId="{200925E5-715E-4A79-999A-3E96E2D93781}">
      <dgm:prSet/>
      <dgm:spPr/>
      <dgm:t>
        <a:bodyPr/>
        <a:lstStyle/>
        <a:p>
          <a:endParaRPr lang="el-GR">
            <a:solidFill>
              <a:schemeClr val="tx2">
                <a:lumMod val="50000"/>
              </a:schemeClr>
            </a:solidFill>
          </a:endParaRPr>
        </a:p>
      </dgm:t>
    </dgm:pt>
    <dgm:pt modelId="{5D305E60-1E15-4429-ACFB-FB41892AD28F}">
      <dgm:prSet phldrT="[Κείμενο]" custT="1"/>
      <dgm:spPr/>
      <dgm:t>
        <a:bodyPr/>
        <a:lstStyle/>
        <a:p>
          <a:r>
            <a:rPr lang="el-GR" sz="1100" dirty="0">
              <a:solidFill>
                <a:schemeClr val="accent1">
                  <a:lumMod val="75000"/>
                </a:schemeClr>
              </a:solidFill>
              <a:latin typeface="Calibri" panose="020F0502020204030204" pitchFamily="34" charset="0"/>
              <a:cs typeface="Calibri" panose="020F0502020204030204" pitchFamily="34" charset="0"/>
            </a:rPr>
            <a:t>Να δοθεί έμφαση στη σημασία της σωστής και λογικής χρήσης των προϊόντων περιποίησης από μικρούς και μεγάλους</a:t>
          </a:r>
        </a:p>
      </dgm:t>
    </dgm:pt>
    <dgm:pt modelId="{9C27D91A-2775-4038-8B10-783E80075B29}" type="parTrans" cxnId="{CC3A602B-1292-4410-9950-E4C82198E35E}">
      <dgm:prSet/>
      <dgm:spPr/>
      <dgm:t>
        <a:bodyPr/>
        <a:lstStyle/>
        <a:p>
          <a:endParaRPr lang="el-GR">
            <a:solidFill>
              <a:schemeClr val="tx2">
                <a:lumMod val="50000"/>
              </a:schemeClr>
            </a:solidFill>
          </a:endParaRPr>
        </a:p>
      </dgm:t>
    </dgm:pt>
    <dgm:pt modelId="{B0C29EF1-BBF4-4B89-8505-B86365D2239D}" type="sibTrans" cxnId="{CC3A602B-1292-4410-9950-E4C82198E35E}">
      <dgm:prSet/>
      <dgm:spPr/>
      <dgm:t>
        <a:bodyPr/>
        <a:lstStyle/>
        <a:p>
          <a:endParaRPr lang="el-GR">
            <a:solidFill>
              <a:schemeClr val="tx2">
                <a:lumMod val="50000"/>
              </a:schemeClr>
            </a:solidFill>
          </a:endParaRPr>
        </a:p>
      </dgm:t>
    </dgm:pt>
    <dgm:pt modelId="{41725B08-97F6-4979-A0D8-1EC579C523C3}" type="pres">
      <dgm:prSet presAssocID="{3B4CDF24-4B8D-4C35-B9CC-B6DA050A2821}" presName="Name0" presStyleCnt="0">
        <dgm:presLayoutVars>
          <dgm:chMax val="1"/>
          <dgm:dir/>
          <dgm:animLvl val="ctr"/>
          <dgm:resizeHandles val="exact"/>
        </dgm:presLayoutVars>
      </dgm:prSet>
      <dgm:spPr/>
      <dgm:t>
        <a:bodyPr/>
        <a:lstStyle/>
        <a:p>
          <a:endParaRPr lang="el-GR"/>
        </a:p>
      </dgm:t>
    </dgm:pt>
    <dgm:pt modelId="{51964231-3CD6-4228-AE93-3978BBAE0073}" type="pres">
      <dgm:prSet presAssocID="{CA6217A4-7ED9-40A7-AE54-FEF3BC4AE3E2}" presName="centerShape" presStyleLbl="node0" presStyleIdx="0" presStyleCnt="1" custScaleX="110000" custScaleY="110000"/>
      <dgm:spPr/>
      <dgm:t>
        <a:bodyPr/>
        <a:lstStyle/>
        <a:p>
          <a:endParaRPr lang="el-GR"/>
        </a:p>
      </dgm:t>
    </dgm:pt>
    <dgm:pt modelId="{2BDCFFF5-5A4B-4B72-866E-563B6C974959}" type="pres">
      <dgm:prSet presAssocID="{0AB6A1EB-CB44-4135-A563-17BBE0358FF8}" presName="node" presStyleLbl="node1" presStyleIdx="0" presStyleCnt="4" custScaleX="133100" custScaleY="133100">
        <dgm:presLayoutVars>
          <dgm:bulletEnabled val="1"/>
        </dgm:presLayoutVars>
      </dgm:prSet>
      <dgm:spPr/>
      <dgm:t>
        <a:bodyPr/>
        <a:lstStyle/>
        <a:p>
          <a:endParaRPr lang="el-GR"/>
        </a:p>
      </dgm:t>
    </dgm:pt>
    <dgm:pt modelId="{C376167F-2465-42C4-B629-4E6F39D0053E}" type="pres">
      <dgm:prSet presAssocID="{0AB6A1EB-CB44-4135-A563-17BBE0358FF8}" presName="dummy" presStyleCnt="0"/>
      <dgm:spPr/>
    </dgm:pt>
    <dgm:pt modelId="{C8A71DA1-B1F9-4A0C-ADF0-6286833F133E}" type="pres">
      <dgm:prSet presAssocID="{E68D01D3-D33F-4DC2-944A-B604AA7FB36B}" presName="sibTrans" presStyleLbl="sibTrans2D1" presStyleIdx="0" presStyleCnt="4"/>
      <dgm:spPr/>
      <dgm:t>
        <a:bodyPr/>
        <a:lstStyle/>
        <a:p>
          <a:endParaRPr lang="el-GR"/>
        </a:p>
      </dgm:t>
    </dgm:pt>
    <dgm:pt modelId="{5019B1E4-2515-48DE-908F-C34A8349F163}" type="pres">
      <dgm:prSet presAssocID="{16B855A5-B9AD-47EC-A7E1-908FFC6B11BC}" presName="node" presStyleLbl="node1" presStyleIdx="1" presStyleCnt="4" custScaleX="133100" custScaleY="133100" custRadScaleRad="100010" custRadScaleInc="2702">
        <dgm:presLayoutVars>
          <dgm:bulletEnabled val="1"/>
        </dgm:presLayoutVars>
      </dgm:prSet>
      <dgm:spPr/>
      <dgm:t>
        <a:bodyPr/>
        <a:lstStyle/>
        <a:p>
          <a:endParaRPr lang="el-GR"/>
        </a:p>
      </dgm:t>
    </dgm:pt>
    <dgm:pt modelId="{97EB6F4B-6F4C-4341-BCD2-0F0C4964671E}" type="pres">
      <dgm:prSet presAssocID="{16B855A5-B9AD-47EC-A7E1-908FFC6B11BC}" presName="dummy" presStyleCnt="0"/>
      <dgm:spPr/>
    </dgm:pt>
    <dgm:pt modelId="{AB52A70F-A43A-40DE-A5CA-20F375817F17}" type="pres">
      <dgm:prSet presAssocID="{58EA4174-FA80-425A-9CD8-7B7745AD67A4}" presName="sibTrans" presStyleLbl="sibTrans2D1" presStyleIdx="1" presStyleCnt="4"/>
      <dgm:spPr/>
      <dgm:t>
        <a:bodyPr/>
        <a:lstStyle/>
        <a:p>
          <a:endParaRPr lang="el-GR"/>
        </a:p>
      </dgm:t>
    </dgm:pt>
    <dgm:pt modelId="{678145F3-52E8-4877-B62E-EA4AA42BDD70}" type="pres">
      <dgm:prSet presAssocID="{FB0A567D-202A-427A-95E3-22BC575759CA}" presName="node" presStyleLbl="node1" presStyleIdx="2" presStyleCnt="4" custScaleX="133100" custScaleY="133100">
        <dgm:presLayoutVars>
          <dgm:bulletEnabled val="1"/>
        </dgm:presLayoutVars>
      </dgm:prSet>
      <dgm:spPr/>
      <dgm:t>
        <a:bodyPr/>
        <a:lstStyle/>
        <a:p>
          <a:endParaRPr lang="el-GR"/>
        </a:p>
      </dgm:t>
    </dgm:pt>
    <dgm:pt modelId="{DA397B82-DF07-477C-A222-166BEDEB9A49}" type="pres">
      <dgm:prSet presAssocID="{FB0A567D-202A-427A-95E3-22BC575759CA}" presName="dummy" presStyleCnt="0"/>
      <dgm:spPr/>
    </dgm:pt>
    <dgm:pt modelId="{C9C4A0EA-0031-4D16-B83C-E558CA62C141}" type="pres">
      <dgm:prSet presAssocID="{B40478FC-D9CB-4C60-90A9-C1F467EB6F05}" presName="sibTrans" presStyleLbl="sibTrans2D1" presStyleIdx="2" presStyleCnt="4"/>
      <dgm:spPr/>
      <dgm:t>
        <a:bodyPr/>
        <a:lstStyle/>
        <a:p>
          <a:endParaRPr lang="el-GR"/>
        </a:p>
      </dgm:t>
    </dgm:pt>
    <dgm:pt modelId="{7ACE45FE-B318-43C7-A5C6-11C58308726B}" type="pres">
      <dgm:prSet presAssocID="{5D305E60-1E15-4429-ACFB-FB41892AD28F}" presName="node" presStyleLbl="node1" presStyleIdx="3" presStyleCnt="4" custScaleX="133100" custScaleY="133100">
        <dgm:presLayoutVars>
          <dgm:bulletEnabled val="1"/>
        </dgm:presLayoutVars>
      </dgm:prSet>
      <dgm:spPr/>
      <dgm:t>
        <a:bodyPr/>
        <a:lstStyle/>
        <a:p>
          <a:endParaRPr lang="el-GR"/>
        </a:p>
      </dgm:t>
    </dgm:pt>
    <dgm:pt modelId="{57AD0D34-B997-4DF4-9197-2C65E8E3612E}" type="pres">
      <dgm:prSet presAssocID="{5D305E60-1E15-4429-ACFB-FB41892AD28F}" presName="dummy" presStyleCnt="0"/>
      <dgm:spPr/>
    </dgm:pt>
    <dgm:pt modelId="{1A28FE21-F6DB-4340-A7CB-8209434CEEF7}" type="pres">
      <dgm:prSet presAssocID="{B0C29EF1-BBF4-4B89-8505-B86365D2239D}" presName="sibTrans" presStyleLbl="sibTrans2D1" presStyleIdx="3" presStyleCnt="4"/>
      <dgm:spPr/>
      <dgm:t>
        <a:bodyPr/>
        <a:lstStyle/>
        <a:p>
          <a:endParaRPr lang="el-GR"/>
        </a:p>
      </dgm:t>
    </dgm:pt>
  </dgm:ptLst>
  <dgm:cxnLst>
    <dgm:cxn modelId="{3262609D-18FD-4B8B-91EF-0A1E51629B07}" srcId="{3B4CDF24-4B8D-4C35-B9CC-B6DA050A2821}" destId="{CA6217A4-7ED9-40A7-AE54-FEF3BC4AE3E2}" srcOrd="0" destOrd="0" parTransId="{74FF0AC2-6F9C-457C-A5C9-E22B93C232B1}" sibTransId="{1DA62F22-8FA7-40D8-950D-7464E9F7B0B8}"/>
    <dgm:cxn modelId="{D89858B6-3CA7-4EB9-9571-A52F3403A424}" type="presOf" srcId="{58EA4174-FA80-425A-9CD8-7B7745AD67A4}" destId="{AB52A70F-A43A-40DE-A5CA-20F375817F17}" srcOrd="0" destOrd="0" presId="urn:microsoft.com/office/officeart/2005/8/layout/radial6"/>
    <dgm:cxn modelId="{1E0A1FB4-D8F9-4E9A-B239-EE73B4C3EFEF}" type="presOf" srcId="{CA6217A4-7ED9-40A7-AE54-FEF3BC4AE3E2}" destId="{51964231-3CD6-4228-AE93-3978BBAE0073}" srcOrd="0" destOrd="0" presId="urn:microsoft.com/office/officeart/2005/8/layout/radial6"/>
    <dgm:cxn modelId="{89105661-DDBE-44F6-A99A-D6BF6FDA9A72}" type="presOf" srcId="{5D305E60-1E15-4429-ACFB-FB41892AD28F}" destId="{7ACE45FE-B318-43C7-A5C6-11C58308726B}" srcOrd="0" destOrd="0" presId="urn:microsoft.com/office/officeart/2005/8/layout/radial6"/>
    <dgm:cxn modelId="{ED5588A5-8F16-4AEC-862B-6E655AC4E031}" type="presOf" srcId="{FB0A567D-202A-427A-95E3-22BC575759CA}" destId="{678145F3-52E8-4877-B62E-EA4AA42BDD70}" srcOrd="0" destOrd="0" presId="urn:microsoft.com/office/officeart/2005/8/layout/radial6"/>
    <dgm:cxn modelId="{BC6DF1C2-02AC-4EE1-9B59-DE2770D66B33}" type="presOf" srcId="{B0C29EF1-BBF4-4B89-8505-B86365D2239D}" destId="{1A28FE21-F6DB-4340-A7CB-8209434CEEF7}" srcOrd="0" destOrd="0" presId="urn:microsoft.com/office/officeart/2005/8/layout/radial6"/>
    <dgm:cxn modelId="{200925E5-715E-4A79-999A-3E96E2D93781}" srcId="{CA6217A4-7ED9-40A7-AE54-FEF3BC4AE3E2}" destId="{FB0A567D-202A-427A-95E3-22BC575759CA}" srcOrd="2" destOrd="0" parTransId="{B880CD87-2F78-4AE5-AEEA-833D7A35D079}" sibTransId="{B40478FC-D9CB-4C60-90A9-C1F467EB6F05}"/>
    <dgm:cxn modelId="{E42D0123-2B32-4B38-B582-30673FD799D2}" srcId="{CA6217A4-7ED9-40A7-AE54-FEF3BC4AE3E2}" destId="{16B855A5-B9AD-47EC-A7E1-908FFC6B11BC}" srcOrd="1" destOrd="0" parTransId="{3C49683D-F3A8-44A7-B0EA-D4640440A7DB}" sibTransId="{58EA4174-FA80-425A-9CD8-7B7745AD67A4}"/>
    <dgm:cxn modelId="{823CAADB-981C-4C99-8B56-195E26A577CF}" srcId="{CA6217A4-7ED9-40A7-AE54-FEF3BC4AE3E2}" destId="{0AB6A1EB-CB44-4135-A563-17BBE0358FF8}" srcOrd="0" destOrd="0" parTransId="{D6140989-512F-45E3-B8ED-F0ADCED30AAE}" sibTransId="{E68D01D3-D33F-4DC2-944A-B604AA7FB36B}"/>
    <dgm:cxn modelId="{10B2F468-6C2C-48CC-AD5A-2EE5629561A6}" type="presOf" srcId="{3B4CDF24-4B8D-4C35-B9CC-B6DA050A2821}" destId="{41725B08-97F6-4979-A0D8-1EC579C523C3}" srcOrd="0" destOrd="0" presId="urn:microsoft.com/office/officeart/2005/8/layout/radial6"/>
    <dgm:cxn modelId="{07C92DBC-F503-4F19-96F1-2398E6F3A955}" type="presOf" srcId="{E68D01D3-D33F-4DC2-944A-B604AA7FB36B}" destId="{C8A71DA1-B1F9-4A0C-ADF0-6286833F133E}" srcOrd="0" destOrd="0" presId="urn:microsoft.com/office/officeart/2005/8/layout/radial6"/>
    <dgm:cxn modelId="{D4ADFBF8-C766-4673-99A5-BBF5A4E7E12F}" type="presOf" srcId="{16B855A5-B9AD-47EC-A7E1-908FFC6B11BC}" destId="{5019B1E4-2515-48DE-908F-C34A8349F163}" srcOrd="0" destOrd="0" presId="urn:microsoft.com/office/officeart/2005/8/layout/radial6"/>
    <dgm:cxn modelId="{182FFD1E-0679-4BB1-A44A-041363FBB32F}" type="presOf" srcId="{0AB6A1EB-CB44-4135-A563-17BBE0358FF8}" destId="{2BDCFFF5-5A4B-4B72-866E-563B6C974959}" srcOrd="0" destOrd="0" presId="urn:microsoft.com/office/officeart/2005/8/layout/radial6"/>
    <dgm:cxn modelId="{7A26A36F-F802-4EC6-B9A7-23C7A129745D}" type="presOf" srcId="{B40478FC-D9CB-4C60-90A9-C1F467EB6F05}" destId="{C9C4A0EA-0031-4D16-B83C-E558CA62C141}" srcOrd="0" destOrd="0" presId="urn:microsoft.com/office/officeart/2005/8/layout/radial6"/>
    <dgm:cxn modelId="{CC3A602B-1292-4410-9950-E4C82198E35E}" srcId="{CA6217A4-7ED9-40A7-AE54-FEF3BC4AE3E2}" destId="{5D305E60-1E15-4429-ACFB-FB41892AD28F}" srcOrd="3" destOrd="0" parTransId="{9C27D91A-2775-4038-8B10-783E80075B29}" sibTransId="{B0C29EF1-BBF4-4B89-8505-B86365D2239D}"/>
    <dgm:cxn modelId="{3D3030EE-3BB2-4749-A27C-BFCA4B70D395}" type="presParOf" srcId="{41725B08-97F6-4979-A0D8-1EC579C523C3}" destId="{51964231-3CD6-4228-AE93-3978BBAE0073}" srcOrd="0" destOrd="0" presId="urn:microsoft.com/office/officeart/2005/8/layout/radial6"/>
    <dgm:cxn modelId="{75D17816-05CC-4D1A-B452-CCF9A7E48140}" type="presParOf" srcId="{41725B08-97F6-4979-A0D8-1EC579C523C3}" destId="{2BDCFFF5-5A4B-4B72-866E-563B6C974959}" srcOrd="1" destOrd="0" presId="urn:microsoft.com/office/officeart/2005/8/layout/radial6"/>
    <dgm:cxn modelId="{CEE1189B-6AB9-4376-A571-F0596DEEBE43}" type="presParOf" srcId="{41725B08-97F6-4979-A0D8-1EC579C523C3}" destId="{C376167F-2465-42C4-B629-4E6F39D0053E}" srcOrd="2" destOrd="0" presId="urn:microsoft.com/office/officeart/2005/8/layout/radial6"/>
    <dgm:cxn modelId="{ABE13DE0-920C-49AA-A556-7FFB81AA3A05}" type="presParOf" srcId="{41725B08-97F6-4979-A0D8-1EC579C523C3}" destId="{C8A71DA1-B1F9-4A0C-ADF0-6286833F133E}" srcOrd="3" destOrd="0" presId="urn:microsoft.com/office/officeart/2005/8/layout/radial6"/>
    <dgm:cxn modelId="{E5E27084-5816-4C9E-BF9D-FE1F807DF7A4}" type="presParOf" srcId="{41725B08-97F6-4979-A0D8-1EC579C523C3}" destId="{5019B1E4-2515-48DE-908F-C34A8349F163}" srcOrd="4" destOrd="0" presId="urn:microsoft.com/office/officeart/2005/8/layout/radial6"/>
    <dgm:cxn modelId="{4B192C4A-157F-4C2F-ACFE-6489DE7B80F3}" type="presParOf" srcId="{41725B08-97F6-4979-A0D8-1EC579C523C3}" destId="{97EB6F4B-6F4C-4341-BCD2-0F0C4964671E}" srcOrd="5" destOrd="0" presId="urn:microsoft.com/office/officeart/2005/8/layout/radial6"/>
    <dgm:cxn modelId="{BF047B21-45D9-43D6-96BA-9B6890C49313}" type="presParOf" srcId="{41725B08-97F6-4979-A0D8-1EC579C523C3}" destId="{AB52A70F-A43A-40DE-A5CA-20F375817F17}" srcOrd="6" destOrd="0" presId="urn:microsoft.com/office/officeart/2005/8/layout/radial6"/>
    <dgm:cxn modelId="{84D2C888-0721-4F1F-ACE1-B50A6BFDEDF4}" type="presParOf" srcId="{41725B08-97F6-4979-A0D8-1EC579C523C3}" destId="{678145F3-52E8-4877-B62E-EA4AA42BDD70}" srcOrd="7" destOrd="0" presId="urn:microsoft.com/office/officeart/2005/8/layout/radial6"/>
    <dgm:cxn modelId="{2645872A-9A72-4FA8-ADCA-D4FB753C0796}" type="presParOf" srcId="{41725B08-97F6-4979-A0D8-1EC579C523C3}" destId="{DA397B82-DF07-477C-A222-166BEDEB9A49}" srcOrd="8" destOrd="0" presId="urn:microsoft.com/office/officeart/2005/8/layout/radial6"/>
    <dgm:cxn modelId="{973F8642-9320-41CA-B81C-B6B0B3E7E9D4}" type="presParOf" srcId="{41725B08-97F6-4979-A0D8-1EC579C523C3}" destId="{C9C4A0EA-0031-4D16-B83C-E558CA62C141}" srcOrd="9" destOrd="0" presId="urn:microsoft.com/office/officeart/2005/8/layout/radial6"/>
    <dgm:cxn modelId="{390BA99E-EC44-43E5-A5AC-03057428A61C}" type="presParOf" srcId="{41725B08-97F6-4979-A0D8-1EC579C523C3}" destId="{7ACE45FE-B318-43C7-A5C6-11C58308726B}" srcOrd="10" destOrd="0" presId="urn:microsoft.com/office/officeart/2005/8/layout/radial6"/>
    <dgm:cxn modelId="{83EB29A6-6198-415E-AE81-3888E831E127}" type="presParOf" srcId="{41725B08-97F6-4979-A0D8-1EC579C523C3}" destId="{57AD0D34-B997-4DF4-9197-2C65E8E3612E}" srcOrd="11" destOrd="0" presId="urn:microsoft.com/office/officeart/2005/8/layout/radial6"/>
    <dgm:cxn modelId="{310EEB40-A8D8-49D7-BE0B-E2F774C6CADC}" type="presParOf" srcId="{41725B08-97F6-4979-A0D8-1EC579C523C3}" destId="{1A28FE21-F6DB-4340-A7CB-8209434CEEF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445D4-D13E-497C-9818-7B2F8F01EF41}"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l-GR"/>
        </a:p>
      </dgm:t>
    </dgm:pt>
    <dgm:pt modelId="{C88D83F1-7953-4FF4-AFAB-812E3E923193}">
      <dgm:prSet phldrT="[Κείμενο]" custT="1"/>
      <dgm:spPr/>
      <dgm:t>
        <a:bodyPr/>
        <a:lstStyle/>
        <a:p>
          <a:r>
            <a:rPr lang="el-GR" sz="2000" dirty="0">
              <a:solidFill>
                <a:srgbClr val="002060"/>
              </a:solidFill>
              <a:latin typeface="Calibri" panose="020F0502020204030204" pitchFamily="34" charset="0"/>
              <a:cs typeface="Calibri" panose="020F0502020204030204" pitchFamily="34" charset="0"/>
            </a:rPr>
            <a:t>Συμπεράσματα από την έρευνα</a:t>
          </a:r>
        </a:p>
      </dgm:t>
    </dgm:pt>
    <dgm:pt modelId="{64113F6C-8F2C-4D19-A089-530899682151}" type="parTrans" cxnId="{2511AA76-7199-483E-9666-DC18F2070E62}">
      <dgm:prSet/>
      <dgm:spPr/>
      <dgm:t>
        <a:bodyPr/>
        <a:lstStyle/>
        <a:p>
          <a:endParaRPr lang="el-GR"/>
        </a:p>
      </dgm:t>
    </dgm:pt>
    <dgm:pt modelId="{445981F7-9A7C-42E6-876A-F40DA1CE0FD0}" type="sibTrans" cxnId="{2511AA76-7199-483E-9666-DC18F2070E62}">
      <dgm:prSet/>
      <dgm:spPr/>
      <dgm:t>
        <a:bodyPr/>
        <a:lstStyle/>
        <a:p>
          <a:endParaRPr lang="el-GR"/>
        </a:p>
      </dgm:t>
    </dgm:pt>
    <dgm:pt modelId="{06E0BCA6-CB12-4D1B-8C51-8D53CFB41327}">
      <dgm:prSet phldrT="[Κείμενο]" custT="1"/>
      <dgm:spPr/>
      <dgm:t>
        <a:bodyPr/>
        <a:lstStyle/>
        <a:p>
          <a:r>
            <a:rPr lang="el-GR" sz="1400" dirty="0">
              <a:solidFill>
                <a:srgbClr val="002060"/>
              </a:solidFill>
              <a:latin typeface="Calibri" panose="020F0502020204030204" pitchFamily="34" charset="0"/>
              <a:cs typeface="Calibri" panose="020F0502020204030204" pitchFamily="34" charset="0"/>
            </a:rPr>
            <a:t>Οι μισοί από τους ερωτηθέντες δήλωσαν πως η εξωτερική εμφάνιση παίζει πρωταρχικό ρόλο στη ζωή τους, κυρίως όσον αφορά την απόκτηση αυτοπεποίθησης και τις κοινωνικές τους συναναστροφές</a:t>
          </a:r>
        </a:p>
      </dgm:t>
    </dgm:pt>
    <dgm:pt modelId="{6B3FF385-4280-4E82-BC8C-26DD88581AEE}" type="parTrans" cxnId="{5C159C00-C6CF-4485-8C75-573687303644}">
      <dgm:prSet/>
      <dgm:spPr/>
      <dgm:t>
        <a:bodyPr/>
        <a:lstStyle/>
        <a:p>
          <a:endParaRPr lang="el-GR"/>
        </a:p>
      </dgm:t>
    </dgm:pt>
    <dgm:pt modelId="{3A202096-78B6-4672-A240-1A79294F7F24}" type="sibTrans" cxnId="{5C159C00-C6CF-4485-8C75-573687303644}">
      <dgm:prSet/>
      <dgm:spPr/>
      <dgm:t>
        <a:bodyPr/>
        <a:lstStyle/>
        <a:p>
          <a:endParaRPr lang="el-GR"/>
        </a:p>
      </dgm:t>
    </dgm:pt>
    <dgm:pt modelId="{5F130089-B7CD-4D6E-9328-A29FC697C418}">
      <dgm:prSet phldrT="[Κείμενο]" custT="1"/>
      <dgm:spPr/>
      <dgm:t>
        <a:bodyPr/>
        <a:lstStyle/>
        <a:p>
          <a:r>
            <a:rPr lang="el-GR" sz="1400" dirty="0">
              <a:solidFill>
                <a:srgbClr val="002060"/>
              </a:solidFill>
              <a:latin typeface="Calibri" panose="020F0502020204030204" pitchFamily="34" charset="0"/>
              <a:cs typeface="Calibri" panose="020F0502020204030204" pitchFamily="34" charset="0"/>
            </a:rPr>
            <a:t>Σε γενικές γραμμές, καταλήγουμε στο ότι τα καλλυντικά είναι αναμφίβολα χρήσιμα για την περιποίησή μας, αλλά δεν θα πρέπει να γίνεται αλόγιστη χρήση τους, αν επιθυμούμε να δούμε θετικά αποτελέσματα</a:t>
          </a:r>
        </a:p>
      </dgm:t>
    </dgm:pt>
    <dgm:pt modelId="{74A1B781-9209-4EBD-9364-6EE237527D81}" type="parTrans" cxnId="{622987FD-2733-4888-8073-FC4609E1A94D}">
      <dgm:prSet/>
      <dgm:spPr/>
      <dgm:t>
        <a:bodyPr/>
        <a:lstStyle/>
        <a:p>
          <a:endParaRPr lang="el-GR"/>
        </a:p>
      </dgm:t>
    </dgm:pt>
    <dgm:pt modelId="{AFC9544D-D870-44CE-8150-B378AEA38A8A}" type="sibTrans" cxnId="{622987FD-2733-4888-8073-FC4609E1A94D}">
      <dgm:prSet/>
      <dgm:spPr/>
      <dgm:t>
        <a:bodyPr/>
        <a:lstStyle/>
        <a:p>
          <a:endParaRPr lang="el-GR"/>
        </a:p>
      </dgm:t>
    </dgm:pt>
    <dgm:pt modelId="{EBB58EDF-A457-474B-A036-E70647D28CA5}">
      <dgm:prSet phldrT="[Κείμενο]" custT="1"/>
      <dgm:spPr/>
      <dgm:t>
        <a:bodyPr/>
        <a:lstStyle/>
        <a:p>
          <a:pPr algn="ctr"/>
          <a:r>
            <a:rPr lang="el-GR" sz="1400" dirty="0">
              <a:solidFill>
                <a:srgbClr val="002060"/>
              </a:solidFill>
              <a:latin typeface="Calibri" panose="020F0502020204030204" pitchFamily="34" charset="0"/>
              <a:cs typeface="Calibri" panose="020F0502020204030204" pitchFamily="34" charset="0"/>
            </a:rPr>
            <a:t>Οι</a:t>
          </a:r>
          <a:r>
            <a:rPr lang="el-GR" sz="1400" baseline="0" dirty="0">
              <a:solidFill>
                <a:srgbClr val="002060"/>
              </a:solidFill>
              <a:latin typeface="Calibri" panose="020F0502020204030204" pitchFamily="34" charset="0"/>
              <a:cs typeface="Calibri" panose="020F0502020204030204" pitchFamily="34" charset="0"/>
            </a:rPr>
            <a:t> περισσότεροι καταναλωτές δεν έχουν παρατηρήσει παρενέργειες από τη χρήση καλλυντικών, ωστόσο θεωρούν ότι η εκτεταμένη και υπερβολική χρήση τους βλάπτει σοβαρά την επιδερμίδα </a:t>
          </a:r>
          <a:endParaRPr lang="el-GR" sz="1400" dirty="0">
            <a:solidFill>
              <a:srgbClr val="002060"/>
            </a:solidFill>
            <a:latin typeface="Calibri" panose="020F0502020204030204" pitchFamily="34" charset="0"/>
            <a:cs typeface="Calibri" panose="020F0502020204030204" pitchFamily="34" charset="0"/>
          </a:endParaRPr>
        </a:p>
      </dgm:t>
    </dgm:pt>
    <dgm:pt modelId="{3C1A3998-D0D7-41C1-A98B-688CA41B5324}" type="parTrans" cxnId="{3ED92DD9-D722-4994-A5EC-38F5313E2915}">
      <dgm:prSet/>
      <dgm:spPr/>
      <dgm:t>
        <a:bodyPr/>
        <a:lstStyle/>
        <a:p>
          <a:endParaRPr lang="el-GR"/>
        </a:p>
      </dgm:t>
    </dgm:pt>
    <dgm:pt modelId="{0642B8FF-49D9-480A-9073-740F360132E8}" type="sibTrans" cxnId="{3ED92DD9-D722-4994-A5EC-38F5313E2915}">
      <dgm:prSet/>
      <dgm:spPr/>
      <dgm:t>
        <a:bodyPr/>
        <a:lstStyle/>
        <a:p>
          <a:endParaRPr lang="el-GR"/>
        </a:p>
      </dgm:t>
    </dgm:pt>
    <dgm:pt modelId="{89509251-B273-41DF-956C-DB618621E616}">
      <dgm:prSet phldrT="[Κείμενο]" custT="1"/>
      <dgm:spPr/>
      <dgm:t>
        <a:bodyPr/>
        <a:lstStyle/>
        <a:p>
          <a:r>
            <a:rPr lang="el-GR" sz="1800" dirty="0">
              <a:solidFill>
                <a:srgbClr val="002060"/>
              </a:solidFill>
              <a:latin typeface="Calibri" panose="020F0502020204030204" pitchFamily="34" charset="0"/>
              <a:cs typeface="Calibri" panose="020F0502020204030204" pitchFamily="34" charset="0"/>
            </a:rPr>
            <a:t>Οι γυναίκες χρησιμοποιούν σε μεγαλύτερο ποσοστό προϊόντα περιποίησης και μάλιστα αρκετά συχνά</a:t>
          </a:r>
        </a:p>
      </dgm:t>
    </dgm:pt>
    <dgm:pt modelId="{207DA6C9-BF43-4672-9835-2FDDC91B6C2C}" type="parTrans" cxnId="{92BC5C34-D0BF-4246-A386-65B0A7F40AB1}">
      <dgm:prSet/>
      <dgm:spPr/>
      <dgm:t>
        <a:bodyPr/>
        <a:lstStyle/>
        <a:p>
          <a:endParaRPr lang="el-GR"/>
        </a:p>
      </dgm:t>
    </dgm:pt>
    <dgm:pt modelId="{5BA099E3-8A48-4C36-B530-F705BC6AFFD2}" type="sibTrans" cxnId="{92BC5C34-D0BF-4246-A386-65B0A7F40AB1}">
      <dgm:prSet/>
      <dgm:spPr/>
      <dgm:t>
        <a:bodyPr/>
        <a:lstStyle/>
        <a:p>
          <a:endParaRPr lang="el-GR"/>
        </a:p>
      </dgm:t>
    </dgm:pt>
    <dgm:pt modelId="{22CDBED6-AEA2-46B6-B93F-7CB59333F9E8}" type="pres">
      <dgm:prSet presAssocID="{0B0445D4-D13E-497C-9818-7B2F8F01EF41}" presName="composite" presStyleCnt="0">
        <dgm:presLayoutVars>
          <dgm:chMax val="1"/>
          <dgm:dir/>
          <dgm:resizeHandles val="exact"/>
        </dgm:presLayoutVars>
      </dgm:prSet>
      <dgm:spPr/>
      <dgm:t>
        <a:bodyPr/>
        <a:lstStyle/>
        <a:p>
          <a:endParaRPr lang="el-GR"/>
        </a:p>
      </dgm:t>
    </dgm:pt>
    <dgm:pt modelId="{0BDC556E-E324-45C3-BE26-7BF385154300}" type="pres">
      <dgm:prSet presAssocID="{0B0445D4-D13E-497C-9818-7B2F8F01EF41}" presName="radial" presStyleCnt="0">
        <dgm:presLayoutVars>
          <dgm:animLvl val="ctr"/>
        </dgm:presLayoutVars>
      </dgm:prSet>
      <dgm:spPr/>
    </dgm:pt>
    <dgm:pt modelId="{D12FCFA3-CDF6-449B-B4D4-28D27DBE4D80}" type="pres">
      <dgm:prSet presAssocID="{C88D83F1-7953-4FF4-AFAB-812E3E923193}" presName="centerShape" presStyleLbl="vennNode1" presStyleIdx="0" presStyleCnt="5" custLinFactNeighborX="1916" custLinFactNeighborY="-3782"/>
      <dgm:spPr/>
      <dgm:t>
        <a:bodyPr/>
        <a:lstStyle/>
        <a:p>
          <a:endParaRPr lang="el-GR"/>
        </a:p>
      </dgm:t>
    </dgm:pt>
    <dgm:pt modelId="{BFB877E6-4B73-48A1-A508-E0CA7D112C4A}" type="pres">
      <dgm:prSet presAssocID="{06E0BCA6-CB12-4D1B-8C51-8D53CFB41327}" presName="node" presStyleLbl="vennNode1" presStyleIdx="1" presStyleCnt="5" custScaleX="168614" custScaleY="162127" custRadScaleRad="94720" custRadScaleInc="1426">
        <dgm:presLayoutVars>
          <dgm:bulletEnabled val="1"/>
        </dgm:presLayoutVars>
      </dgm:prSet>
      <dgm:spPr/>
      <dgm:t>
        <a:bodyPr/>
        <a:lstStyle/>
        <a:p>
          <a:endParaRPr lang="el-GR"/>
        </a:p>
      </dgm:t>
    </dgm:pt>
    <dgm:pt modelId="{344E084C-09A3-4121-91C6-64E9143A1C0E}" type="pres">
      <dgm:prSet presAssocID="{5F130089-B7CD-4D6E-9328-A29FC697C418}" presName="node" presStyleLbl="vennNode1" presStyleIdx="2" presStyleCnt="5" custScaleX="172235" custScaleY="177713" custRadScaleRad="127579">
        <dgm:presLayoutVars>
          <dgm:bulletEnabled val="1"/>
        </dgm:presLayoutVars>
      </dgm:prSet>
      <dgm:spPr/>
      <dgm:t>
        <a:bodyPr/>
        <a:lstStyle/>
        <a:p>
          <a:endParaRPr lang="el-GR"/>
        </a:p>
      </dgm:t>
    </dgm:pt>
    <dgm:pt modelId="{21E0371C-0B6D-4E38-BE77-DF6203671674}" type="pres">
      <dgm:prSet presAssocID="{EBB58EDF-A457-474B-A036-E70647D28CA5}" presName="node" presStyleLbl="vennNode1" presStyleIdx="3" presStyleCnt="5" custScaleX="160695" custScaleY="166783" custRadScaleRad="91661" custRadScaleInc="-6424">
        <dgm:presLayoutVars>
          <dgm:bulletEnabled val="1"/>
        </dgm:presLayoutVars>
      </dgm:prSet>
      <dgm:spPr/>
      <dgm:t>
        <a:bodyPr/>
        <a:lstStyle/>
        <a:p>
          <a:endParaRPr lang="el-GR"/>
        </a:p>
      </dgm:t>
    </dgm:pt>
    <dgm:pt modelId="{E0E2D511-8A57-4227-B55C-079FB60B0B92}" type="pres">
      <dgm:prSet presAssocID="{89509251-B273-41DF-956C-DB618621E616}" presName="node" presStyleLbl="vennNode1" presStyleIdx="4" presStyleCnt="5" custScaleX="173870" custScaleY="175465" custRadScaleRad="123250" custRadScaleInc="-765">
        <dgm:presLayoutVars>
          <dgm:bulletEnabled val="1"/>
        </dgm:presLayoutVars>
      </dgm:prSet>
      <dgm:spPr/>
      <dgm:t>
        <a:bodyPr/>
        <a:lstStyle/>
        <a:p>
          <a:endParaRPr lang="el-GR"/>
        </a:p>
      </dgm:t>
    </dgm:pt>
  </dgm:ptLst>
  <dgm:cxnLst>
    <dgm:cxn modelId="{307FA864-41F0-4E33-B5FC-79D16825571E}" type="presOf" srcId="{C88D83F1-7953-4FF4-AFAB-812E3E923193}" destId="{D12FCFA3-CDF6-449B-B4D4-28D27DBE4D80}" srcOrd="0" destOrd="0" presId="urn:microsoft.com/office/officeart/2005/8/layout/radial3"/>
    <dgm:cxn modelId="{F452BD15-109B-43A5-A3D3-307E3D91C779}" type="presOf" srcId="{89509251-B273-41DF-956C-DB618621E616}" destId="{E0E2D511-8A57-4227-B55C-079FB60B0B92}" srcOrd="0" destOrd="0" presId="urn:microsoft.com/office/officeart/2005/8/layout/radial3"/>
    <dgm:cxn modelId="{3310C14B-4967-4C54-8192-660947A63307}" type="presOf" srcId="{06E0BCA6-CB12-4D1B-8C51-8D53CFB41327}" destId="{BFB877E6-4B73-48A1-A508-E0CA7D112C4A}" srcOrd="0" destOrd="0" presId="urn:microsoft.com/office/officeart/2005/8/layout/radial3"/>
    <dgm:cxn modelId="{622987FD-2733-4888-8073-FC4609E1A94D}" srcId="{C88D83F1-7953-4FF4-AFAB-812E3E923193}" destId="{5F130089-B7CD-4D6E-9328-A29FC697C418}" srcOrd="1" destOrd="0" parTransId="{74A1B781-9209-4EBD-9364-6EE237527D81}" sibTransId="{AFC9544D-D870-44CE-8150-B378AEA38A8A}"/>
    <dgm:cxn modelId="{3ED92DD9-D722-4994-A5EC-38F5313E2915}" srcId="{C88D83F1-7953-4FF4-AFAB-812E3E923193}" destId="{EBB58EDF-A457-474B-A036-E70647D28CA5}" srcOrd="2" destOrd="0" parTransId="{3C1A3998-D0D7-41C1-A98B-688CA41B5324}" sibTransId="{0642B8FF-49D9-480A-9073-740F360132E8}"/>
    <dgm:cxn modelId="{5C159C00-C6CF-4485-8C75-573687303644}" srcId="{C88D83F1-7953-4FF4-AFAB-812E3E923193}" destId="{06E0BCA6-CB12-4D1B-8C51-8D53CFB41327}" srcOrd="0" destOrd="0" parTransId="{6B3FF385-4280-4E82-BC8C-26DD88581AEE}" sibTransId="{3A202096-78B6-4672-A240-1A79294F7F24}"/>
    <dgm:cxn modelId="{92BC5C34-D0BF-4246-A386-65B0A7F40AB1}" srcId="{C88D83F1-7953-4FF4-AFAB-812E3E923193}" destId="{89509251-B273-41DF-956C-DB618621E616}" srcOrd="3" destOrd="0" parTransId="{207DA6C9-BF43-4672-9835-2FDDC91B6C2C}" sibTransId="{5BA099E3-8A48-4C36-B530-F705BC6AFFD2}"/>
    <dgm:cxn modelId="{3408ADE6-6BD6-427F-AE49-CC2A8C94B761}" type="presOf" srcId="{EBB58EDF-A457-474B-A036-E70647D28CA5}" destId="{21E0371C-0B6D-4E38-BE77-DF6203671674}" srcOrd="0" destOrd="0" presId="urn:microsoft.com/office/officeart/2005/8/layout/radial3"/>
    <dgm:cxn modelId="{2511AA76-7199-483E-9666-DC18F2070E62}" srcId="{0B0445D4-D13E-497C-9818-7B2F8F01EF41}" destId="{C88D83F1-7953-4FF4-AFAB-812E3E923193}" srcOrd="0" destOrd="0" parTransId="{64113F6C-8F2C-4D19-A089-530899682151}" sibTransId="{445981F7-9A7C-42E6-876A-F40DA1CE0FD0}"/>
    <dgm:cxn modelId="{86C6E91E-32DC-4F43-9CE8-6EC13E379FD9}" type="presOf" srcId="{0B0445D4-D13E-497C-9818-7B2F8F01EF41}" destId="{22CDBED6-AEA2-46B6-B93F-7CB59333F9E8}" srcOrd="0" destOrd="0" presId="urn:microsoft.com/office/officeart/2005/8/layout/radial3"/>
    <dgm:cxn modelId="{2798F26D-57F2-4FF8-BDD1-8D4343775179}" type="presOf" srcId="{5F130089-B7CD-4D6E-9328-A29FC697C418}" destId="{344E084C-09A3-4121-91C6-64E9143A1C0E}" srcOrd="0" destOrd="0" presId="urn:microsoft.com/office/officeart/2005/8/layout/radial3"/>
    <dgm:cxn modelId="{6FBBF5FE-78E7-4998-BF0E-C5A375F48409}" type="presParOf" srcId="{22CDBED6-AEA2-46B6-B93F-7CB59333F9E8}" destId="{0BDC556E-E324-45C3-BE26-7BF385154300}" srcOrd="0" destOrd="0" presId="urn:microsoft.com/office/officeart/2005/8/layout/radial3"/>
    <dgm:cxn modelId="{52474821-C70D-4FD1-A721-613A777E2D8E}" type="presParOf" srcId="{0BDC556E-E324-45C3-BE26-7BF385154300}" destId="{D12FCFA3-CDF6-449B-B4D4-28D27DBE4D80}" srcOrd="0" destOrd="0" presId="urn:microsoft.com/office/officeart/2005/8/layout/radial3"/>
    <dgm:cxn modelId="{E1156C4F-A4DC-4BCF-A2E2-D9326831CFA5}" type="presParOf" srcId="{0BDC556E-E324-45C3-BE26-7BF385154300}" destId="{BFB877E6-4B73-48A1-A508-E0CA7D112C4A}" srcOrd="1" destOrd="0" presId="urn:microsoft.com/office/officeart/2005/8/layout/radial3"/>
    <dgm:cxn modelId="{DB5D2F44-24A3-4ED7-A594-77493DB7C6D2}" type="presParOf" srcId="{0BDC556E-E324-45C3-BE26-7BF385154300}" destId="{344E084C-09A3-4121-91C6-64E9143A1C0E}" srcOrd="2" destOrd="0" presId="urn:microsoft.com/office/officeart/2005/8/layout/radial3"/>
    <dgm:cxn modelId="{61F0F1B3-BE6E-4399-867A-CB6B7C3F8F66}" type="presParOf" srcId="{0BDC556E-E324-45C3-BE26-7BF385154300}" destId="{21E0371C-0B6D-4E38-BE77-DF6203671674}" srcOrd="3" destOrd="0" presId="urn:microsoft.com/office/officeart/2005/8/layout/radial3"/>
    <dgm:cxn modelId="{36C0F7A3-73EC-4A67-8673-BC8504870B34}" type="presParOf" srcId="{0BDC556E-E324-45C3-BE26-7BF385154300}" destId="{E0E2D511-8A57-4227-B55C-079FB60B0B9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50594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2540991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4174854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32142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266695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4"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169564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4"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1790288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31903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323878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2539386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2914956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55925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91203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3"/>
          <p:cNvSpPr>
            <a:spLocks noGrp="1"/>
          </p:cNvSpPr>
          <p:nvPr>
            <p:ph type="ftr" sz="quarter" idx="11"/>
          </p:nvPr>
        </p:nvSpPr>
        <p:spPr/>
        <p:txBody>
          <a:bodyPr/>
          <a:lstStyle/>
          <a:p>
            <a:endParaRPr lang="el-GR" dirty="0"/>
          </a:p>
        </p:txBody>
      </p:sp>
      <p:sp>
        <p:nvSpPr>
          <p:cNvPr id="6" name="Slide Number Placeholder 4"/>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422389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2"/>
          <p:cNvSpPr>
            <a:spLocks noGrp="1"/>
          </p:cNvSpPr>
          <p:nvPr>
            <p:ph type="ftr" sz="quarter" idx="11"/>
          </p:nvPr>
        </p:nvSpPr>
        <p:spPr/>
        <p:txBody>
          <a:bodyPr/>
          <a:lstStyle/>
          <a:p>
            <a:endParaRPr lang="el-GR" dirty="0"/>
          </a:p>
        </p:txBody>
      </p:sp>
      <p:sp>
        <p:nvSpPr>
          <p:cNvPr id="6" name="Slide Number Placeholder 3"/>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201523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5" name="Footer Placeholder 5"/>
          <p:cNvSpPr>
            <a:spLocks noGrp="1"/>
          </p:cNvSpPr>
          <p:nvPr>
            <p:ph type="ftr" sz="quarter" idx="11"/>
          </p:nvPr>
        </p:nvSpPr>
        <p:spPr/>
        <p:txBody>
          <a:bodyPr/>
          <a:lstStyle/>
          <a:p>
            <a:endParaRPr lang="el-GR" dirty="0"/>
          </a:p>
        </p:txBody>
      </p:sp>
      <p:sp>
        <p:nvSpPr>
          <p:cNvPr id="6" name="Slide Number Placeholder 6"/>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299720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40068F-7174-4054-A63A-47CF38459D3D}" type="datetimeFigureOut">
              <a:rPr lang="el-GR" smtClean="0"/>
              <a:t>2/3/2022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A3FD2C8A-DC36-410D-A329-62A4E36B0888}" type="slidenum">
              <a:rPr lang="el-GR" smtClean="0"/>
              <a:t>‹#›</a:t>
            </a:fld>
            <a:endParaRPr lang="el-GR" dirty="0"/>
          </a:p>
        </p:txBody>
      </p:sp>
    </p:spTree>
    <p:extLst>
      <p:ext uri="{BB962C8B-B14F-4D97-AF65-F5344CB8AC3E}">
        <p14:creationId xmlns:p14="http://schemas.microsoft.com/office/powerpoint/2010/main" val="141975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40068F-7174-4054-A63A-47CF38459D3D}" type="datetimeFigureOut">
              <a:rPr lang="el-GR" smtClean="0"/>
              <a:t>2/3/2022</a:t>
            </a:fld>
            <a:endParaRPr lang="el-G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FD2C8A-DC36-410D-A329-62A4E36B0888}" type="slidenum">
              <a:rPr lang="el-GR" smtClean="0"/>
              <a:t>‹#›</a:t>
            </a:fld>
            <a:endParaRPr lang="el-GR" dirty="0"/>
          </a:p>
        </p:txBody>
      </p:sp>
    </p:spTree>
    <p:extLst>
      <p:ext uri="{BB962C8B-B14F-4D97-AF65-F5344CB8AC3E}">
        <p14:creationId xmlns:p14="http://schemas.microsoft.com/office/powerpoint/2010/main" val="68356885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917;&#961;&#947;&#945;&#963;&#943;&#945;%20&#932;&#949;&#967;&#957;&#959;&#955;&#959;&#947;&#943;&#945;&#962;-%20&#928;&#961;&#959;&#970;&#972;&#957;&#964;&#945;%20&#960;&#949;&#961;&#953;&#960;&#959;&#943;&#951;&#963;&#951;&#962;%20&#960;&#961;&#959;&#963;&#974;&#960;&#959;&#965;-&#922;&#945;&#961;&#946;&#959;&#973;&#957;&#951;-&#927;&#955;&#945;&#961;&#943;&#959;&#965;.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docs.google.com/forms/d/1Dc6eq6LoptJG94oCsqfHLUe4vaICUEtdpv9N551paUc/edit#respons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B960ECC-2DD9-4C5C-818A-86F8D398838D}"/>
              </a:ext>
            </a:extLst>
          </p:cNvPr>
          <p:cNvPicPr>
            <a:picLocks noChangeAspect="1"/>
          </p:cNvPicPr>
          <p:nvPr/>
        </p:nvPicPr>
        <p:blipFill>
          <a:blip r:embed="rId2"/>
          <a:stretch>
            <a:fillRect/>
          </a:stretch>
        </p:blipFill>
        <p:spPr>
          <a:xfrm>
            <a:off x="2936240" y="0"/>
            <a:ext cx="5638799" cy="6858000"/>
          </a:xfrm>
          <a:prstGeom prst="rect">
            <a:avLst/>
          </a:prstGeom>
        </p:spPr>
      </p:pic>
    </p:spTree>
    <p:extLst>
      <p:ext uri="{BB962C8B-B14F-4D97-AF65-F5344CB8AC3E}">
        <p14:creationId xmlns:p14="http://schemas.microsoft.com/office/powerpoint/2010/main" val="193810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5824CE7-069B-450F-8417-C0A94AAE8DB6}"/>
              </a:ext>
            </a:extLst>
          </p:cNvPr>
          <p:cNvSpPr>
            <a:spLocks noGrp="1"/>
          </p:cNvSpPr>
          <p:nvPr>
            <p:ph type="title"/>
          </p:nvPr>
        </p:nvSpPr>
        <p:spPr>
          <a:xfrm>
            <a:off x="874220" y="462878"/>
            <a:ext cx="9404723" cy="1400530"/>
          </a:xfrm>
        </p:spPr>
        <p:txBody>
          <a:bodyPr/>
          <a:lstStyle/>
          <a:p>
            <a:pPr algn="ctr"/>
            <a:r>
              <a:rPr lang="el-GR" sz="4800" u="sng" dirty="0">
                <a:latin typeface="Calibri" panose="020F0502020204030204" pitchFamily="34" charset="0"/>
                <a:cs typeface="Calibri" panose="020F0502020204030204" pitchFamily="34" charset="0"/>
              </a:rPr>
              <a:t>Πειραματική έρευνα</a:t>
            </a:r>
          </a:p>
        </p:txBody>
      </p:sp>
      <p:sp>
        <p:nvSpPr>
          <p:cNvPr id="3" name="Θέση περιεχομένου 2">
            <a:extLst>
              <a:ext uri="{FF2B5EF4-FFF2-40B4-BE49-F238E27FC236}">
                <a16:creationId xmlns:a16="http://schemas.microsoft.com/office/drawing/2014/main" xmlns="" id="{D592324D-5B43-46F8-9819-B1CD0C4F1274}"/>
              </a:ext>
            </a:extLst>
          </p:cNvPr>
          <p:cNvSpPr>
            <a:spLocks noGrp="1"/>
          </p:cNvSpPr>
          <p:nvPr>
            <p:ph idx="1"/>
          </p:nvPr>
        </p:nvSpPr>
        <p:spPr>
          <a:xfrm>
            <a:off x="1332402" y="1863408"/>
            <a:ext cx="8946541" cy="4195481"/>
          </a:xfrm>
        </p:spPr>
        <p:txBody>
          <a:bodyPr>
            <a:normAutofit/>
          </a:bodyPr>
          <a:lstStyle/>
          <a:p>
            <a:pPr>
              <a:buClr>
                <a:srgbClr val="00B0F0"/>
              </a:buClr>
              <a:buFont typeface="Wingdings" panose="05000000000000000000" pitchFamily="2" charset="2"/>
              <a:buChar char="q"/>
            </a:pPr>
            <a:r>
              <a:rPr lang="el-GR" sz="3200" dirty="0">
                <a:solidFill>
                  <a:srgbClr val="00B0F0"/>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xmlns="" val="tx"/>
                    </a:ext>
                  </a:extLst>
                </a:hlinkClick>
              </a:rPr>
              <a:t>Προϊόντα περιποίησης προσώπου και καλλυντικά</a:t>
            </a:r>
            <a:endParaRPr lang="el-GR" sz="3200" dirty="0">
              <a:solidFill>
                <a:srgbClr val="00B0F0"/>
              </a:solidFill>
              <a:latin typeface="Calibri" panose="020F0502020204030204" pitchFamily="34" charset="0"/>
              <a:cs typeface="Calibri" panose="020F0502020204030204" pitchFamily="34" charset="0"/>
            </a:endParaRPr>
          </a:p>
        </p:txBody>
      </p:sp>
      <p:pic>
        <p:nvPicPr>
          <p:cNvPr id="4" name="Εικόνα 3">
            <a:extLst>
              <a:ext uri="{FF2B5EF4-FFF2-40B4-BE49-F238E27FC236}">
                <a16:creationId xmlns:a16="http://schemas.microsoft.com/office/drawing/2014/main" xmlns="" id="{15A93340-0C50-454D-98D5-F7BCCFA28BC5}"/>
              </a:ext>
            </a:extLst>
          </p:cNvPr>
          <p:cNvPicPr>
            <a:picLocks noChangeAspect="1"/>
          </p:cNvPicPr>
          <p:nvPr/>
        </p:nvPicPr>
        <p:blipFill>
          <a:blip r:embed="rId3"/>
          <a:stretch>
            <a:fillRect/>
          </a:stretch>
        </p:blipFill>
        <p:spPr>
          <a:xfrm>
            <a:off x="2932932" y="2747047"/>
            <a:ext cx="5562600" cy="3648075"/>
          </a:xfrm>
          <a:prstGeom prst="rect">
            <a:avLst/>
          </a:prstGeom>
        </p:spPr>
      </p:pic>
    </p:spTree>
    <p:extLst>
      <p:ext uri="{BB962C8B-B14F-4D97-AF65-F5344CB8AC3E}">
        <p14:creationId xmlns:p14="http://schemas.microsoft.com/office/powerpoint/2010/main" val="99133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8A4CAC5-D63A-4D64-AFC6-F1BB918CBADA}"/>
              </a:ext>
            </a:extLst>
          </p:cNvPr>
          <p:cNvSpPr>
            <a:spLocks noGrp="1"/>
          </p:cNvSpPr>
          <p:nvPr>
            <p:ph idx="1"/>
          </p:nvPr>
        </p:nvSpPr>
        <p:spPr>
          <a:xfrm flipH="1">
            <a:off x="2407919" y="1717040"/>
            <a:ext cx="9784079" cy="5140960"/>
          </a:xfrm>
        </p:spPr>
        <p:txBody>
          <a:bodyPr>
            <a:normAutofit/>
          </a:bodyPr>
          <a:lstStyle/>
          <a:p>
            <a:endParaRPr lang="el-GR" dirty="0"/>
          </a:p>
          <a:p>
            <a:pPr marL="0" indent="0">
              <a:buNone/>
            </a:pPr>
            <a:r>
              <a:rPr lang="el-GR" dirty="0"/>
              <a:t>                                       </a:t>
            </a:r>
          </a:p>
          <a:p>
            <a:pPr marL="0" indent="0">
              <a:buNone/>
            </a:pPr>
            <a:endParaRPr lang="el-GR" dirty="0">
              <a:solidFill>
                <a:schemeClr val="tx2"/>
              </a:solidFill>
            </a:endParaRPr>
          </a:p>
          <a:p>
            <a:pPr marL="0" indent="0">
              <a:buNone/>
            </a:pPr>
            <a:endParaRPr lang="el-GR" dirty="0">
              <a:solidFill>
                <a:schemeClr val="tx2"/>
              </a:solidFill>
            </a:endParaRPr>
          </a:p>
          <a:p>
            <a:pPr marL="0" indent="0">
              <a:buNone/>
            </a:pPr>
            <a:endParaRPr lang="el-GR" dirty="0">
              <a:solidFill>
                <a:schemeClr val="tx2"/>
              </a:solidFill>
            </a:endParaRPr>
          </a:p>
          <a:p>
            <a:pPr marL="0" indent="0">
              <a:buNone/>
            </a:pPr>
            <a:endParaRPr lang="el-GR" dirty="0">
              <a:solidFill>
                <a:schemeClr val="tx2"/>
              </a:solidFill>
            </a:endParaRPr>
          </a:p>
          <a:p>
            <a:pPr marL="0" indent="0">
              <a:buNone/>
            </a:pPr>
            <a:r>
              <a:rPr lang="el-GR" dirty="0">
                <a:solidFill>
                  <a:schemeClr val="tx2"/>
                </a:solidFill>
              </a:rPr>
              <a:t>                                                    </a:t>
            </a:r>
            <a:r>
              <a:rPr lang="el-GR" dirty="0">
                <a:solidFill>
                  <a:schemeClr val="tx2"/>
                </a:solidFill>
                <a:latin typeface="Calibri" panose="020F0502020204030204" pitchFamily="34" charset="0"/>
                <a:cs typeface="Calibri" panose="020F0502020204030204" pitchFamily="34" charset="0"/>
              </a:rPr>
              <a:t>Μαθήτριες: Νεφέλη Καρβούνη - Ντάρια Ολαρίου      </a:t>
            </a:r>
          </a:p>
          <a:p>
            <a:pPr marL="0" indent="0">
              <a:buNone/>
            </a:pPr>
            <a:r>
              <a:rPr lang="el-GR" dirty="0">
                <a:solidFill>
                  <a:schemeClr val="tx2"/>
                </a:solidFill>
                <a:latin typeface="Calibri" panose="020F0502020204030204" pitchFamily="34" charset="0"/>
                <a:cs typeface="Calibri" panose="020F0502020204030204" pitchFamily="34" charset="0"/>
              </a:rPr>
              <a:t>                                                                Τμήμα: Γ2 </a:t>
            </a:r>
          </a:p>
          <a:p>
            <a:pPr marL="0" indent="0">
              <a:buNone/>
            </a:pPr>
            <a:r>
              <a:rPr lang="el-GR" dirty="0">
                <a:solidFill>
                  <a:schemeClr val="tx2"/>
                </a:solidFill>
                <a:latin typeface="Calibri" panose="020F0502020204030204" pitchFamily="34" charset="0"/>
                <a:cs typeface="Calibri" panose="020F0502020204030204" pitchFamily="34" charset="0"/>
              </a:rPr>
              <a:t>                                                                2</a:t>
            </a:r>
            <a:r>
              <a:rPr lang="el-GR" baseline="30000" dirty="0">
                <a:solidFill>
                  <a:schemeClr val="tx2"/>
                </a:solidFill>
                <a:latin typeface="Calibri" panose="020F0502020204030204" pitchFamily="34" charset="0"/>
                <a:cs typeface="Calibri" panose="020F0502020204030204" pitchFamily="34" charset="0"/>
              </a:rPr>
              <a:t>ο</a:t>
            </a:r>
            <a:r>
              <a:rPr lang="el-GR" dirty="0">
                <a:solidFill>
                  <a:schemeClr val="tx2"/>
                </a:solidFill>
                <a:latin typeface="Calibri" panose="020F0502020204030204" pitchFamily="34" charset="0"/>
                <a:cs typeface="Calibri" panose="020F0502020204030204" pitchFamily="34" charset="0"/>
              </a:rPr>
              <a:t> Γυμνάσιο Σπάρτης</a:t>
            </a:r>
          </a:p>
        </p:txBody>
      </p:sp>
      <p:pic>
        <p:nvPicPr>
          <p:cNvPr id="1026" name="Picture 2" descr="5 λόγοι για να σταματήσετε τη χρήση αρωματισμένων καλλυντικών | clickatlife">
            <a:extLst>
              <a:ext uri="{FF2B5EF4-FFF2-40B4-BE49-F238E27FC236}">
                <a16:creationId xmlns:a16="http://schemas.microsoft.com/office/drawing/2014/main" xmlns="" id="{4D2F695B-6DA0-4D6D-B559-87137DA44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7647" y="1635760"/>
            <a:ext cx="5348224" cy="3342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8 καλλυντικά που δεν χρειάζεσαι και θα μπορούσες να ξεφορτωθείς για πάντα!  - JoyTV">
            <a:extLst>
              <a:ext uri="{FF2B5EF4-FFF2-40B4-BE49-F238E27FC236}">
                <a16:creationId xmlns:a16="http://schemas.microsoft.com/office/drawing/2014/main" xmlns="" id="{03D948EB-BF61-42FC-BEA1-4299838429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751" y="193040"/>
            <a:ext cx="4259118" cy="3515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65787DB-EDB1-4C64-BC16-FCEC5A7BF11E}"/>
              </a:ext>
            </a:extLst>
          </p:cNvPr>
          <p:cNvSpPr txBox="1"/>
          <p:nvPr/>
        </p:nvSpPr>
        <p:spPr>
          <a:xfrm>
            <a:off x="750478" y="690880"/>
            <a:ext cx="4935393" cy="461665"/>
          </a:xfrm>
          <a:prstGeom prst="rect">
            <a:avLst/>
          </a:prstGeom>
          <a:noFill/>
        </p:spPr>
        <p:txBody>
          <a:bodyPr wrap="square" rtlCol="0">
            <a:spAutoFit/>
          </a:bodyPr>
          <a:lstStyle/>
          <a:p>
            <a:r>
              <a:rPr lang="el-GR" sz="2400" dirty="0">
                <a:solidFill>
                  <a:schemeClr val="tx2"/>
                </a:solidFill>
                <a:latin typeface="Calibri" panose="020F0502020204030204" pitchFamily="34" charset="0"/>
                <a:cs typeface="Calibri" panose="020F0502020204030204" pitchFamily="34" charset="0"/>
              </a:rPr>
              <a:t>Ευχαριστούμε για τον χρόνο σας!</a:t>
            </a:r>
          </a:p>
        </p:txBody>
      </p:sp>
    </p:spTree>
    <p:extLst>
      <p:ext uri="{BB962C8B-B14F-4D97-AF65-F5344CB8AC3E}">
        <p14:creationId xmlns:p14="http://schemas.microsoft.com/office/powerpoint/2010/main" val="64629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DEE9219-99AA-467D-89BE-B6C9AE61F4BA}"/>
              </a:ext>
            </a:extLst>
          </p:cNvPr>
          <p:cNvSpPr txBox="1"/>
          <p:nvPr/>
        </p:nvSpPr>
        <p:spPr>
          <a:xfrm>
            <a:off x="2072640" y="1056708"/>
            <a:ext cx="7437120" cy="923330"/>
          </a:xfrm>
          <a:prstGeom prst="rect">
            <a:avLst/>
          </a:prstGeom>
          <a:noFill/>
        </p:spPr>
        <p:txBody>
          <a:bodyPr wrap="square" rtlCol="0">
            <a:spAutoFit/>
          </a:bodyPr>
          <a:lstStyle/>
          <a:p>
            <a:pPr algn="ctr"/>
            <a:r>
              <a:rPr lang="el-GR" sz="5400" u="sng" dirty="0">
                <a:solidFill>
                  <a:schemeClr val="tx2"/>
                </a:solidFill>
                <a:latin typeface="Calibri" panose="020F0502020204030204" pitchFamily="34" charset="0"/>
                <a:cs typeface="Calibri" panose="020F0502020204030204" pitchFamily="34" charset="0"/>
              </a:rPr>
              <a:t>Τεχνολογία</a:t>
            </a:r>
          </a:p>
        </p:txBody>
      </p:sp>
      <p:sp>
        <p:nvSpPr>
          <p:cNvPr id="8" name="Βέλος: Κάτω 7">
            <a:extLst>
              <a:ext uri="{FF2B5EF4-FFF2-40B4-BE49-F238E27FC236}">
                <a16:creationId xmlns:a16="http://schemas.microsoft.com/office/drawing/2014/main" xmlns="" id="{260D1927-0CF8-4BB8-8D78-7A17F6D60063}"/>
              </a:ext>
            </a:extLst>
          </p:cNvPr>
          <p:cNvSpPr/>
          <p:nvPr/>
        </p:nvSpPr>
        <p:spPr>
          <a:xfrm>
            <a:off x="5567680" y="2903368"/>
            <a:ext cx="548640" cy="802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a:extLst>
              <a:ext uri="{FF2B5EF4-FFF2-40B4-BE49-F238E27FC236}">
                <a16:creationId xmlns:a16="http://schemas.microsoft.com/office/drawing/2014/main" xmlns="" id="{299ED975-4472-4447-B4DD-1B79ACAA6ACA}"/>
              </a:ext>
            </a:extLst>
          </p:cNvPr>
          <p:cNvSpPr txBox="1"/>
          <p:nvPr/>
        </p:nvSpPr>
        <p:spPr>
          <a:xfrm>
            <a:off x="2865120" y="2195482"/>
            <a:ext cx="6096000" cy="707886"/>
          </a:xfrm>
          <a:prstGeom prst="rect">
            <a:avLst/>
          </a:prstGeom>
          <a:noFill/>
        </p:spPr>
        <p:txBody>
          <a:bodyPr wrap="square">
            <a:spAutoFit/>
          </a:bodyPr>
          <a:lstStyle/>
          <a:p>
            <a:pPr algn="ctr"/>
            <a:r>
              <a:rPr lang="el-GR" sz="4000" dirty="0">
                <a:solidFill>
                  <a:schemeClr val="tx2"/>
                </a:solidFill>
                <a:latin typeface="Calibri" panose="020F0502020204030204" pitchFamily="34" charset="0"/>
                <a:cs typeface="Calibri" panose="020F0502020204030204" pitchFamily="34" charset="0"/>
              </a:rPr>
              <a:t>Δημογραφική Έρευνα</a:t>
            </a:r>
          </a:p>
        </p:txBody>
      </p:sp>
      <p:sp>
        <p:nvSpPr>
          <p:cNvPr id="11" name="TextBox 10">
            <a:extLst>
              <a:ext uri="{FF2B5EF4-FFF2-40B4-BE49-F238E27FC236}">
                <a16:creationId xmlns:a16="http://schemas.microsoft.com/office/drawing/2014/main" xmlns="" id="{EC2475B6-4D12-4468-A385-63DB9B1F8380}"/>
              </a:ext>
            </a:extLst>
          </p:cNvPr>
          <p:cNvSpPr txBox="1"/>
          <p:nvPr/>
        </p:nvSpPr>
        <p:spPr>
          <a:xfrm>
            <a:off x="2433320" y="3967186"/>
            <a:ext cx="7366000" cy="1384995"/>
          </a:xfrm>
          <a:prstGeom prst="rect">
            <a:avLst/>
          </a:prstGeom>
          <a:noFill/>
        </p:spPr>
        <p:txBody>
          <a:bodyPr wrap="square" rtlCol="0">
            <a:spAutoFit/>
          </a:bodyPr>
          <a:lstStyle/>
          <a:p>
            <a:pPr algn="just"/>
            <a:r>
              <a:rPr lang="el-GR" sz="2800" u="sng" dirty="0">
                <a:solidFill>
                  <a:schemeClr val="tx2"/>
                </a:solidFill>
                <a:latin typeface="Calibri" panose="020F0502020204030204" pitchFamily="34" charset="0"/>
                <a:cs typeface="Calibri" panose="020F0502020204030204" pitchFamily="34" charset="0"/>
              </a:rPr>
              <a:t>Τίτλος Έρευνας</a:t>
            </a:r>
            <a:r>
              <a:rPr lang="el-GR" sz="2800" dirty="0">
                <a:solidFill>
                  <a:schemeClr val="tx2"/>
                </a:solidFill>
                <a:latin typeface="Calibri" panose="020F0502020204030204" pitchFamily="34" charset="0"/>
                <a:cs typeface="Calibri" panose="020F0502020204030204" pitchFamily="34" charset="0"/>
              </a:rPr>
              <a:t>: Καλλυντικά και προϊόντα περιποίησης προσώπου, ο ρόλος και η επίδρασή τους στην καθημερινότητα των ανθρώπων</a:t>
            </a:r>
          </a:p>
        </p:txBody>
      </p:sp>
    </p:spTree>
    <p:extLst>
      <p:ext uri="{BB962C8B-B14F-4D97-AF65-F5344CB8AC3E}">
        <p14:creationId xmlns:p14="http://schemas.microsoft.com/office/powerpoint/2010/main" val="251808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8FAB04-A35B-4AF8-9570-31696CB14782}"/>
              </a:ext>
            </a:extLst>
          </p:cNvPr>
          <p:cNvSpPr>
            <a:spLocks noGrp="1"/>
          </p:cNvSpPr>
          <p:nvPr>
            <p:ph type="title"/>
          </p:nvPr>
        </p:nvSpPr>
        <p:spPr>
          <a:xfrm>
            <a:off x="615631" y="462878"/>
            <a:ext cx="9404723" cy="1400530"/>
          </a:xfrm>
        </p:spPr>
        <p:txBody>
          <a:bodyPr/>
          <a:lstStyle/>
          <a:p>
            <a:pPr algn="ctr"/>
            <a:r>
              <a:rPr lang="el-GR" sz="4800" u="sng" dirty="0">
                <a:latin typeface="Calibri" panose="020F0502020204030204" pitchFamily="34" charset="0"/>
                <a:cs typeface="Calibri" panose="020F0502020204030204" pitchFamily="34" charset="0"/>
              </a:rPr>
              <a:t>Ορισμός του καλλυντικού</a:t>
            </a:r>
          </a:p>
        </p:txBody>
      </p:sp>
      <p:sp>
        <p:nvSpPr>
          <p:cNvPr id="3" name="Θέση περιεχομένου 2">
            <a:extLst>
              <a:ext uri="{FF2B5EF4-FFF2-40B4-BE49-F238E27FC236}">
                <a16:creationId xmlns:a16="http://schemas.microsoft.com/office/drawing/2014/main" xmlns="" id="{906A7173-788F-46A1-AE42-19880420A048}"/>
              </a:ext>
            </a:extLst>
          </p:cNvPr>
          <p:cNvSpPr>
            <a:spLocks noGrp="1"/>
          </p:cNvSpPr>
          <p:nvPr>
            <p:ph idx="1"/>
          </p:nvPr>
        </p:nvSpPr>
        <p:spPr>
          <a:xfrm>
            <a:off x="1194752" y="2052918"/>
            <a:ext cx="8946541" cy="4195481"/>
          </a:xfrm>
        </p:spPr>
        <p:txBody>
          <a:bodyPr/>
          <a:lstStyle/>
          <a:p>
            <a:pPr marL="0" indent="0" algn="just">
              <a:buNone/>
            </a:pPr>
            <a:r>
              <a:rPr lang="el-GR" sz="2400" dirty="0">
                <a:solidFill>
                  <a:schemeClr val="tx2"/>
                </a:solidFill>
                <a:latin typeface="Calibri" panose="020F0502020204030204" pitchFamily="34" charset="0"/>
                <a:cs typeface="Calibri" panose="020F0502020204030204" pitchFamily="34" charset="0"/>
              </a:rPr>
              <a:t>Καλλυντικό ονομάζεται κάθε ουσία ή παρασκεύασμα που προορίζεται να έρθει σε επαφή με εξωτερικά μέρη του ανθρώπινου σώματος, με σκοπό τον καθαρισμό τους ή απλώς την περιποίησή τους.</a:t>
            </a:r>
            <a:r>
              <a:rPr lang="el-GR" sz="2400" dirty="0">
                <a:solidFill>
                  <a:schemeClr val="tx2"/>
                </a:solidFill>
                <a:effectLst/>
                <a:latin typeface="Calibri" panose="020F0502020204030204" pitchFamily="34" charset="0"/>
                <a:ea typeface="ArialMT"/>
                <a:cs typeface="Calibri" panose="020F0502020204030204" pitchFamily="34" charset="0"/>
              </a:rPr>
              <a:t> Τέτοια είναι προϊόντα ενυδάτωσης (κρέμα ημέρας, νύχτας, σώματος), προϊόντα καθαρισμού(γαλάκτωμα, λοσιόν, σαμπουάν, αφρόλουτρα, σαπούνια), προϊόντα περιποίησης (μακιγιάζ, αρώματα, αποσμητικά, είδη για τα μαλλιά).</a:t>
            </a:r>
            <a:endParaRPr lang="el-GR" sz="2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1227316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180502-3968-4648-912D-185DA17A47CF}"/>
              </a:ext>
            </a:extLst>
          </p:cNvPr>
          <p:cNvSpPr>
            <a:spLocks noGrp="1"/>
          </p:cNvSpPr>
          <p:nvPr>
            <p:ph type="title"/>
          </p:nvPr>
        </p:nvSpPr>
        <p:spPr>
          <a:xfrm>
            <a:off x="828991" y="452718"/>
            <a:ext cx="9404723" cy="1400530"/>
          </a:xfrm>
        </p:spPr>
        <p:txBody>
          <a:bodyPr/>
          <a:lstStyle/>
          <a:p>
            <a:pPr algn="ctr"/>
            <a:r>
              <a:rPr lang="el-GR" sz="3600" u="sng" dirty="0">
                <a:latin typeface="Calibri" panose="020F0502020204030204" pitchFamily="34" charset="0"/>
                <a:cs typeface="Calibri" panose="020F0502020204030204" pitchFamily="34" charset="0"/>
              </a:rPr>
              <a:t>Μια σύντομη αναδρομή στην ιστορία των καλλυντικών και των προϊόντων περιποίησης</a:t>
            </a:r>
          </a:p>
        </p:txBody>
      </p:sp>
      <p:sp>
        <p:nvSpPr>
          <p:cNvPr id="3" name="Θέση περιεχομένου 2">
            <a:extLst>
              <a:ext uri="{FF2B5EF4-FFF2-40B4-BE49-F238E27FC236}">
                <a16:creationId xmlns:a16="http://schemas.microsoft.com/office/drawing/2014/main" xmlns="" id="{54656D92-4573-45BE-AA9E-209E8E26354D}"/>
              </a:ext>
            </a:extLst>
          </p:cNvPr>
          <p:cNvSpPr>
            <a:spLocks noGrp="1"/>
          </p:cNvSpPr>
          <p:nvPr>
            <p:ph idx="1"/>
          </p:nvPr>
        </p:nvSpPr>
        <p:spPr>
          <a:xfrm>
            <a:off x="1103312" y="2052918"/>
            <a:ext cx="8947522" cy="4352364"/>
          </a:xfrm>
        </p:spPr>
        <p:txBody>
          <a:bodyPr>
            <a:noAutofit/>
          </a:bodyPr>
          <a:lstStyle/>
          <a:p>
            <a:pPr marL="0" indent="0" algn="just">
              <a:buNone/>
            </a:pPr>
            <a:r>
              <a:rPr lang="el-GR" sz="1800" dirty="0">
                <a:solidFill>
                  <a:schemeClr val="tx2"/>
                </a:solidFill>
                <a:effectLst/>
                <a:latin typeface="Calibri" panose="020F0502020204030204" pitchFamily="34" charset="0"/>
                <a:ea typeface="ArialMT"/>
                <a:cs typeface="ArialMT"/>
              </a:rPr>
              <a:t>Η επιθυμία για καλλωπισμό φαίνεται να είναι τόσο παλιά όσο είναι και οι πρώτες κοινωνίες. Ήδη από την αρχαιότητα χρησιμοποιούσαν φυτικά καλλυντικά και μεθόδους για την περιποίηση του σώματος και τον καλλωπισμό. </a:t>
            </a:r>
          </a:p>
          <a:p>
            <a:pPr marL="0" indent="0" algn="just">
              <a:buNone/>
            </a:pPr>
            <a:r>
              <a:rPr lang="el-GR" sz="1800" dirty="0">
                <a:solidFill>
                  <a:schemeClr val="tx2"/>
                </a:solidFill>
                <a:latin typeface="Calibri" panose="020F0502020204030204" pitchFamily="34" charset="0"/>
              </a:rPr>
              <a:t>Αναλυτικότερα, στην αρχαία Αίγυπτο, το μακιγιάζ, κυρίως  στην περιοχή των ματιών, καθώς και η χρήση αιθέριων ελαίων ήταν ιδιαίτερα διαδεδομένες πρακτικές, που αποσκοπούσαν στον καλλωπισμό τόσο των ζωντανών, όσο και των νεκρών. Οι Αιγύπτιοι βασιλείς και αριστοκράτες βάφονταν χρησιμοποιώντας έντονα χρώματα, τα οποία προμηθεύονταν από τη φύση, επιθυμώντας κατά αυτόν τον τρόπο να μοιάσουν στους θεούς. Το ίδιο έκαναν και μέλη των λαϊκότερων στρωμάτων, αφού οι Αιγύπτιοι πίστευαν πως αν θέλουν να πλησιάσουν το θείο, έστω και στο ελάχιστο, έπρεπε πρώτα να του μοιάσουν. Ωστόσο, για τους αρχαίους Αιγύπτιους μεγάλη σημασία είχε και η διατήρηση των νεκρών σε άφθαρτη κατάσταση, διότι θεωρούσαν ότι τα σώματά τους δεν διέφεραν από εκείνα των θνητών και επομένως έπρεπε να είναι περιποιημένα. Γι’ αυτό, ακολουθώντας διάφορες διαδικασίες, όπως το σαβάνωμα των σωμάτων, το βάψιμο και τον αρωματισμό με αιθέρια έλαια και βάλσαμα, κατασκεύαζαν τις γνωστές σε όλους μας μούμιες.</a:t>
            </a:r>
            <a:endParaRPr lang="el-GR" sz="1800" dirty="0">
              <a:solidFill>
                <a:schemeClr val="tx2"/>
              </a:solidFill>
            </a:endParaRPr>
          </a:p>
        </p:txBody>
      </p:sp>
    </p:spTree>
    <p:extLst>
      <p:ext uri="{BB962C8B-B14F-4D97-AF65-F5344CB8AC3E}">
        <p14:creationId xmlns:p14="http://schemas.microsoft.com/office/powerpoint/2010/main" val="50980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DAE0B94-8B26-404E-95CB-042545BE497C}"/>
              </a:ext>
            </a:extLst>
          </p:cNvPr>
          <p:cNvSpPr>
            <a:spLocks noGrp="1"/>
          </p:cNvSpPr>
          <p:nvPr>
            <p:ph idx="1"/>
          </p:nvPr>
        </p:nvSpPr>
        <p:spPr>
          <a:xfrm>
            <a:off x="1286192" y="360978"/>
            <a:ext cx="8946541" cy="6303981"/>
          </a:xfrm>
        </p:spPr>
        <p:txBody>
          <a:bodyPr>
            <a:noAutofit/>
          </a:bodyPr>
          <a:lstStyle/>
          <a:p>
            <a:pPr marL="0" indent="0" algn="just">
              <a:buNone/>
            </a:pPr>
            <a:r>
              <a:rPr lang="el-GR" sz="1700" dirty="0">
                <a:solidFill>
                  <a:schemeClr val="tx2"/>
                </a:solidFill>
                <a:latin typeface="Calibri" panose="020F0502020204030204" pitchFamily="34" charset="0"/>
                <a:cs typeface="Calibri" panose="020F0502020204030204" pitchFamily="34" charset="0"/>
              </a:rPr>
              <a:t>Αλλά και η Ελλάδα έχει </a:t>
            </a:r>
            <a:r>
              <a:rPr lang="el-GR" sz="1700" dirty="0">
                <a:solidFill>
                  <a:schemeClr val="tx2"/>
                </a:solidFill>
                <a:effectLst/>
                <a:latin typeface="Calibri" panose="020F0502020204030204" pitchFamily="34" charset="0"/>
                <a:ea typeface="ArialMT"/>
                <a:cs typeface="Calibri" panose="020F0502020204030204" pitchFamily="34" charset="0"/>
              </a:rPr>
              <a:t>μακρά παράδοση στην εξέλιξη της καλλυντικής βιομηχανίας: έγχρωμα καλλυντικά  χρησιμοποιούνταν εκτενώς από γυναίκες στην αρχαία Ελλάδα, με παρόμοιες τεχνικές με αυτές που υιοθέτησε αργότερα η μοντέρνα βιομηχανία. Ακόμα κι η λέξη “cosmetics” έχει δοθεί με τιμή στον κόσμο από την ελληνική λέξη «κοσμητικός», που σημαίνει «σε τάξη», «με ταλέντο στην ταξινόμηση»! Είναι επίσης αποδεδειγμένο ότι οι αρχαίοι </a:t>
            </a:r>
            <a:r>
              <a:rPr lang="el-GR" sz="1700" dirty="0">
                <a:solidFill>
                  <a:schemeClr val="tx2"/>
                </a:solidFill>
                <a:latin typeface="Calibri" panose="020F0502020204030204" pitchFamily="34" charset="0"/>
                <a:ea typeface="ArialMT"/>
                <a:cs typeface="Calibri" panose="020F0502020204030204" pitchFamily="34" charset="0"/>
              </a:rPr>
              <a:t>Έ</a:t>
            </a:r>
            <a:r>
              <a:rPr lang="el-GR" sz="1700" dirty="0">
                <a:solidFill>
                  <a:schemeClr val="tx2"/>
                </a:solidFill>
                <a:effectLst/>
                <a:latin typeface="Calibri" panose="020F0502020204030204" pitchFamily="34" charset="0"/>
                <a:ea typeface="ArialMT"/>
                <a:cs typeface="Calibri" panose="020F0502020204030204" pitchFamily="34" charset="0"/>
              </a:rPr>
              <a:t>λληνες  έβρισκαν σε αφθονία τις πρώτες ύλες που απαιτούνταν για τη δημιουργία καλλυντικών, λόγω της ευφορίας της ελληνικής γης, αλλά και των ταξιδιών τους σε διάφορες χώρες των παραλίων της Μεσογείου και της Ανατολής. Η ενασχόλησή τους με το εμπόριο, κυρίως μέσω της θάλασσας, τους επέτρεπε να επισκέπτονται αγορές, από όπου προμηθεύονταν αρωματικά έλαια, φυτικά χρώματα, βότανα με θεραπευτικ</a:t>
            </a:r>
            <a:r>
              <a:rPr lang="el-GR" sz="1700" dirty="0">
                <a:solidFill>
                  <a:schemeClr val="tx2"/>
                </a:solidFill>
                <a:latin typeface="Calibri" panose="020F0502020204030204" pitchFamily="34" charset="0"/>
                <a:ea typeface="ArialMT"/>
                <a:cs typeface="Calibri" panose="020F0502020204030204" pitchFamily="34" charset="0"/>
              </a:rPr>
              <a:t>ές ιδιότητες, έγχρωμες σκόνες και πολλά άλλα υλικά, που αργότερα χρησίμευαν στην κατασκευή καλλυντικών.</a:t>
            </a:r>
          </a:p>
          <a:p>
            <a:pPr marL="0" indent="0" algn="just">
              <a:buNone/>
            </a:pPr>
            <a:endParaRPr lang="el-GR" sz="17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sz="1700" dirty="0">
                <a:solidFill>
                  <a:schemeClr val="tx2"/>
                </a:solidFill>
                <a:latin typeface="Calibri" panose="020F0502020204030204" pitchFamily="34" charset="0"/>
                <a:ea typeface="Times New Roman" panose="02020603050405020304" pitchFamily="18" charset="0"/>
                <a:cs typeface="Calibri" panose="020F0502020204030204" pitchFamily="34" charset="0"/>
              </a:rPr>
              <a:t>Από την αρχαιότητα μέχρι και τον 21</a:t>
            </a:r>
            <a:r>
              <a:rPr lang="el-GR" sz="1700" baseline="30000" dirty="0">
                <a:solidFill>
                  <a:schemeClr val="tx2"/>
                </a:solidFill>
                <a:latin typeface="Calibri" panose="020F0502020204030204" pitchFamily="34" charset="0"/>
                <a:ea typeface="Times New Roman" panose="02020603050405020304" pitchFamily="18" charset="0"/>
                <a:cs typeface="Calibri" panose="020F0502020204030204" pitchFamily="34" charset="0"/>
              </a:rPr>
              <a:t>ο</a:t>
            </a:r>
            <a:r>
              <a:rPr lang="el-GR" sz="1700" dirty="0">
                <a:solidFill>
                  <a:schemeClr val="tx2"/>
                </a:solidFill>
                <a:latin typeface="Calibri" panose="020F0502020204030204" pitchFamily="34" charset="0"/>
                <a:ea typeface="Times New Roman" panose="02020603050405020304" pitchFamily="18" charset="0"/>
                <a:cs typeface="Calibri" panose="020F0502020204030204" pitchFamily="34" charset="0"/>
              </a:rPr>
              <a:t> αιώνα, τα καλλυντικά κατέχουν δεσπόζουσα θέση στην ανθρώπινη πορεία και εξέλιξη. Αν και υπήρξαν περίοδοι κατά τη διάρκεια των οποίων ο καλλωπισμός ήταν κατακριτέος και η κοινωνία σχολίαζε αρνητικά την κάθε είδους απόπειρα περιποίησης, τις τελευταίες δεκαετίες η βιομηχανία παραγωγής καλλυντικών εδραιώνεται και αναπτύσσεται διαρκώς και με αλματώδεις ρυθμούς. Πλέον, άνδρες και γυναίκες είναι εξοικειωμένοι με τη χρήση προϊόντων περιποίησης και δαπανούν χρήματα, προκειμένου να ικανοποιήσουν την ανάγκη τους για καλλωπισμό. Ως αποτέλεσμα, δημιουργήθηκαν πολλές εταιρείες, που εκμεταλλευόμενες την όλο και αυξανόμενη ζήτηση και επιδιώκοντας να αναδειχθούν μέσω του σκληρού ανταγωνισμού, προωθούν  </a:t>
            </a:r>
            <a:r>
              <a:rPr lang="el-GR" sz="1700" dirty="0">
                <a:solidFill>
                  <a:schemeClr val="tx2"/>
                </a:solidFill>
                <a:effectLst/>
                <a:latin typeface="Calibri" panose="020F0502020204030204" pitchFamily="34" charset="0"/>
                <a:ea typeface="ArialMT"/>
                <a:cs typeface="Calibri" panose="020F0502020204030204" pitchFamily="34" charset="0"/>
              </a:rPr>
              <a:t>συνεχώς καινούρια προϊόντα στην αγορά, πιο εξελιγμένα, πιο σύγχρονα, με καλύτερη ποιότητα και πιο πετυχημένα και με εντυπωσιακότερα χρώματα.</a:t>
            </a:r>
            <a:endParaRPr lang="el-GR" sz="17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l-GR" sz="1600" dirty="0"/>
          </a:p>
        </p:txBody>
      </p:sp>
    </p:spTree>
    <p:extLst>
      <p:ext uri="{BB962C8B-B14F-4D97-AF65-F5344CB8AC3E}">
        <p14:creationId xmlns:p14="http://schemas.microsoft.com/office/powerpoint/2010/main" val="223973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4227CD-9411-4DBB-A774-DD63414910ED}"/>
              </a:ext>
            </a:extLst>
          </p:cNvPr>
          <p:cNvSpPr>
            <a:spLocks noGrp="1"/>
          </p:cNvSpPr>
          <p:nvPr>
            <p:ph type="title"/>
          </p:nvPr>
        </p:nvSpPr>
        <p:spPr/>
        <p:txBody>
          <a:bodyPr/>
          <a:lstStyle/>
          <a:p>
            <a:pPr algn="ctr"/>
            <a:r>
              <a:rPr lang="el-GR" sz="4000" u="sng" dirty="0">
                <a:latin typeface="Calibri" panose="020F0502020204030204" pitchFamily="34" charset="0"/>
                <a:cs typeface="Calibri" panose="020F0502020204030204" pitchFamily="34" charset="0"/>
              </a:rPr>
              <a:t>Θέματα που πραγματεύεται η έρευνα</a:t>
            </a:r>
          </a:p>
        </p:txBody>
      </p:sp>
      <p:sp>
        <p:nvSpPr>
          <p:cNvPr id="3" name="Θέση περιεχομένου 2">
            <a:extLst>
              <a:ext uri="{FF2B5EF4-FFF2-40B4-BE49-F238E27FC236}">
                <a16:creationId xmlns:a16="http://schemas.microsoft.com/office/drawing/2014/main" xmlns="" id="{742D3F09-D37D-44F7-B269-5038880DD73A}"/>
              </a:ext>
            </a:extLst>
          </p:cNvPr>
          <p:cNvSpPr>
            <a:spLocks noGrp="1"/>
          </p:cNvSpPr>
          <p:nvPr>
            <p:ph idx="1"/>
          </p:nvPr>
        </p:nvSpPr>
        <p:spPr/>
        <p:txBody>
          <a:bodyPr>
            <a:normAutofit fontScale="92500"/>
          </a:bodyPr>
          <a:lstStyle/>
          <a:p>
            <a:pPr>
              <a:buClr>
                <a:schemeClr val="tx2">
                  <a:lumMod val="50000"/>
                </a:schemeClr>
              </a:buClr>
              <a:buSzPct val="100000"/>
              <a:buFont typeface="Wingdings" panose="05000000000000000000" pitchFamily="2" charset="2"/>
              <a:buChar char="q"/>
            </a:pPr>
            <a:r>
              <a:rPr lang="el-GR" sz="2400" dirty="0">
                <a:solidFill>
                  <a:schemeClr val="tx2"/>
                </a:solidFill>
                <a:latin typeface="Calibri" panose="020F0502020204030204" pitchFamily="34" charset="0"/>
                <a:cs typeface="Calibri" panose="020F0502020204030204" pitchFamily="34" charset="0"/>
              </a:rPr>
              <a:t>Η συχνότητα της χρήσης προϊόντων περιποίησης</a:t>
            </a:r>
          </a:p>
          <a:p>
            <a:pPr>
              <a:buClr>
                <a:schemeClr val="tx2">
                  <a:lumMod val="50000"/>
                </a:schemeClr>
              </a:buClr>
              <a:buSzPct val="100000"/>
              <a:buFont typeface="Wingdings" panose="05000000000000000000" pitchFamily="2" charset="2"/>
              <a:buChar char="q"/>
            </a:pPr>
            <a:r>
              <a:rPr lang="el-GR" sz="2400" dirty="0">
                <a:solidFill>
                  <a:schemeClr val="tx2"/>
                </a:solidFill>
                <a:latin typeface="Calibri" panose="020F0502020204030204" pitchFamily="34" charset="0"/>
                <a:cs typeface="Calibri" panose="020F0502020204030204" pitchFamily="34" charset="0"/>
              </a:rPr>
              <a:t>Το είδος των προϊόντων που προτιμούν οι διάφορες ηλικιακές ομάδες</a:t>
            </a:r>
          </a:p>
          <a:p>
            <a:pPr>
              <a:buClr>
                <a:schemeClr val="tx2">
                  <a:lumMod val="50000"/>
                </a:schemeClr>
              </a:buClr>
              <a:buSzPct val="100000"/>
              <a:buFont typeface="Wingdings" panose="05000000000000000000" pitchFamily="2" charset="2"/>
              <a:buChar char="q"/>
            </a:pPr>
            <a:r>
              <a:rPr lang="el-GR" sz="2400" dirty="0">
                <a:solidFill>
                  <a:schemeClr val="tx2"/>
                </a:solidFill>
                <a:latin typeface="Calibri" panose="020F0502020204030204" pitchFamily="34" charset="0"/>
                <a:cs typeface="Calibri" panose="020F0502020204030204" pitchFamily="34" charset="0"/>
              </a:rPr>
              <a:t>Τα πλεονεκτήματα και τα οφέλη από τη σωστή χρήση και εφαρμογή των καλλυντικών</a:t>
            </a:r>
          </a:p>
          <a:p>
            <a:pPr>
              <a:buClr>
                <a:schemeClr val="tx2">
                  <a:lumMod val="50000"/>
                </a:schemeClr>
              </a:buClr>
              <a:buSzPct val="100000"/>
              <a:buFont typeface="Wingdings" panose="05000000000000000000" pitchFamily="2" charset="2"/>
              <a:buChar char="q"/>
            </a:pPr>
            <a:r>
              <a:rPr lang="el-GR" sz="2400" dirty="0">
                <a:solidFill>
                  <a:schemeClr val="tx2"/>
                </a:solidFill>
                <a:latin typeface="Calibri" panose="020F0502020204030204" pitchFamily="34" charset="0"/>
                <a:cs typeface="Calibri" panose="020F0502020204030204" pitchFamily="34" charset="0"/>
              </a:rPr>
              <a:t>Τα κριτήρια που επηρεάζουν την κρίση του καταναλωτή, όσον αφορά τα προϊόντα περιποίησης</a:t>
            </a:r>
          </a:p>
          <a:p>
            <a:pPr>
              <a:buClr>
                <a:schemeClr val="tx2">
                  <a:lumMod val="50000"/>
                </a:schemeClr>
              </a:buClr>
              <a:buSzPct val="100000"/>
              <a:buFont typeface="Wingdings" panose="05000000000000000000" pitchFamily="2" charset="2"/>
              <a:buChar char="q"/>
            </a:pPr>
            <a:r>
              <a:rPr lang="el-GR" sz="2400" dirty="0">
                <a:solidFill>
                  <a:schemeClr val="tx2"/>
                </a:solidFill>
                <a:latin typeface="Calibri" panose="020F0502020204030204" pitchFamily="34" charset="0"/>
                <a:cs typeface="Calibri" panose="020F0502020204030204" pitchFamily="34" charset="0"/>
              </a:rPr>
              <a:t>Οι επιβλαβείς συνέπειες της εκτεταμένης χρήσης καλλυντικών στην επιδερμίδα</a:t>
            </a:r>
          </a:p>
          <a:p>
            <a:pPr>
              <a:buClr>
                <a:schemeClr val="tx2">
                  <a:lumMod val="50000"/>
                </a:schemeClr>
              </a:buClr>
              <a:buSzPct val="100000"/>
              <a:buFont typeface="Wingdings" panose="05000000000000000000" pitchFamily="2" charset="2"/>
              <a:buChar char="q"/>
            </a:pPr>
            <a:r>
              <a:rPr lang="el-GR" sz="2400" dirty="0">
                <a:solidFill>
                  <a:schemeClr val="tx2"/>
                </a:solidFill>
                <a:latin typeface="Calibri" panose="020F0502020204030204" pitchFamily="34" charset="0"/>
                <a:cs typeface="Calibri" panose="020F0502020204030204" pitchFamily="34" charset="0"/>
              </a:rPr>
              <a:t>Η σημασία της εξωτερικής εμφάνισης στην καθημερινότητα των ανθρώπων και η επιρροή της στους διάφορους τομείς της ζωής τους</a:t>
            </a:r>
          </a:p>
        </p:txBody>
      </p:sp>
    </p:spTree>
    <p:extLst>
      <p:ext uri="{BB962C8B-B14F-4D97-AF65-F5344CB8AC3E}">
        <p14:creationId xmlns:p14="http://schemas.microsoft.com/office/powerpoint/2010/main" val="3207019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12E68B0-BAF5-4944-87C9-DF104A30F398}"/>
              </a:ext>
            </a:extLst>
          </p:cNvPr>
          <p:cNvSpPr>
            <a:spLocks noGrp="1"/>
          </p:cNvSpPr>
          <p:nvPr>
            <p:ph type="title"/>
          </p:nvPr>
        </p:nvSpPr>
        <p:spPr>
          <a:xfrm>
            <a:off x="1103311" y="330798"/>
            <a:ext cx="9404723" cy="1400530"/>
          </a:xfrm>
        </p:spPr>
        <p:txBody>
          <a:bodyPr/>
          <a:lstStyle/>
          <a:p>
            <a:pPr algn="ctr"/>
            <a:r>
              <a:rPr lang="el-GR" u="sng" dirty="0">
                <a:latin typeface="Calibri" panose="020F0502020204030204" pitchFamily="34" charset="0"/>
                <a:cs typeface="Calibri" panose="020F0502020204030204" pitchFamily="34" charset="0"/>
              </a:rPr>
              <a:t>Στόχοι της έρευνας</a:t>
            </a:r>
          </a:p>
        </p:txBody>
      </p:sp>
      <p:graphicFrame>
        <p:nvGraphicFramePr>
          <p:cNvPr id="4" name="Θέση περιεχομένου 3">
            <a:extLst>
              <a:ext uri="{FF2B5EF4-FFF2-40B4-BE49-F238E27FC236}">
                <a16:creationId xmlns:a16="http://schemas.microsoft.com/office/drawing/2014/main" xmlns="" id="{7DD0C31D-C014-4808-9D81-AA07A3C7DC3E}"/>
              </a:ext>
            </a:extLst>
          </p:cNvPr>
          <p:cNvGraphicFramePr>
            <a:graphicFrameLocks noGrp="1"/>
          </p:cNvGraphicFramePr>
          <p:nvPr>
            <p:ph idx="1"/>
            <p:extLst>
              <p:ext uri="{D42A27DB-BD31-4B8C-83A1-F6EECF244321}">
                <p14:modId xmlns:p14="http://schemas.microsoft.com/office/powerpoint/2010/main" val="2327475293"/>
              </p:ext>
            </p:extLst>
          </p:nvPr>
        </p:nvGraphicFramePr>
        <p:xfrm>
          <a:off x="1103312" y="1853248"/>
          <a:ext cx="9404723" cy="4395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885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823D19-FC8D-4990-AD34-977F9B602A10}"/>
              </a:ext>
            </a:extLst>
          </p:cNvPr>
          <p:cNvSpPr>
            <a:spLocks noGrp="1"/>
          </p:cNvSpPr>
          <p:nvPr>
            <p:ph type="title"/>
          </p:nvPr>
        </p:nvSpPr>
        <p:spPr/>
        <p:txBody>
          <a:bodyPr/>
          <a:lstStyle/>
          <a:p>
            <a:pPr algn="ctr"/>
            <a:r>
              <a:rPr lang="el-GR" sz="4400" u="sng" dirty="0">
                <a:latin typeface="Calibri" panose="020F0502020204030204" pitchFamily="34" charset="0"/>
                <a:cs typeface="Calibri" panose="020F0502020204030204" pitchFamily="34" charset="0"/>
              </a:rPr>
              <a:t>Συμπεράσματα από τα στατιστικά του ερωτηματολογίου</a:t>
            </a:r>
          </a:p>
        </p:txBody>
      </p:sp>
      <p:sp>
        <p:nvSpPr>
          <p:cNvPr id="3" name="Θέση περιεχομένου 2">
            <a:extLst>
              <a:ext uri="{FF2B5EF4-FFF2-40B4-BE49-F238E27FC236}">
                <a16:creationId xmlns:a16="http://schemas.microsoft.com/office/drawing/2014/main" xmlns="" id="{EFD5C296-2CF9-432C-A54A-AC5E4352C39E}"/>
              </a:ext>
            </a:extLst>
          </p:cNvPr>
          <p:cNvSpPr>
            <a:spLocks noGrp="1"/>
          </p:cNvSpPr>
          <p:nvPr>
            <p:ph idx="1"/>
          </p:nvPr>
        </p:nvSpPr>
        <p:spPr/>
        <p:txBody>
          <a:bodyPr>
            <a:normAutofit/>
          </a:bodyPr>
          <a:lstStyle/>
          <a:p>
            <a:pPr marL="0" indent="0" algn="just">
              <a:buNone/>
            </a:pPr>
            <a:r>
              <a:rPr lang="el-GR" sz="2400" dirty="0">
                <a:solidFill>
                  <a:schemeClr val="tx2"/>
                </a:solidFill>
                <a:latin typeface="Calibri" panose="020F0502020204030204" pitchFamily="34" charset="0"/>
                <a:cs typeface="Calibri" panose="020F0502020204030204" pitchFamily="34" charset="0"/>
              </a:rPr>
              <a:t>Τώρα θα σχολιάσουμε και θα αναλύσουμε τα αποτελέσματα του ερωτηματολογίου που δημιουργήσαμε και το οποίο απαντήθηκε κυρίως από μαθητές, αλλά και γονείς, κηδεμόνες και  καθηγητές.</a:t>
            </a:r>
          </a:p>
          <a:p>
            <a:pPr marL="0" indent="0" algn="just">
              <a:buNone/>
            </a:pPr>
            <a:endParaRPr lang="el-GR" sz="2400" dirty="0">
              <a:solidFill>
                <a:schemeClr val="tx2"/>
              </a:solidFill>
              <a:latin typeface="Calibri" panose="020F0502020204030204" pitchFamily="34" charset="0"/>
              <a:cs typeface="Calibri" panose="020F0502020204030204" pitchFamily="34" charset="0"/>
            </a:endParaRPr>
          </a:p>
          <a:p>
            <a:pPr marL="0" indent="0" algn="just">
              <a:buNone/>
            </a:pPr>
            <a:endParaRPr lang="el-GR" sz="2400" dirty="0">
              <a:solidFill>
                <a:schemeClr val="tx2"/>
              </a:solidFill>
              <a:latin typeface="Calibri" panose="020F0502020204030204" pitchFamily="34" charset="0"/>
              <a:cs typeface="Calibri" panose="020F0502020204030204" pitchFamily="34" charset="0"/>
            </a:endParaRPr>
          </a:p>
          <a:p>
            <a:pPr marL="0" indent="0" algn="just">
              <a:buNone/>
            </a:pPr>
            <a:endParaRPr lang="el-GR" sz="2400" dirty="0">
              <a:solidFill>
                <a:schemeClr val="tx2"/>
              </a:solidFill>
              <a:latin typeface="Calibri" panose="020F0502020204030204" pitchFamily="34" charset="0"/>
              <a:cs typeface="Calibri" panose="020F0502020204030204" pitchFamily="34" charset="0"/>
            </a:endParaRPr>
          </a:p>
        </p:txBody>
      </p:sp>
      <p:sp>
        <p:nvSpPr>
          <p:cNvPr id="4" name="Βέλος: Πεντάγωνο 3">
            <a:extLst>
              <a:ext uri="{FF2B5EF4-FFF2-40B4-BE49-F238E27FC236}">
                <a16:creationId xmlns:a16="http://schemas.microsoft.com/office/drawing/2014/main" xmlns="" id="{E15F9726-B9F2-4F63-802A-876811C66369}"/>
              </a:ext>
            </a:extLst>
          </p:cNvPr>
          <p:cNvSpPr/>
          <p:nvPr/>
        </p:nvSpPr>
        <p:spPr>
          <a:xfrm>
            <a:off x="2498102" y="4287520"/>
            <a:ext cx="6156960" cy="1036320"/>
          </a:xfrm>
          <a:prstGeom prst="homePlat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Καλλυντικά και προϊόντα περιποίησης προσώπου - Φόρμες Google</a:t>
            </a:r>
            <a:endParaRPr lang="el-GR"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5447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068CAE0-A649-4D23-A941-E90E8C80B7E5}"/>
              </a:ext>
            </a:extLst>
          </p:cNvPr>
          <p:cNvSpPr>
            <a:spLocks noGrp="1"/>
          </p:cNvSpPr>
          <p:nvPr>
            <p:ph type="title"/>
          </p:nvPr>
        </p:nvSpPr>
        <p:spPr>
          <a:xfrm>
            <a:off x="944880" y="15838"/>
            <a:ext cx="9105954" cy="898562"/>
          </a:xfrm>
        </p:spPr>
        <p:txBody>
          <a:bodyPr/>
          <a:lstStyle/>
          <a:p>
            <a:pPr algn="ctr"/>
            <a:r>
              <a:rPr lang="el-GR" sz="4800" u="sng" dirty="0">
                <a:latin typeface="Calibri" panose="020F0502020204030204" pitchFamily="34" charset="0"/>
                <a:cs typeface="Calibri" panose="020F0502020204030204" pitchFamily="34" charset="0"/>
              </a:rPr>
              <a:t>Συμπεράσματα</a:t>
            </a:r>
          </a:p>
        </p:txBody>
      </p:sp>
      <p:graphicFrame>
        <p:nvGraphicFramePr>
          <p:cNvPr id="5" name="Θέση περιεχομένου 4">
            <a:extLst>
              <a:ext uri="{FF2B5EF4-FFF2-40B4-BE49-F238E27FC236}">
                <a16:creationId xmlns:a16="http://schemas.microsoft.com/office/drawing/2014/main" xmlns="" id="{3A6D3AC5-3A94-4349-B6D4-1883945474CA}"/>
              </a:ext>
            </a:extLst>
          </p:cNvPr>
          <p:cNvGraphicFramePr>
            <a:graphicFrameLocks noGrp="1"/>
          </p:cNvGraphicFramePr>
          <p:nvPr>
            <p:ph idx="1"/>
            <p:extLst>
              <p:ext uri="{D42A27DB-BD31-4B8C-83A1-F6EECF244321}">
                <p14:modId xmlns:p14="http://schemas.microsoft.com/office/powerpoint/2010/main" val="169005558"/>
              </p:ext>
            </p:extLst>
          </p:nvPr>
        </p:nvGraphicFramePr>
        <p:xfrm>
          <a:off x="1024282" y="1213840"/>
          <a:ext cx="8947150" cy="5303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4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
  <TotalTime>210</TotalTime>
  <Words>905</Words>
  <Application>Microsoft Office PowerPoint</Application>
  <PresentationFormat>Ευρεία οθόνη</PresentationFormat>
  <Paragraphs>46</Paragraphs>
  <Slides>11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11</vt:i4>
      </vt:variant>
    </vt:vector>
  </HeadingPairs>
  <TitlesOfParts>
    <vt:vector size="19" baseType="lpstr">
      <vt:lpstr>Arial</vt:lpstr>
      <vt:lpstr>ArialMT</vt:lpstr>
      <vt:lpstr>Calibri</vt:lpstr>
      <vt:lpstr>Century Gothic</vt:lpstr>
      <vt:lpstr>Times New Roman</vt:lpstr>
      <vt:lpstr>Wingdings</vt:lpstr>
      <vt:lpstr>Wingdings 3</vt:lpstr>
      <vt:lpstr>Ιόν</vt:lpstr>
      <vt:lpstr>Παρουσίαση του PowerPoint</vt:lpstr>
      <vt:lpstr>Παρουσίαση του PowerPoint</vt:lpstr>
      <vt:lpstr>Ορισμός του καλλυντικού</vt:lpstr>
      <vt:lpstr>Μια σύντομη αναδρομή στην ιστορία των καλλυντικών και των προϊόντων περιποίησης</vt:lpstr>
      <vt:lpstr>Παρουσίαση του PowerPoint</vt:lpstr>
      <vt:lpstr>Θέματα που πραγματεύεται η έρευνα</vt:lpstr>
      <vt:lpstr>Στόχοι της έρευνας</vt:lpstr>
      <vt:lpstr>Συμπεράσματα από τα στατιστικά του ερωτηματολογίου</vt:lpstr>
      <vt:lpstr>Συμπεράσματα</vt:lpstr>
      <vt:lpstr>Πειραματική έρευνα</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ΝΕΦΕΛΗ ΚΑΡΒΟΥΝΗ</dc:creator>
  <cp:lastModifiedBy>Λογαριασμός Microsoft</cp:lastModifiedBy>
  <cp:revision>23</cp:revision>
  <dcterms:created xsi:type="dcterms:W3CDTF">2021-04-03T07:38:56Z</dcterms:created>
  <dcterms:modified xsi:type="dcterms:W3CDTF">2022-03-02T21:55:54Z</dcterms:modified>
</cp:coreProperties>
</file>