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3" r:id="rId5"/>
    <p:sldId id="258" r:id="rId6"/>
    <p:sldId id="259" r:id="rId7"/>
    <p:sldId id="260" r:id="rId8"/>
    <p:sldId id="261" r:id="rId9"/>
    <p:sldId id="262"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5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pPr/>
              <a:t>3/3/2022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pPr/>
              <a:t>3/3/2022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pPr/>
              <a:t>3/3/2022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pPr/>
              <a:t>3/3/2022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pPr/>
              <a:t>3/3/2022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F2853615-BFDE-46DE-814C-47EC6EF6D371}" type="datetimeFigureOut">
              <a:rPr lang="el-GR" smtClean="0"/>
              <a:pPr/>
              <a:t>3/3/2022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2853615-BFDE-46DE-814C-47EC6EF6D371}" type="datetimeFigureOut">
              <a:rPr lang="el-GR" smtClean="0"/>
              <a:pPr/>
              <a:t>3/3/2022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2853615-BFDE-46DE-814C-47EC6EF6D371}" type="datetimeFigureOut">
              <a:rPr lang="el-GR" smtClean="0"/>
              <a:pPr/>
              <a:t>3/3/2022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2853615-BFDE-46DE-814C-47EC6EF6D371}" type="datetimeFigureOut">
              <a:rPr lang="el-GR" smtClean="0"/>
              <a:pPr/>
              <a:t>3/3/2022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pPr/>
              <a:t>3/3/2022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pPr/>
              <a:t>3/3/2022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53615-BFDE-46DE-814C-47EC6EF6D371}" type="datetimeFigureOut">
              <a:rPr lang="el-GR" smtClean="0"/>
              <a:pPr/>
              <a:t>3/3/2022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53439-851E-44AD-84B1-B6BFC3D0C743}"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hyperlink" Target="http://www.markopoulos.com.g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6.xml"/><Relationship Id="rId4" Type="http://schemas.openxmlformats.org/officeDocument/2006/relationships/image" Target="../media/image8.jpeg"/></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6.xml"/><Relationship Id="rId4" Type="http://schemas.openxmlformats.org/officeDocument/2006/relationships/image" Target="../media/image11.jpeg"/></Relationships>
</file>

<file path=ppt/slides/_rels/slide2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egoe Script" panose="030B0504020000000003" pitchFamily="66" charset="0"/>
              </a:rPr>
              <a:t>Εργασία </a:t>
            </a:r>
            <a:r>
              <a:rPr lang="el-G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egoe Script" panose="030B0504020000000003" pitchFamily="66" charset="0"/>
              </a:rPr>
              <a:t>στην Τεχνολογία </a:t>
            </a:r>
            <a:r>
              <a:rPr lang="el-G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el-G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l-GR" dirty="0" smtClean="0"/>
              <a:t> </a:t>
            </a:r>
            <a:endParaRPr lang="el-GR" dirty="0"/>
          </a:p>
        </p:txBody>
      </p:sp>
      <p:sp>
        <p:nvSpPr>
          <p:cNvPr id="3" name="Υπότιτλος 2"/>
          <p:cNvSpPr>
            <a:spLocks noGrp="1"/>
          </p:cNvSpPr>
          <p:nvPr>
            <p:ph type="subTitle" idx="1"/>
          </p:nvPr>
        </p:nvSpPr>
        <p:spPr/>
        <p:txBody>
          <a:bodyPr/>
          <a:lstStyle/>
          <a:p>
            <a:r>
              <a:rPr lang="el-GR" dirty="0" smtClean="0">
                <a:latin typeface="Segoe Script" panose="030B0504020000000003" pitchFamily="66" charset="0"/>
              </a:rPr>
              <a:t>Σχολικό έτος 2019-2020</a:t>
            </a:r>
            <a:endParaRPr lang="el-GR" dirty="0">
              <a:latin typeface="Segoe Script" panose="030B0504020000000003" pitchFamily="66" charset="0"/>
            </a:endParaRPr>
          </a:p>
        </p:txBody>
      </p:sp>
    </p:spTree>
    <p:extLst>
      <p:ext uri="{BB962C8B-B14F-4D97-AF65-F5344CB8AC3E}">
        <p14:creationId xmlns:p14="http://schemas.microsoft.com/office/powerpoint/2010/main" val="3293346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611560" y="2492896"/>
            <a:ext cx="8229600" cy="1143000"/>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el-GR" dirty="0" smtClean="0">
                <a:latin typeface="Segoe Script" panose="030B0504020000000003" pitchFamily="66" charset="0"/>
              </a:rPr>
              <a:t>Σχετικά με την συγκεκριμένη παραγωγική μονάδα</a:t>
            </a:r>
            <a:endParaRPr lang="el-GR" dirty="0">
              <a:latin typeface="Segoe Script" panose="030B0504020000000003" pitchFamily="66" charset="0"/>
            </a:endParaRPr>
          </a:p>
        </p:txBody>
      </p:sp>
    </p:spTree>
    <p:extLst>
      <p:ext uri="{BB962C8B-B14F-4D97-AF65-F5344CB8AC3E}">
        <p14:creationId xmlns:p14="http://schemas.microsoft.com/office/powerpoint/2010/main" val="747284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11560" y="2348880"/>
            <a:ext cx="8229600" cy="3805883"/>
          </a:xfrm>
        </p:spPr>
        <p:style>
          <a:lnRef idx="1">
            <a:schemeClr val="accent2"/>
          </a:lnRef>
          <a:fillRef idx="3">
            <a:schemeClr val="accent2"/>
          </a:fillRef>
          <a:effectRef idx="2">
            <a:schemeClr val="accent2"/>
          </a:effectRef>
          <a:fontRef idx="minor">
            <a:schemeClr val="lt1"/>
          </a:fontRef>
        </p:style>
        <p:txBody>
          <a:bodyPr>
            <a:normAutofit fontScale="55000" lnSpcReduction="20000"/>
          </a:bodyPr>
          <a:lstStyle/>
          <a:p>
            <a:r>
              <a:rPr lang="el-GR" dirty="0">
                <a:latin typeface="Segoe Script" panose="030B0504020000000003" pitchFamily="66" charset="0"/>
              </a:rPr>
              <a:t>Α) Η εταιρία ΜΑΡΚΟΠΟΥΛΟΣ είναι μία βιοτεχνική επιχείρηση με έδρα την Σπάρτη, η οποία ιδρύθηκε το 1970 και εξειδικεύεται στην παραγωγή Ηλιακών Θερμοσιφώνων και χαλύβδινων λεβήτων βιομάζας για θέρμανση νερού.</a:t>
            </a:r>
          </a:p>
          <a:p>
            <a:r>
              <a:rPr lang="el-GR" dirty="0">
                <a:latin typeface="Segoe Script" panose="030B0504020000000003" pitchFamily="66" charset="0"/>
              </a:rPr>
              <a:t>Η εταιρία διαθέτει δύο ιδιόκτητες εγκαταστάσεις παραγωγής στη Σπάρτη και όλα τα προϊόντα παράγονται από σύγχρονα μηχανήματα ακολουθώντας τις οδηγίες της Ευρωπαϊκής Ένωσης.</a:t>
            </a:r>
          </a:p>
          <a:p>
            <a:r>
              <a:rPr lang="el-GR" dirty="0">
                <a:latin typeface="Segoe Script" panose="030B0504020000000003" pitchFamily="66" charset="0"/>
              </a:rPr>
              <a:t>ΠΡΟΪΟΝΤΑ:</a:t>
            </a:r>
          </a:p>
          <a:p>
            <a:pPr>
              <a:buFont typeface="Wingdings" panose="05000000000000000000" pitchFamily="2" charset="2"/>
              <a:buChar char="Ø"/>
            </a:pPr>
            <a:r>
              <a:rPr lang="el-GR" dirty="0" smtClean="0">
                <a:latin typeface="Segoe Script" panose="030B0504020000000003" pitchFamily="66" charset="0"/>
              </a:rPr>
              <a:t>      </a:t>
            </a:r>
            <a:r>
              <a:rPr lang="el-GR" dirty="0">
                <a:latin typeface="Segoe Script" panose="030B0504020000000003" pitchFamily="66" charset="0"/>
              </a:rPr>
              <a:t>	ΛΕΒΗΤΕΣ ΠΥΡΗΝΟΞΥΛΟΥ, ΚΟΥΚΟΥΤΣΙ &amp; ΞΥΛΟ</a:t>
            </a:r>
          </a:p>
          <a:p>
            <a:pPr>
              <a:buFont typeface="Wingdings" panose="05000000000000000000" pitchFamily="2" charset="2"/>
              <a:buChar char="Ø"/>
            </a:pPr>
            <a:r>
              <a:rPr lang="el-GR" dirty="0">
                <a:latin typeface="Segoe Script" panose="030B0504020000000003" pitchFamily="66" charset="0"/>
              </a:rPr>
              <a:t>	ΛΕΒΗΤΕΣ ΞΥΛΟΥ</a:t>
            </a:r>
          </a:p>
          <a:p>
            <a:pPr>
              <a:buFont typeface="Wingdings" panose="05000000000000000000" pitchFamily="2" charset="2"/>
              <a:buChar char="Ø"/>
            </a:pPr>
            <a:r>
              <a:rPr lang="el-GR" dirty="0" smtClean="0">
                <a:latin typeface="Segoe Script" panose="030B0504020000000003" pitchFamily="66" charset="0"/>
              </a:rPr>
              <a:t>	ΗΛΙΑΚΟΙ </a:t>
            </a:r>
            <a:r>
              <a:rPr lang="el-GR" dirty="0">
                <a:latin typeface="Segoe Script" panose="030B0504020000000003" pitchFamily="66" charset="0"/>
              </a:rPr>
              <a:t>ΘΕΡΜΟΣΙΦΩΝΕΣ</a:t>
            </a:r>
          </a:p>
          <a:p>
            <a:pPr>
              <a:buFont typeface="Wingdings" panose="05000000000000000000" pitchFamily="2" charset="2"/>
              <a:buChar char="Ø"/>
            </a:pPr>
            <a:r>
              <a:rPr lang="el-GR" dirty="0">
                <a:latin typeface="Segoe Script" panose="030B0504020000000003" pitchFamily="66" charset="0"/>
              </a:rPr>
              <a:t>	ΠΥΡΗΝΟΚΑΥΣΤΗΡΕΣ</a:t>
            </a:r>
          </a:p>
          <a:p>
            <a:endParaRPr lang="el-GR"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548680"/>
            <a:ext cx="7128792" cy="13681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51869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22552" y="2564904"/>
            <a:ext cx="8229600" cy="3096344"/>
          </a:xfrm>
        </p:spPr>
        <p:style>
          <a:lnRef idx="0">
            <a:schemeClr val="accent2"/>
          </a:lnRef>
          <a:fillRef idx="3">
            <a:schemeClr val="accent2"/>
          </a:fillRef>
          <a:effectRef idx="3">
            <a:schemeClr val="accent2"/>
          </a:effectRef>
          <a:fontRef idx="minor">
            <a:schemeClr val="lt1"/>
          </a:fontRef>
        </p:style>
        <p:txBody>
          <a:bodyPr>
            <a:normAutofit/>
          </a:bodyPr>
          <a:lstStyle/>
          <a:p>
            <a:r>
              <a:rPr lang="el-GR" sz="2400" dirty="0">
                <a:latin typeface="Segoe Script" panose="030B0504020000000003" pitchFamily="66" charset="0"/>
              </a:rPr>
              <a:t>Σήμερα η ιδιοκτησία της εταιρίας έχει περάσει στη δεύτερη γενιά του προαναφερόμενου αντικειμένου αλλά είναι Τρίτη γενιά στις </a:t>
            </a:r>
            <a:r>
              <a:rPr lang="el-GR" sz="2400" dirty="0" err="1">
                <a:latin typeface="Segoe Script" panose="030B0504020000000003" pitchFamily="66" charset="0"/>
              </a:rPr>
              <a:t>σιδηροκατασκευές</a:t>
            </a:r>
            <a:r>
              <a:rPr lang="el-GR" sz="2400" dirty="0">
                <a:latin typeface="Segoe Script" panose="030B0504020000000003" pitchFamily="66" charset="0"/>
              </a:rPr>
              <a:t>. Η πρώτη γενιά στο αντικείμενο συνεισφέρει μέχρι και σήμερα ως γενικός σύμβουλος προς όλα τα θέματα.</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71034" y="404664"/>
            <a:ext cx="7132637" cy="1365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8875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l-GR" dirty="0" smtClean="0">
                <a:latin typeface="Segoe Script" panose="030B0504020000000003" pitchFamily="66" charset="0"/>
              </a:rPr>
              <a:t>Υποδομές εργοστασίου</a:t>
            </a:r>
            <a:endParaRPr lang="el-GR" dirty="0">
              <a:latin typeface="Segoe Script" panose="030B0504020000000003" pitchFamily="66" charset="0"/>
            </a:endParaRPr>
          </a:p>
        </p:txBody>
      </p:sp>
      <p:sp>
        <p:nvSpPr>
          <p:cNvPr id="3" name="Θέση περιεχομένου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77500" lnSpcReduction="20000"/>
          </a:bodyPr>
          <a:lstStyle/>
          <a:p>
            <a:r>
              <a:rPr lang="el-GR" dirty="0">
                <a:latin typeface="Segoe Script" panose="030B0504020000000003" pitchFamily="66" charset="0"/>
              </a:rPr>
              <a:t>Υπάρχουν 4 τμήματα όσον αναφορά τις υποδομές :</a:t>
            </a:r>
          </a:p>
          <a:p>
            <a:r>
              <a:rPr lang="el-GR" dirty="0">
                <a:latin typeface="Segoe Script" panose="030B0504020000000003" pitchFamily="66" charset="0"/>
              </a:rPr>
              <a:t>	Το κύριο κτίριο αποτελείται από την έκθεση και τα γραφεία που εξυπηρετούν τους πελάτες.</a:t>
            </a:r>
          </a:p>
          <a:p>
            <a:r>
              <a:rPr lang="el-GR" dirty="0">
                <a:latin typeface="Segoe Script" panose="030B0504020000000003" pitchFamily="66" charset="0"/>
              </a:rPr>
              <a:t>	Ακριβώς από πίσω υπάρχει η κύρια κατασκευαστική παραγωγική μονάδα.</a:t>
            </a:r>
          </a:p>
          <a:p>
            <a:r>
              <a:rPr lang="el-GR" dirty="0">
                <a:latin typeface="Segoe Script" panose="030B0504020000000003" pitchFamily="66" charset="0"/>
              </a:rPr>
              <a:t>	Στον πρώτο όροφο υπάρχει χώρος αποθήκευσης του τελικού προϊόντος.</a:t>
            </a:r>
          </a:p>
          <a:p>
            <a:r>
              <a:rPr lang="el-GR" dirty="0">
                <a:latin typeface="Segoe Script" panose="030B0504020000000003" pitchFamily="66" charset="0"/>
              </a:rPr>
              <a:t>	Λίγα μέτρα πιο κάτω βρίσκεται άλλο ένα κτίριο που εξυπηρετεί στην αποθήκευση της πρώτης ύλης και εκεί γίνεται και ένα μέρος της </a:t>
            </a:r>
            <a:r>
              <a:rPr lang="el-GR" dirty="0" smtClean="0">
                <a:latin typeface="Segoe Script" panose="030B0504020000000003" pitchFamily="66" charset="0"/>
              </a:rPr>
              <a:t>κατασκευής</a:t>
            </a:r>
            <a:r>
              <a:rPr lang="el-GR" dirty="0">
                <a:latin typeface="Segoe Script" panose="030B0504020000000003" pitchFamily="66" charset="0"/>
              </a:rPr>
              <a:t>.</a:t>
            </a:r>
          </a:p>
          <a:p>
            <a:endParaRPr lang="el-GR" dirty="0">
              <a:latin typeface="Segoe Script" panose="030B0504020000000003" pitchFamily="66" charset="0"/>
            </a:endParaRPr>
          </a:p>
        </p:txBody>
      </p:sp>
    </p:spTree>
    <p:extLst>
      <p:ext uri="{BB962C8B-B14F-4D97-AF65-F5344CB8AC3E}">
        <p14:creationId xmlns:p14="http://schemas.microsoft.com/office/powerpoint/2010/main" val="232137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1835696" y="260648"/>
            <a:ext cx="3384376" cy="864096"/>
          </a:xfrm>
        </p:spPr>
        <p:style>
          <a:lnRef idx="2">
            <a:schemeClr val="accent6"/>
          </a:lnRef>
          <a:fillRef idx="1">
            <a:schemeClr val="lt1"/>
          </a:fillRef>
          <a:effectRef idx="0">
            <a:schemeClr val="accent6"/>
          </a:effectRef>
          <a:fontRef idx="minor">
            <a:schemeClr val="dk1"/>
          </a:fontRef>
        </p:style>
        <p:txBody>
          <a:bodyPr>
            <a:normAutofit fontScale="90000"/>
          </a:bodyPr>
          <a:lstStyle/>
          <a:p>
            <a:pPr algn="ctr"/>
            <a:r>
              <a:rPr lang="el-GR" sz="2700" dirty="0" smtClean="0"/>
              <a:t/>
            </a:r>
            <a:br>
              <a:rPr lang="el-GR" sz="2700" dirty="0" smtClean="0"/>
            </a:br>
            <a:r>
              <a:rPr lang="el-GR" sz="2700" dirty="0" smtClean="0"/>
              <a:t>Οργανόγραμμα</a:t>
            </a:r>
            <a:r>
              <a:rPr lang="el-GR" sz="2400" dirty="0" smtClean="0"/>
              <a:t> </a:t>
            </a:r>
            <a:endParaRPr lang="el-GR" sz="2400" dirty="0"/>
          </a:p>
        </p:txBody>
      </p:sp>
      <p:pic>
        <p:nvPicPr>
          <p:cNvPr id="5" name="Θέση περιεχομένου 4"/>
          <p:cNvPicPr>
            <a:picLocks noGrp="1" noChangeAspect="1"/>
          </p:cNvPicPr>
          <p:nvPr>
            <p:ph idx="1"/>
          </p:nvPr>
        </p:nvPicPr>
        <p:blipFill>
          <a:blip r:embed="rId2" cstate="print">
            <a:lum bright="-20000" contrast="-10000"/>
            <a:extLst>
              <a:ext uri="{28A0092B-C50C-407E-A947-70E740481C1C}">
                <a14:useLocalDpi xmlns:a14="http://schemas.microsoft.com/office/drawing/2010/main" val="0"/>
              </a:ext>
            </a:extLst>
          </a:blip>
          <a:stretch>
            <a:fillRect/>
          </a:stretch>
        </p:blipFill>
        <p:spPr>
          <a:xfrm>
            <a:off x="3563888" y="1844824"/>
            <a:ext cx="5111750" cy="3862227"/>
          </a:xfrm>
        </p:spPr>
        <p:style>
          <a:lnRef idx="2">
            <a:schemeClr val="accent6"/>
          </a:lnRef>
          <a:fillRef idx="1">
            <a:schemeClr val="lt1"/>
          </a:fillRef>
          <a:effectRef idx="0">
            <a:schemeClr val="accent6"/>
          </a:effectRef>
          <a:fontRef idx="minor">
            <a:schemeClr val="dk1"/>
          </a:fontRef>
        </p:style>
      </p:pic>
      <p:sp>
        <p:nvSpPr>
          <p:cNvPr id="4" name="Θέση κειμένου 3"/>
          <p:cNvSpPr>
            <a:spLocks noGrp="1"/>
          </p:cNvSpPr>
          <p:nvPr>
            <p:ph type="body" sz="half" idx="2"/>
          </p:nvPr>
        </p:nvSpPr>
        <p:spPr/>
        <p:style>
          <a:lnRef idx="2">
            <a:schemeClr val="accent6"/>
          </a:lnRef>
          <a:fillRef idx="1">
            <a:schemeClr val="lt1"/>
          </a:fillRef>
          <a:effectRef idx="0">
            <a:schemeClr val="accent6"/>
          </a:effectRef>
          <a:fontRef idx="minor">
            <a:schemeClr val="dk1"/>
          </a:fontRef>
        </p:style>
        <p:txBody>
          <a:bodyPr/>
          <a:lstStyle/>
          <a:p>
            <a:r>
              <a:rPr lang="el-GR" dirty="0" smtClean="0">
                <a:latin typeface="Segoe Script" panose="030B0504020000000003" pitchFamily="66" charset="0"/>
              </a:rPr>
              <a:t>Αυτό είναι το τυπικό οργανόγραμμα μιας μεγάλης βιομηχανίας. Ωστόσο η βιοτεχνική επιχείρηση που μελετάμε δεν είναι αρκετά μεγάλη ώστε να χρειάζεται τέτοια ποσότητα προσωπικού ή τέτοια οργάνωση σε κάθε τμήμα του εργοστασίου. Όλες οι ευθύνες ενός τέτοιου μικρού εργοστασίου βρίσκονται στο γενικό διευθυντή ή μοιράζονται με τον/την υπεύθυνο γραμματειακής υποστήριξης </a:t>
            </a:r>
          </a:p>
          <a:p>
            <a:r>
              <a:rPr lang="el-GR" dirty="0" smtClean="0">
                <a:latin typeface="Segoe Script" panose="030B0504020000000003" pitchFamily="66" charset="0"/>
              </a:rPr>
              <a:t>Όσον αναφορά τα οικονομικά θέματα της επιχείρησης, ένα εξωτερικό λογιστικό γραφείο είναι αρκετό για να βοηθήσει σε οτιδήποτε προκύψει.</a:t>
            </a:r>
            <a:endParaRPr lang="el-GR" dirty="0">
              <a:latin typeface="Segoe Script" panose="030B0504020000000003" pitchFamily="66" charset="0"/>
            </a:endParaRPr>
          </a:p>
        </p:txBody>
      </p:sp>
    </p:spTree>
    <p:extLst>
      <p:ext uri="{BB962C8B-B14F-4D97-AF65-F5344CB8AC3E}">
        <p14:creationId xmlns:p14="http://schemas.microsoft.com/office/powerpoint/2010/main" val="1472176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normAutofit fontScale="90000"/>
          </a:bodyPr>
          <a:lstStyle/>
          <a:p>
            <a:r>
              <a:rPr lang="el-GR" dirty="0" smtClean="0">
                <a:latin typeface="Segoe Script" panose="030B0504020000000003" pitchFamily="66" charset="0"/>
              </a:rPr>
              <a:t>Δραστηριότητες και εξοπλισμός τμημάτων</a:t>
            </a:r>
            <a:endParaRPr lang="el-GR" dirty="0">
              <a:latin typeface="Segoe Script" panose="030B0504020000000003" pitchFamily="66" charset="0"/>
            </a:endParaRPr>
          </a:p>
        </p:txBody>
      </p:sp>
      <p:sp>
        <p:nvSpPr>
          <p:cNvPr id="3" name="Θέση περιεχομένου 2"/>
          <p:cNvSpPr>
            <a:spLocks noGrp="1"/>
          </p:cNvSpPr>
          <p:nvPr>
            <p:ph idx="1"/>
          </p:nvPr>
        </p:nvSpPr>
        <p:spPr/>
        <p:style>
          <a:lnRef idx="2">
            <a:schemeClr val="accent4"/>
          </a:lnRef>
          <a:fillRef idx="1">
            <a:schemeClr val="lt1"/>
          </a:fillRef>
          <a:effectRef idx="0">
            <a:schemeClr val="accent4"/>
          </a:effectRef>
          <a:fontRef idx="minor">
            <a:schemeClr val="dk1"/>
          </a:fontRef>
        </p:style>
        <p:txBody>
          <a:bodyPr/>
          <a:lstStyle/>
          <a:p>
            <a:r>
              <a:rPr lang="el-GR" dirty="0" smtClean="0">
                <a:latin typeface="Segoe Script" panose="030B0504020000000003" pitchFamily="66" charset="0"/>
              </a:rPr>
              <a:t>Κάθε τμήμα είναι εξοπλισμένο κατάλληλα σύμφωνα με τις οδηγίες τις Ευρωπαϊκής Ένωσης και αναβαθμίζεται συνεχώς με πιο σύγχρονους μηχανισμούς και γίνονται προσλήψεις ειδικευμένων εργατών.</a:t>
            </a:r>
            <a:endParaRPr lang="el-GR" dirty="0">
              <a:latin typeface="Segoe Script" panose="030B0504020000000003" pitchFamily="66" charset="0"/>
            </a:endParaRPr>
          </a:p>
        </p:txBody>
      </p:sp>
    </p:spTree>
    <p:extLst>
      <p:ext uri="{BB962C8B-B14F-4D97-AF65-F5344CB8AC3E}">
        <p14:creationId xmlns:p14="http://schemas.microsoft.com/office/powerpoint/2010/main" val="2367174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normAutofit fontScale="90000"/>
          </a:bodyPr>
          <a:lstStyle/>
          <a:p>
            <a:r>
              <a:rPr lang="el-GR" dirty="0" smtClean="0">
                <a:latin typeface="Segoe Script" panose="030B0504020000000003" pitchFamily="66" charset="0"/>
              </a:rPr>
              <a:t>Δραστηριότητες και εξοπλισμός τμημάτων</a:t>
            </a:r>
            <a:endParaRPr lang="el-GR" dirty="0">
              <a:latin typeface="Segoe Script" panose="030B0504020000000003" pitchFamily="66" charset="0"/>
            </a:endParaRPr>
          </a:p>
        </p:txBody>
      </p:sp>
      <p:sp>
        <p:nvSpPr>
          <p:cNvPr id="3" name="Θέση περιεχομένου 2"/>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a:bodyPr>
          <a:lstStyle/>
          <a:p>
            <a:r>
              <a:rPr lang="el-GR" sz="2400" dirty="0" smtClean="0">
                <a:latin typeface="Segoe Script" panose="030B0504020000000003" pitchFamily="66" charset="0"/>
              </a:rPr>
              <a:t>Το κύριο τμήμα του εργοστασίου ασχολείται κυρίως με την κατασκευή των ηλιακών θερμοσιφώνων, καθώς και εκεί δέχονται και τις ξεναγήσεις από τα σχολεία. </a:t>
            </a:r>
          </a:p>
          <a:p>
            <a:r>
              <a:rPr lang="el-GR" sz="2400" dirty="0" smtClean="0">
                <a:latin typeface="Segoe Script" panose="030B0504020000000003" pitchFamily="66" charset="0"/>
              </a:rPr>
              <a:t>Στον όροφο βρίσκεται ο χώρος αποθήκευσης του έτοιμου προϊόντος,</a:t>
            </a:r>
          </a:p>
          <a:p>
            <a:r>
              <a:rPr lang="el-GR" sz="2400" dirty="0" smtClean="0">
                <a:latin typeface="Segoe Script" panose="030B0504020000000003" pitchFamily="66" charset="0"/>
              </a:rPr>
              <a:t>ενώ στην δεύτερη εργοστασιακή μονάδα στεγάζεται κυρίως η κατασκευή των λεβήτων και εκεί γίνεται η παραλαβή και φύλαξη της πρώτης ύλης.</a:t>
            </a:r>
            <a:endParaRPr lang="el-GR" sz="2400" dirty="0">
              <a:latin typeface="Segoe Script" panose="030B0504020000000003" pitchFamily="66" charset="0"/>
            </a:endParaRPr>
          </a:p>
        </p:txBody>
      </p:sp>
    </p:spTree>
    <p:extLst>
      <p:ext uri="{BB962C8B-B14F-4D97-AF65-F5344CB8AC3E}">
        <p14:creationId xmlns:p14="http://schemas.microsoft.com/office/powerpoint/2010/main" val="8692404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el-GR" dirty="0" smtClean="0">
                <a:latin typeface="Segoe Script" panose="030B0504020000000003" pitchFamily="66" charset="0"/>
              </a:rPr>
              <a:t>Κανονισμοί ασφαλείας του προσωπικού</a:t>
            </a:r>
            <a:endParaRPr lang="el-GR" dirty="0">
              <a:latin typeface="Segoe Script" panose="030B0504020000000003" pitchFamily="66" charset="0"/>
            </a:endParaRPr>
          </a:p>
        </p:txBody>
      </p:sp>
      <p:pic>
        <p:nvPicPr>
          <p:cNvPr id="5" name="Θέση περιεχομένου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040090" y="1628800"/>
            <a:ext cx="3948210" cy="2966219"/>
          </a:xfrm>
        </p:spPr>
      </p:pic>
      <p:sp>
        <p:nvSpPr>
          <p:cNvPr id="4" name="Θέση κειμένου 3"/>
          <p:cNvSpPr>
            <a:spLocks noGrp="1"/>
          </p:cNvSpPr>
          <p:nvPr>
            <p:ph type="body" sz="half" idx="2"/>
          </p:nvPr>
        </p:nvSpPr>
        <p:spPr/>
        <p:style>
          <a:lnRef idx="2">
            <a:schemeClr val="accent5">
              <a:shade val="50000"/>
            </a:schemeClr>
          </a:lnRef>
          <a:fillRef idx="1">
            <a:schemeClr val="accent5"/>
          </a:fillRef>
          <a:effectRef idx="0">
            <a:schemeClr val="accent5"/>
          </a:effectRef>
          <a:fontRef idx="minor">
            <a:schemeClr val="lt1"/>
          </a:fontRef>
        </p:style>
        <p:txBody>
          <a:bodyPr>
            <a:normAutofit lnSpcReduction="10000"/>
          </a:bodyPr>
          <a:lstStyle/>
          <a:p>
            <a:r>
              <a:rPr lang="el-GR" sz="1600" dirty="0" smtClean="0">
                <a:latin typeface="Segoe Script" panose="030B0504020000000003" pitchFamily="66" charset="0"/>
              </a:rPr>
              <a:t>Στην είσοδο και των δύο εργοστασιακών μονάδων αναφέρονται οι κανονισμοί ασφαλείας για τους εργάτες και επισκέπτες.  Οι συγκεκριμένοι κανόνες έχουν προταθεί από την Ευρωπαϊκή Ένωση για την συγκεκριμένη χρήση.</a:t>
            </a:r>
          </a:p>
          <a:p>
            <a:r>
              <a:rPr lang="el-GR" sz="1600" dirty="0" smtClean="0">
                <a:latin typeface="Segoe Script" panose="030B0504020000000003" pitchFamily="66" charset="0"/>
              </a:rPr>
              <a:t>Οι κανονισμοί ασφαλείας είναι απαραίτητο να είναι γνωστοί σε όλο το προσωπικό για να αποφευχθεί οποιοδήποτε ατύχημα επειδή όλα τα υλικά ξεπερνούν κατά πολύ το βάρος των εργατών και υπάρχει μέτρο επικινδυνότητας.</a:t>
            </a:r>
            <a:endParaRPr lang="el-GR" sz="1600" dirty="0">
              <a:latin typeface="Segoe Script" panose="030B0504020000000003" pitchFamily="66" charset="0"/>
            </a:endParaRPr>
          </a:p>
        </p:txBody>
      </p:sp>
    </p:spTree>
    <p:extLst>
      <p:ext uri="{BB962C8B-B14F-4D97-AF65-F5344CB8AC3E}">
        <p14:creationId xmlns:p14="http://schemas.microsoft.com/office/powerpoint/2010/main" val="22611734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el-GR" dirty="0" smtClean="0">
                <a:latin typeface="Segoe Script" panose="030B0504020000000003" pitchFamily="66" charset="0"/>
              </a:rPr>
              <a:t>Συστήματα Πυρασφάλειας</a:t>
            </a:r>
            <a:endParaRPr lang="el-GR" dirty="0">
              <a:latin typeface="Segoe Script" panose="030B0504020000000003" pitchFamily="66" charset="0"/>
            </a:endParaRPr>
          </a:p>
        </p:txBody>
      </p:sp>
      <p:pic>
        <p:nvPicPr>
          <p:cNvPr id="5" name="Θέση περιεχομένου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735512" y="1342231"/>
            <a:ext cx="2790825" cy="3714750"/>
          </a:xfrm>
        </p:spPr>
      </p:pic>
      <p:sp>
        <p:nvSpPr>
          <p:cNvPr id="4" name="Θέση κειμένου 3"/>
          <p:cNvSpPr>
            <a:spLocks noGrp="1"/>
          </p:cNvSpPr>
          <p:nvPr>
            <p:ph type="body" sz="half" idx="2"/>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el-GR" dirty="0" smtClean="0">
                <a:latin typeface="Segoe Script" panose="030B0504020000000003" pitchFamily="66" charset="0"/>
              </a:rPr>
              <a:t>Κάθε βιομηχανία χρειάζεται να πληροί τις προϋποθέσεις σε σχέση με τα συστήματα πυρασφάλειας, τα οποία ποικίλουν ανάλογα με το είδος της βιομηχανίας. Στο συγκεκριμένο εργοστάσιο, επειδή ασχολείται με μεταλλεύματα, δεν υπάρχει μεγάλη πιθανότητα να προκληθεί πυρκαγιά. Ωστόσο γίνεται ετησίως μία συντήρηση στους πυροσβεστήρες και έχει γίνει έλεγχος από την πυροσβεστική για να επαληθευτεί η καταλληλότητα των οργάνων</a:t>
            </a:r>
            <a:r>
              <a:rPr lang="el-GR" dirty="0"/>
              <a:t> </a:t>
            </a:r>
            <a:r>
              <a:rPr lang="el-GR" dirty="0" smtClean="0">
                <a:latin typeface="Segoe Script" panose="030B0504020000000003" pitchFamily="66" charset="0"/>
              </a:rPr>
              <a:t>και </a:t>
            </a:r>
            <a:r>
              <a:rPr lang="el-GR" dirty="0">
                <a:latin typeface="Segoe Script" panose="030B0504020000000003" pitchFamily="66" charset="0"/>
              </a:rPr>
              <a:t>να δοθεί η σχετική άδεια  πυρασφάλειας.</a:t>
            </a:r>
          </a:p>
        </p:txBody>
      </p:sp>
    </p:spTree>
    <p:extLst>
      <p:ext uri="{BB962C8B-B14F-4D97-AF65-F5344CB8AC3E}">
        <p14:creationId xmlns:p14="http://schemas.microsoft.com/office/powerpoint/2010/main" val="6753721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l-GR" dirty="0" smtClean="0">
                <a:latin typeface="Segoe Script" panose="030B0504020000000003" pitchFamily="66" charset="0"/>
              </a:rPr>
              <a:t>Διαφήμιση</a:t>
            </a:r>
            <a:endParaRPr lang="el-GR" dirty="0">
              <a:latin typeface="Segoe Script" panose="030B0504020000000003" pitchFamily="66" charset="0"/>
            </a:endParaRPr>
          </a:p>
        </p:txBody>
      </p:sp>
      <p:sp>
        <p:nvSpPr>
          <p:cNvPr id="3" name="Θέση περιεχομένου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r>
              <a:rPr lang="el-GR" sz="2400" dirty="0" smtClean="0">
                <a:latin typeface="Segoe Script" panose="030B0504020000000003" pitchFamily="66" charset="0"/>
              </a:rPr>
              <a:t>Το εργοστάσιο έχει δημιουργήσει την δική του ιστοσελίδα για να εξοικειώσει τους πελάτες με το αντικείμενο</a:t>
            </a:r>
            <a:r>
              <a:rPr lang="en-US" sz="2400" dirty="0" smtClean="0">
                <a:latin typeface="Segoe Script" panose="030B0504020000000003" pitchFamily="66" charset="0"/>
              </a:rPr>
              <a:t> (</a:t>
            </a:r>
            <a:r>
              <a:rPr lang="en-US" sz="2400" dirty="0" smtClean="0">
                <a:latin typeface="Segoe Script" panose="030B0504020000000003" pitchFamily="66" charset="0"/>
                <a:hlinkClick r:id="rId2"/>
              </a:rPr>
              <a:t>www.markopoulos.com.gr</a:t>
            </a:r>
            <a:r>
              <a:rPr lang="en-US" sz="2400" dirty="0" smtClean="0">
                <a:latin typeface="Segoe Script" panose="030B0504020000000003" pitchFamily="66" charset="0"/>
              </a:rPr>
              <a:t>)</a:t>
            </a:r>
            <a:r>
              <a:rPr lang="el-GR" sz="2400" dirty="0">
                <a:latin typeface="Segoe Script" panose="030B0504020000000003" pitchFamily="66" charset="0"/>
              </a:rPr>
              <a:t> </a:t>
            </a:r>
            <a:r>
              <a:rPr lang="el-GR" sz="2400" dirty="0" smtClean="0">
                <a:latin typeface="Segoe Script" panose="030B0504020000000003" pitchFamily="66" charset="0"/>
              </a:rPr>
              <a:t>και έχει δημοσιεύσει διάφορες διαφημίσεις στα μέσα κοινωνικής δικτύωσης, σε ιστοσελίδες και στο ραδιόφωνο, επίσης συμμετέχει ετησίως σε πανελλήνιες και πελοποννησιακές εκθέσεις προϊόντων.</a:t>
            </a:r>
            <a:endParaRPr lang="en-US" sz="2400" dirty="0" smtClean="0">
              <a:latin typeface="Segoe Script" panose="030B0504020000000003" pitchFamily="66" charset="0"/>
            </a:endParaRPr>
          </a:p>
        </p:txBody>
      </p:sp>
    </p:spTree>
    <p:extLst>
      <p:ext uri="{BB962C8B-B14F-4D97-AF65-F5344CB8AC3E}">
        <p14:creationId xmlns:p14="http://schemas.microsoft.com/office/powerpoint/2010/main" val="3764682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l-GR" dirty="0" smtClean="0">
                <a:latin typeface="Segoe Script" panose="030B0504020000000003" pitchFamily="66" charset="0"/>
              </a:rPr>
              <a:t>Γενικά για τις βιομηχανίες</a:t>
            </a:r>
            <a:endParaRPr lang="el-GR" dirty="0">
              <a:latin typeface="Segoe Script" panose="030B0504020000000003" pitchFamily="66" charset="0"/>
            </a:endParaRPr>
          </a:p>
        </p:txBody>
      </p:sp>
      <p:sp>
        <p:nvSpPr>
          <p:cNvPr id="3" name="Θέση περιεχομένου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62500" lnSpcReduction="20000"/>
          </a:bodyPr>
          <a:lstStyle/>
          <a:p>
            <a:r>
              <a:rPr lang="el-GR" dirty="0">
                <a:latin typeface="Segoe Script" panose="030B0504020000000003" pitchFamily="66" charset="0"/>
              </a:rPr>
              <a:t>Η βιομηχανία είναι η παραγωγή αγαθών ή συναφών υπηρεσιών σε μια </a:t>
            </a:r>
            <a:r>
              <a:rPr lang="el-GR" dirty="0" smtClean="0">
                <a:latin typeface="Segoe Script" panose="030B0504020000000003" pitchFamily="66" charset="0"/>
              </a:rPr>
              <a:t>οικονομία. </a:t>
            </a:r>
            <a:r>
              <a:rPr lang="el-GR" dirty="0">
                <a:latin typeface="Segoe Script" panose="030B0504020000000003" pitchFamily="66" charset="0"/>
              </a:rPr>
              <a:t>Η κύρια πηγή εισοδήματος για μια ομάδα ή εταιρεία είναι ο δείκτης της σχετικής της </a:t>
            </a:r>
            <a:r>
              <a:rPr lang="el-GR" dirty="0" smtClean="0">
                <a:latin typeface="Segoe Script" panose="030B0504020000000003" pitchFamily="66" charset="0"/>
              </a:rPr>
              <a:t>βιομηχανίας. </a:t>
            </a:r>
            <a:r>
              <a:rPr lang="el-GR" dirty="0">
                <a:latin typeface="Segoe Script" panose="030B0504020000000003" pitchFamily="66" charset="0"/>
              </a:rPr>
              <a:t>Η κατασκευαστική βιομηχανία έγινε κύριος τομέας παραγωγής και εργασίας στις ευρωπαϊκές και βορειοαμερικανικές χώρες κατά την Βιομηχανική Επανάσταση, η οποία ανέτρεψε τις προηγούμενες εμπορικές και φεουδαρχικές οικονομίες. Αυτό έγινε με πολλές διαδοχικές και ραγδαίες προόδους στην τεχνολογία, όπως η παραγωγή χάλυβα και γαιάνθρακα.</a:t>
            </a:r>
          </a:p>
          <a:p>
            <a:endParaRPr lang="el-GR" dirty="0">
              <a:latin typeface="Segoe Script" panose="030B0504020000000003" pitchFamily="66" charset="0"/>
            </a:endParaRPr>
          </a:p>
          <a:p>
            <a:r>
              <a:rPr lang="el-GR" dirty="0">
                <a:latin typeface="Segoe Script" panose="030B0504020000000003" pitchFamily="66" charset="0"/>
              </a:rPr>
              <a:t>Μετά τη Βιομηχανική Επανάσταση, ίσως το ένα τρίτο της παγκόσμιας οικονομικής παραγωγής προέρχεται από τις κατασκευαστικές βιομηχανίες. Πολλές ανεπτυγμένες χώρες και πολλές αναπτυσσόμενες εξαρτώνται σημαντικά στην κατασκευαστική βιομηχανία.</a:t>
            </a:r>
          </a:p>
        </p:txBody>
      </p:sp>
    </p:spTree>
    <p:extLst>
      <p:ext uri="{BB962C8B-B14F-4D97-AF65-F5344CB8AC3E}">
        <p14:creationId xmlns:p14="http://schemas.microsoft.com/office/powerpoint/2010/main" val="10617175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lstStyle/>
          <a:p>
            <a:r>
              <a:rPr lang="el-GR" dirty="0" smtClean="0">
                <a:latin typeface="Segoe Script" panose="030B0504020000000003" pitchFamily="66" charset="0"/>
              </a:rPr>
              <a:t>Επιπτώσεις στο περιβάλλον</a:t>
            </a:r>
            <a:endParaRPr lang="el-GR" dirty="0">
              <a:latin typeface="Segoe Script" panose="030B0504020000000003" pitchFamily="66" charset="0"/>
            </a:endParaRPr>
          </a:p>
        </p:txBody>
      </p:sp>
      <p:sp>
        <p:nvSpPr>
          <p:cNvPr id="3" name="Θέση περιεχομένου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70000" lnSpcReduction="20000"/>
          </a:bodyPr>
          <a:lstStyle/>
          <a:p>
            <a:pPr marL="0" indent="0">
              <a:buNone/>
            </a:pPr>
            <a:r>
              <a:rPr lang="el-GR" dirty="0" smtClean="0">
                <a:latin typeface="Segoe Script" panose="030B0504020000000003" pitchFamily="66" charset="0"/>
              </a:rPr>
              <a:t>Δυστυχώς όλες οι βιομηχανίες αναγκαστικά προκαλούν προβλήματα στο περιβάλλον μόνο και μόνο από την ενέργεια που ξοδεύουν. Μερικές από αυτές μπορεί να μεγαλώνουν το αντίκτυπο από κακή συντήρηση των μηχανημάτων ή </a:t>
            </a:r>
          </a:p>
          <a:p>
            <a:pPr marL="0" indent="0">
              <a:buNone/>
            </a:pPr>
            <a:r>
              <a:rPr lang="el-GR" dirty="0" smtClean="0">
                <a:latin typeface="Segoe Script" panose="030B0504020000000003" pitchFamily="66" charset="0"/>
              </a:rPr>
              <a:t>Στην προκειμένη περίπτωση ο λέβητας βιομάζας λόγω της καύσιμης ύλης (στερεά καύσιμα) προκαλεί μία σχετική ρύπανση, ενώ ο ηλιακός θερμοσίφωνας μετατρέπει την ανεξάντλητη ηλιακή ενέργεια σε ζεστό νερό που είναι περιβαλλοντικά ωφέλιμο. </a:t>
            </a:r>
            <a:endParaRPr lang="el-GR" dirty="0">
              <a:latin typeface="Segoe Script" panose="030B0504020000000003" pitchFamily="66" charset="0"/>
            </a:endParaRPr>
          </a:p>
          <a:p>
            <a:pPr marL="0" indent="0">
              <a:buNone/>
            </a:pPr>
            <a:r>
              <a:rPr lang="el-GR" dirty="0" smtClean="0">
                <a:latin typeface="Segoe Script" panose="030B0504020000000003" pitchFamily="66" charset="0"/>
              </a:rPr>
              <a:t>Τα μηχανήματα στο εργοστάσιο συντηρούνται τέλεια με απώτερο σκοπό την μέγιστη απόδοσή τους και δεν προκαλούν μεγαλύτερη σπατάλη πέρα από την κατανάλωση ηλεκτρικού ρεύματος.</a:t>
            </a:r>
            <a:endParaRPr lang="el-GR" dirty="0">
              <a:latin typeface="Segoe Script" panose="030B0504020000000003" pitchFamily="66" charset="0"/>
            </a:endParaRPr>
          </a:p>
        </p:txBody>
      </p:sp>
    </p:spTree>
    <p:extLst>
      <p:ext uri="{BB962C8B-B14F-4D97-AF65-F5344CB8AC3E}">
        <p14:creationId xmlns:p14="http://schemas.microsoft.com/office/powerpoint/2010/main" val="2713815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latin typeface="Segoe Script" panose="030B0504020000000003" pitchFamily="66" charset="0"/>
              </a:rPr>
              <a:t>Φωτογραφίες μηχανημάτων </a:t>
            </a:r>
            <a:br>
              <a:rPr lang="el-GR" dirty="0" smtClean="0">
                <a:latin typeface="Segoe Script" panose="030B0504020000000003" pitchFamily="66" charset="0"/>
              </a:rPr>
            </a:br>
            <a:r>
              <a:rPr lang="el-GR" dirty="0" smtClean="0">
                <a:latin typeface="Segoe Script" panose="030B0504020000000003" pitchFamily="66" charset="0"/>
              </a:rPr>
              <a:t>(1)</a:t>
            </a:r>
            <a:endParaRPr lang="el-GR" dirty="0">
              <a:latin typeface="Segoe Script" panose="030B0504020000000003" pitchFamily="66" charset="0"/>
            </a:endParaRPr>
          </a:p>
        </p:txBody>
      </p:sp>
      <p:pic>
        <p:nvPicPr>
          <p:cNvPr id="3074" name="Picture 2" descr="C:\Users\user\Desktop\ΤΕΧΝΟΛΟΓΙΑ ΗΛΙΑΝΑ\82489793_2604685769586300_6022744669660643328_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484784"/>
            <a:ext cx="3096344" cy="2326228"/>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user\Desktop\ΤΕΧΝΟΛΟΓΙΑ ΗΛΙΑΝΑ\82519287_611057209656080_5911702537945219072_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072" y="1953637"/>
            <a:ext cx="2790825" cy="371475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user\Desktop\ΤΕΧΝΟΛΟΓΙΑ ΗΛΙΑΝΑ\82083011_600454747441501_5257168879452422144_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3568" y="4007286"/>
            <a:ext cx="3356489" cy="25216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30498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latin typeface="Segoe Script" panose="030B0504020000000003" pitchFamily="66" charset="0"/>
              </a:rPr>
              <a:t>Φωτογραφίες μηχανημάτων (2)</a:t>
            </a:r>
            <a:endParaRPr lang="el-GR" dirty="0">
              <a:latin typeface="Segoe Script" panose="030B0504020000000003" pitchFamily="66" charset="0"/>
            </a:endParaRPr>
          </a:p>
        </p:txBody>
      </p:sp>
      <p:pic>
        <p:nvPicPr>
          <p:cNvPr id="4098" name="Picture 2" descr="C:\Users\user\Desktop\ΤΕΧΝΟΛΟΓΙΑ ΗΛΙΑΝΑ\82041155_2742530392498032_6136962543144402944_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84168" y="1571625"/>
            <a:ext cx="2790825" cy="3714750"/>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user\Desktop\ΤΕΧΝΟΛΟΓΙΑ ΗΛΙΑΝΑ\82295358_1578346978980805_2346094652437823488_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1571625"/>
            <a:ext cx="2790825" cy="371475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user\Desktop\ΤΕΧΝΟΛΟΓΙΑ ΗΛΙΑΝΑ\83331344_2972346036117911_6745179385986285568_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76588" y="1571625"/>
            <a:ext cx="2790825" cy="3714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04854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latin typeface="Segoe Script" panose="030B0504020000000003" pitchFamily="66" charset="0"/>
              </a:rPr>
              <a:t>Φωτογραφίες οργάνωσης υλικών </a:t>
            </a:r>
            <a:endParaRPr lang="el-GR" dirty="0">
              <a:latin typeface="Segoe Script" panose="030B0504020000000003" pitchFamily="66" charset="0"/>
            </a:endParaRPr>
          </a:p>
        </p:txBody>
      </p:sp>
      <p:pic>
        <p:nvPicPr>
          <p:cNvPr id="5122" name="Picture 2" descr="C:\Users\user\Desktop\ΤΕΧΝΟΛΟΓΙΑ ΗΛΙΑΝΑ\81966823_515716895718614_7319631223171579904_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1565976"/>
            <a:ext cx="2790825" cy="3714750"/>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user\Desktop\ΤΕΧΝΟΛΟΓΙΑ ΗΛΙΑΝΑ\82125432_1515113101998877_5526347506528550912_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23928" y="2048542"/>
            <a:ext cx="3714750" cy="2790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79245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latin typeface="Segoe Script" panose="030B0504020000000003" pitchFamily="66" charset="0"/>
              </a:rPr>
              <a:t>Φάσεις κατασκευής…</a:t>
            </a:r>
            <a:endParaRPr lang="el-GR" dirty="0">
              <a:latin typeface="Segoe Script" panose="030B0504020000000003" pitchFamily="66" charset="0"/>
            </a:endParaRPr>
          </a:p>
        </p:txBody>
      </p:sp>
      <p:pic>
        <p:nvPicPr>
          <p:cNvPr id="6146" name="Picture 2" descr="C:\Users\user\Desktop\ΤΕΧΝΟΛΟΓΙΑ ΗΛΙΑΝΑ\82157344_466029097615961_1512792811429167104_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556792"/>
            <a:ext cx="3714750" cy="2790825"/>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descr="C:\Users\user\Desktop\ΤΕΧΝΟΛΟΓΙΑ ΗΛΙΑΝΑ\82133129_651413735397847_8347558394801946624_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60032" y="1556792"/>
            <a:ext cx="3566425" cy="47525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29786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latin typeface="Segoe Script" panose="030B0504020000000003" pitchFamily="66" charset="0"/>
              </a:rPr>
              <a:t>Πρώτη ύλη</a:t>
            </a:r>
            <a:endParaRPr lang="el-GR" dirty="0">
              <a:latin typeface="Segoe Script" panose="030B0504020000000003" pitchFamily="66" charset="0"/>
            </a:endParaRPr>
          </a:p>
        </p:txBody>
      </p:sp>
      <p:pic>
        <p:nvPicPr>
          <p:cNvPr id="7170" name="Picture 2" descr="C:\Users\user\Desktop\ΤΕΧΝΟΛΟΓΙΑ ΗΛΙΑΝΑ\82159141_597156424402894_5541487055793553408_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1340768"/>
            <a:ext cx="2790825" cy="3714750"/>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C:\Users\user\Desktop\ΤΕΧΝΟΛΟΓΙΑ ΗΛΙΑΝΑ\82336448_497850047778650_318403393284472832_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47267" y="1988840"/>
            <a:ext cx="3714750" cy="2790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44331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latin typeface="Segoe Script" panose="030B0504020000000003" pitchFamily="66" charset="0"/>
              </a:rPr>
              <a:t>Έτοιμο προϊόν</a:t>
            </a:r>
            <a:endParaRPr lang="el-GR" dirty="0">
              <a:latin typeface="Segoe Script" panose="030B0504020000000003" pitchFamily="66" charset="0"/>
            </a:endParaRPr>
          </a:p>
        </p:txBody>
      </p:sp>
      <p:pic>
        <p:nvPicPr>
          <p:cNvPr id="8194" name="Picture 2" descr="C:\Users\user\Desktop\ΤΕΧΝΟΛΟΓΙΑ ΗΛΙΑΝΑ\82907960_505255053432550_4034503432445362176_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033587"/>
            <a:ext cx="3714750" cy="2790825"/>
          </a:xfrm>
          <a:prstGeom prst="rect">
            <a:avLst/>
          </a:prstGeom>
          <a:noFill/>
          <a:extLst>
            <a:ext uri="{909E8E84-426E-40DD-AFC4-6F175D3DCCD1}">
              <a14:hiddenFill xmlns:a14="http://schemas.microsoft.com/office/drawing/2010/main">
                <a:solidFill>
                  <a:srgbClr val="FFFFFF"/>
                </a:solidFill>
              </a14:hiddenFill>
            </a:ext>
          </a:extLst>
        </p:spPr>
      </p:pic>
      <p:pic>
        <p:nvPicPr>
          <p:cNvPr id="8195" name="Picture 3" descr="C:\Users\user\Desktop\ΤΕΧΝΟΛΟΓΙΑ ΗΛΙΑΝΑ\82083044_525099261695122_1716956422601703424_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83968" y="1735558"/>
            <a:ext cx="4513270" cy="33868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81684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l-GR" dirty="0" smtClean="0">
                <a:latin typeface="Segoe Script" panose="030B0504020000000003" pitchFamily="66" charset="0"/>
              </a:rPr>
              <a:t>Επεξεργασία-Μορφοποίηση </a:t>
            </a:r>
            <a:endParaRPr lang="el-GR" dirty="0">
              <a:latin typeface="Segoe Script" panose="030B0504020000000003" pitchFamily="66" charset="0"/>
            </a:endParaRPr>
          </a:p>
        </p:txBody>
      </p:sp>
      <p:sp>
        <p:nvSpPr>
          <p:cNvPr id="3" name="Θέση περιεχομένου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r>
              <a:rPr lang="el-GR" dirty="0" smtClean="0">
                <a:latin typeface="Segoe Script" panose="030B0504020000000003" pitchFamily="66" charset="0"/>
              </a:rPr>
              <a:t>Ηλιάνα Μαρκοπούλου</a:t>
            </a:r>
          </a:p>
          <a:p>
            <a:r>
              <a:rPr lang="el-GR" dirty="0" smtClean="0">
                <a:latin typeface="Segoe Script" panose="030B0504020000000003" pitchFamily="66" charset="0"/>
              </a:rPr>
              <a:t>Σοφία Μαχαίρα</a:t>
            </a:r>
          </a:p>
          <a:p>
            <a:r>
              <a:rPr lang="el-GR" dirty="0" err="1" smtClean="0">
                <a:latin typeface="Segoe Script" panose="030B0504020000000003" pitchFamily="66" charset="0"/>
              </a:rPr>
              <a:t>Ντρίζι</a:t>
            </a:r>
            <a:r>
              <a:rPr lang="el-GR" dirty="0" smtClean="0">
                <a:latin typeface="Segoe Script" panose="030B0504020000000003" pitchFamily="66" charset="0"/>
              </a:rPr>
              <a:t> Παναγιώτα</a:t>
            </a:r>
          </a:p>
          <a:p>
            <a:r>
              <a:rPr lang="el-GR" dirty="0" err="1" smtClean="0">
                <a:latin typeface="Segoe Script" panose="030B0504020000000003" pitchFamily="66" charset="0"/>
              </a:rPr>
              <a:t>Λάμπου</a:t>
            </a:r>
            <a:r>
              <a:rPr lang="el-GR" dirty="0" smtClean="0">
                <a:latin typeface="Segoe Script" panose="030B0504020000000003" pitchFamily="66" charset="0"/>
              </a:rPr>
              <a:t> Ελένη</a:t>
            </a:r>
          </a:p>
          <a:p>
            <a:r>
              <a:rPr lang="el-GR" dirty="0" err="1" smtClean="0">
                <a:latin typeface="Segoe Script" panose="030B0504020000000003" pitchFamily="66" charset="0"/>
              </a:rPr>
              <a:t>Λιναρδάκη</a:t>
            </a:r>
            <a:r>
              <a:rPr lang="el-GR" dirty="0" smtClean="0">
                <a:latin typeface="Segoe Script" panose="030B0504020000000003" pitchFamily="66" charset="0"/>
              </a:rPr>
              <a:t> Μαρία</a:t>
            </a:r>
          </a:p>
          <a:p>
            <a:endParaRPr lang="el-GR" dirty="0"/>
          </a:p>
        </p:txBody>
      </p:sp>
    </p:spTree>
    <p:extLst>
      <p:ext uri="{BB962C8B-B14F-4D97-AF65-F5344CB8AC3E}">
        <p14:creationId xmlns:p14="http://schemas.microsoft.com/office/powerpoint/2010/main" val="2225180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188640"/>
            <a:ext cx="8229600" cy="1143000"/>
          </a:xfrm>
        </p:spPr>
        <p:style>
          <a:lnRef idx="1">
            <a:schemeClr val="accent2"/>
          </a:lnRef>
          <a:fillRef idx="2">
            <a:schemeClr val="accent2"/>
          </a:fillRef>
          <a:effectRef idx="1">
            <a:schemeClr val="accent2"/>
          </a:effectRef>
          <a:fontRef idx="minor">
            <a:schemeClr val="dk1"/>
          </a:fontRef>
        </p:style>
        <p:txBody>
          <a:bodyPr/>
          <a:lstStyle/>
          <a:p>
            <a:r>
              <a:rPr lang="el-GR" dirty="0" smtClean="0">
                <a:latin typeface="Segoe Script" panose="030B0504020000000003" pitchFamily="66" charset="0"/>
              </a:rPr>
              <a:t>Βιομηχανικοί κλάδοι γενικά</a:t>
            </a:r>
            <a:endParaRPr lang="el-GR" dirty="0">
              <a:latin typeface="Segoe Script" panose="030B0504020000000003" pitchFamily="66" charset="0"/>
            </a:endParaRPr>
          </a:p>
        </p:txBody>
      </p:sp>
      <p:sp>
        <p:nvSpPr>
          <p:cNvPr id="3" name="Θέση περιεχομένου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47500" lnSpcReduction="20000"/>
          </a:bodyPr>
          <a:lstStyle/>
          <a:p>
            <a:r>
              <a:rPr lang="el-GR" dirty="0">
                <a:latin typeface="Segoe Script" panose="030B0504020000000003" pitchFamily="66" charset="0"/>
              </a:rPr>
              <a:t>Με την έννοια βιομηχανικοί κλάδοι περιγράφεται η ταξινόμηση των διαφόρων βιομηχανικών μονάδων σε ομάδες με κριτήριο την παραγωγή παρεμφερών προϊόντων ή την ανάπτυξη παρεμφερών δραστηριοτήτων.</a:t>
            </a:r>
          </a:p>
          <a:p>
            <a:endParaRPr lang="el-GR" dirty="0">
              <a:latin typeface="Segoe Script" panose="030B0504020000000003" pitchFamily="66" charset="0"/>
            </a:endParaRPr>
          </a:p>
          <a:p>
            <a:r>
              <a:rPr lang="el-GR" dirty="0">
                <a:latin typeface="Segoe Script" panose="030B0504020000000003" pitchFamily="66" charset="0"/>
              </a:rPr>
              <a:t>Τα κριτήρια ταξινόμησης με βάση τα οποία κατηγοριοποιούνται οι διάφορες βιομηχανίες, ποικίλλουν ανάλογα με την οπτική γωνία που αντιμετωπίζεται η κατάταξη τους. Η πιο επίσημη κατάταξη έχει γίνει από την Στατιστική Υπηρεσία που έχει χωρίσει την ελληνική βιομηχανική παραγωγή σε 21 κλάδους, καθένας από τους οποίους διαιρείται σε επιμέρους </a:t>
            </a:r>
            <a:r>
              <a:rPr lang="el-GR" dirty="0" err="1">
                <a:latin typeface="Segoe Script" panose="030B0504020000000003" pitchFamily="66" charset="0"/>
              </a:rPr>
              <a:t>υποκλάδους</a:t>
            </a:r>
            <a:r>
              <a:rPr lang="el-GR" dirty="0">
                <a:latin typeface="Segoe Script" panose="030B0504020000000003" pitchFamily="66" charset="0"/>
              </a:rPr>
              <a:t>. Μέσα από την ομαδοποίηση αυτή, που στηρίζεται κυρίως στη μορφή του προϊόντος, παρακολουθούνται τα οικονομικά μεγέθη τόσο των βιομηχανιών όσο και των κλάδων και εξάγονται χρήσιμα συμπεράσματα για τη γενικότερη πορεία κάποιας βιομηχανικής δραστηριότητας.</a:t>
            </a:r>
          </a:p>
          <a:p>
            <a:endParaRPr lang="el-GR" dirty="0">
              <a:latin typeface="Segoe Script" panose="030B0504020000000003" pitchFamily="66" charset="0"/>
            </a:endParaRPr>
          </a:p>
          <a:p>
            <a:r>
              <a:rPr lang="el-GR" dirty="0">
                <a:latin typeface="Segoe Script" panose="030B0504020000000003" pitchFamily="66" charset="0"/>
              </a:rPr>
              <a:t>Όπως είναι ευνόητο, η παραγωγική διαδικασία σε αρκετούς από τους κλάδους προϋποθέτει φυσικές μετατροπές για τον μετασχηματισμό των πρώτων υλών στα τελικά προϊόντα. Σε πάρα πολλούς όμως κλάδους είναι απαραίτητη η χημική επεξεργασία σε κάποια καίρια φάση της παραγωγικής διαδικασίας.</a:t>
            </a:r>
          </a:p>
          <a:p>
            <a:endParaRPr lang="el-GR" dirty="0">
              <a:latin typeface="Segoe Script" panose="030B0504020000000003" pitchFamily="66" charset="0"/>
            </a:endParaRPr>
          </a:p>
          <a:p>
            <a:r>
              <a:rPr lang="el-GR" dirty="0">
                <a:latin typeface="Segoe Script" panose="030B0504020000000003" pitchFamily="66" charset="0"/>
              </a:rPr>
              <a:t>Τα προϊόντα της χημικής βιομηχανίας μπορούν να χρησιμοποιηθούν είτε ως καταναλωτικά αγαθά είτε ως ενδιάμεσα προϊόντα για παραγωγή καταναλωτικών αγαθών με περαιτέρω φυσικές ή χημικές μετατροπές.</a:t>
            </a:r>
          </a:p>
        </p:txBody>
      </p:sp>
    </p:spTree>
    <p:extLst>
      <p:ext uri="{BB962C8B-B14F-4D97-AF65-F5344CB8AC3E}">
        <p14:creationId xmlns:p14="http://schemas.microsoft.com/office/powerpoint/2010/main" val="2639487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el-GR" dirty="0" smtClean="0">
                <a:latin typeface="Segoe Script" panose="030B0504020000000003" pitchFamily="66" charset="0"/>
              </a:rPr>
              <a:t>Βιομηχανικοί κλάδοι που μας αφορούν.</a:t>
            </a:r>
            <a:endParaRPr lang="el-GR" dirty="0">
              <a:latin typeface="Segoe Script" panose="030B0504020000000003" pitchFamily="66" charset="0"/>
            </a:endParaRPr>
          </a:p>
        </p:txBody>
      </p:sp>
      <p:sp>
        <p:nvSpPr>
          <p:cNvPr id="3" name="Θέση περιεχομένου 2"/>
          <p:cNvSpPr>
            <a:spLocks noGrp="1"/>
          </p:cNvSpPr>
          <p:nvPr>
            <p:ph sz="half" idx="1"/>
          </p:nvPr>
        </p:nvSpPr>
        <p:spPr/>
        <p:style>
          <a:lnRef idx="1">
            <a:schemeClr val="accent2"/>
          </a:lnRef>
          <a:fillRef idx="2">
            <a:schemeClr val="accent2"/>
          </a:fillRef>
          <a:effectRef idx="1">
            <a:schemeClr val="accent2"/>
          </a:effectRef>
          <a:fontRef idx="minor">
            <a:schemeClr val="dk1"/>
          </a:fontRef>
        </p:style>
        <p:txBody>
          <a:bodyPr>
            <a:normAutofit lnSpcReduction="10000"/>
          </a:bodyPr>
          <a:lstStyle/>
          <a:p>
            <a:r>
              <a:rPr lang="el-GR" dirty="0" smtClean="0">
                <a:latin typeface="Segoe Script" panose="030B0504020000000003" pitchFamily="66" charset="0"/>
              </a:rPr>
              <a:t>Θέρμανση</a:t>
            </a:r>
          </a:p>
          <a:p>
            <a:pPr marL="0" indent="0">
              <a:buNone/>
            </a:pPr>
            <a:r>
              <a:rPr lang="el-GR" sz="1800" dirty="0" smtClean="0">
                <a:latin typeface="Segoe Script" panose="030B0504020000000003" pitchFamily="66" charset="0"/>
              </a:rPr>
              <a:t>Η βιομηχανίες θέρμανσης ειδικεύονται στην κατασκευή μηχανών που  μπορούν να μεταβάλλουν και να τροποποιήσουν την ενέργεια για την παραγωγή θερμότητας για να επιτευχθεί η θέρμανση δισεκατομμυρίων κτιρίων σε όλο τον κόσμο. Η θέρμανση είναι ένας τομέας βιωματικά απαραίτητος  καθώς ειδικά στις ψυχρές χώρες υπάρχει ανάγκη δημιουργίας θερμότερων περιβαλλόντων για να διευκολυνθεί σημαντικά η ζωή των κατοίκων.</a:t>
            </a:r>
            <a:endParaRPr lang="el-GR" sz="1800" dirty="0">
              <a:latin typeface="Segoe Script" panose="030B0504020000000003" pitchFamily="66" charset="0"/>
            </a:endParaRPr>
          </a:p>
        </p:txBody>
      </p:sp>
      <p:sp>
        <p:nvSpPr>
          <p:cNvPr id="4" name="Θέση περιεχομένου 3"/>
          <p:cNvSpPr>
            <a:spLocks noGrp="1"/>
          </p:cNvSpPr>
          <p:nvPr>
            <p:ph sz="half" idx="2"/>
          </p:nvPr>
        </p:nvSpPr>
        <p:spPr/>
        <p:style>
          <a:lnRef idx="1">
            <a:schemeClr val="accent2"/>
          </a:lnRef>
          <a:fillRef idx="2">
            <a:schemeClr val="accent2"/>
          </a:fillRef>
          <a:effectRef idx="1">
            <a:schemeClr val="accent2"/>
          </a:effectRef>
          <a:fontRef idx="minor">
            <a:schemeClr val="dk1"/>
          </a:fontRef>
        </p:style>
        <p:txBody>
          <a:bodyPr>
            <a:normAutofit lnSpcReduction="10000"/>
          </a:bodyPr>
          <a:lstStyle/>
          <a:p>
            <a:r>
              <a:rPr lang="el-GR" dirty="0" smtClean="0">
                <a:latin typeface="Segoe Script" panose="030B0504020000000003" pitchFamily="66" charset="0"/>
              </a:rPr>
              <a:t>Ενέργεια</a:t>
            </a:r>
          </a:p>
          <a:p>
            <a:pPr marL="0" indent="0">
              <a:buNone/>
            </a:pPr>
            <a:r>
              <a:rPr lang="el-GR" sz="1800" dirty="0" smtClean="0">
                <a:latin typeface="Segoe Script" panose="030B0504020000000003" pitchFamily="66" charset="0"/>
              </a:rPr>
              <a:t>Οι βιομηχανίες παραγωγής ενέργειας (π.χ. εργοστάσια παραγωγής ηλεκτρισμού, εργοτάξια εξόρυξης μεταλλευμάτων) είναι απόλυτα απαραίτητες για την λειτουργία οποιουδήποτε εργοστασίου. Η δημιουργία και η μεταβολή της ενέργειας είναι άκρως απαραίτητη καθώς όλα τα εργοστάσια παγκοσμίως την χρησιμοποιούν ως αντικείμενο πρώτης ύλης.</a:t>
            </a:r>
            <a:endParaRPr lang="el-GR" sz="1800" dirty="0">
              <a:latin typeface="Segoe Script" panose="030B0504020000000003" pitchFamily="66" charset="0"/>
            </a:endParaRPr>
          </a:p>
        </p:txBody>
      </p:sp>
    </p:spTree>
    <p:extLst>
      <p:ext uri="{BB962C8B-B14F-4D97-AF65-F5344CB8AC3E}">
        <p14:creationId xmlns:p14="http://schemas.microsoft.com/office/powerpoint/2010/main" val="3621646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l-GR" dirty="0" smtClean="0">
                <a:latin typeface="Segoe Script" panose="030B0504020000000003" pitchFamily="66" charset="0"/>
              </a:rPr>
              <a:t>Αρμοδιότητες Υπευθύνων</a:t>
            </a:r>
            <a:endParaRPr lang="el-GR" dirty="0">
              <a:latin typeface="Segoe Script" panose="030B0504020000000003" pitchFamily="66" charset="0"/>
            </a:endParaRPr>
          </a:p>
        </p:txBody>
      </p:sp>
      <p:sp>
        <p:nvSpPr>
          <p:cNvPr id="3" name="Θέση περιεχομένου 2"/>
          <p:cNvSpPr>
            <a:spLocks noGrp="1"/>
          </p:cNvSpPr>
          <p:nvPr>
            <p:ph idx="1"/>
          </p:nvPr>
        </p:nvSpPr>
        <p:spPr>
          <a:ln>
            <a:solidFill>
              <a:schemeClr val="accent1"/>
            </a:solidFill>
          </a:ln>
        </p:spPr>
        <p:style>
          <a:lnRef idx="1">
            <a:schemeClr val="accent1"/>
          </a:lnRef>
          <a:fillRef idx="2">
            <a:schemeClr val="accent1"/>
          </a:fillRef>
          <a:effectRef idx="1">
            <a:schemeClr val="accent1"/>
          </a:effectRef>
          <a:fontRef idx="minor">
            <a:schemeClr val="dk1"/>
          </a:fontRef>
        </p:style>
        <p:txBody>
          <a:bodyPr>
            <a:normAutofit/>
          </a:bodyPr>
          <a:lstStyle/>
          <a:p>
            <a:r>
              <a:rPr lang="el-GR" sz="2400" b="1" u="sng" dirty="0">
                <a:latin typeface="Segoe Script" panose="030B0504020000000003" pitchFamily="66" charset="0"/>
              </a:rPr>
              <a:t>Γενικός Διευθυντής</a:t>
            </a:r>
            <a:r>
              <a:rPr lang="el-GR" sz="2400" dirty="0">
                <a:latin typeface="Segoe Script" panose="030B0504020000000003" pitchFamily="66" charset="0"/>
              </a:rPr>
              <a:t>: Είναι προϊστάμενος και συντονιστής όλων των δραστηριοτήτων της βιομηχανίας και εκτελεί τις αποφάσεις του Διοικητικού Συμβουλίου της επιχείρησης. Επίσης σχεδιάζει τη στρατηγική της επιχείρησης, είναι υπεύθυνος για την υλοποίηση των στόχων, καθορίζει τις δραστηριότητες της επιχείρησης και καθορίζει με σαφήνεια τους στόχους κάθε τμήματος.</a:t>
            </a:r>
          </a:p>
        </p:txBody>
      </p:sp>
    </p:spTree>
    <p:extLst>
      <p:ext uri="{BB962C8B-B14F-4D97-AF65-F5344CB8AC3E}">
        <p14:creationId xmlns:p14="http://schemas.microsoft.com/office/powerpoint/2010/main" val="3014165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332656"/>
            <a:ext cx="8229600" cy="1143000"/>
          </a:xfrm>
        </p:spPr>
        <p:style>
          <a:lnRef idx="1">
            <a:schemeClr val="accent1"/>
          </a:lnRef>
          <a:fillRef idx="2">
            <a:schemeClr val="accent1"/>
          </a:fillRef>
          <a:effectRef idx="1">
            <a:schemeClr val="accent1"/>
          </a:effectRef>
          <a:fontRef idx="minor">
            <a:schemeClr val="dk1"/>
          </a:fontRef>
        </p:style>
        <p:txBody>
          <a:bodyPr/>
          <a:lstStyle/>
          <a:p>
            <a:r>
              <a:rPr lang="el-GR" dirty="0" smtClean="0">
                <a:latin typeface="Segoe Script" panose="030B0504020000000003" pitchFamily="66" charset="0"/>
              </a:rPr>
              <a:t>Αρμοδιότητες Υπευθύνων</a:t>
            </a:r>
            <a:endParaRPr lang="el-GR" dirty="0">
              <a:latin typeface="Segoe Script" panose="030B0504020000000003" pitchFamily="66" charset="0"/>
            </a:endParaRPr>
          </a:p>
        </p:txBody>
      </p:sp>
      <p:sp>
        <p:nvSpPr>
          <p:cNvPr id="3" name="Θέση περιεχομένου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r>
              <a:rPr lang="el-GR" sz="2400" b="1" u="sng" dirty="0">
                <a:latin typeface="Segoe Script" panose="030B0504020000000003" pitchFamily="66" charset="0"/>
              </a:rPr>
              <a:t>Διευθυντής Οικονομικών</a:t>
            </a:r>
            <a:r>
              <a:rPr lang="el-GR" sz="2400" dirty="0">
                <a:latin typeface="Segoe Script" panose="030B0504020000000003" pitchFamily="66" charset="0"/>
              </a:rPr>
              <a:t>: Ελέγχει και συντονίζει τα οικονομικά της επιχείρησης. Επίσης συμμετέχει στη διαμόρφωση του καταστατικού της επιχείρησης, συντάσσει τον προϋπολογισμό της εταιρίας, συντάσσει τον ισολογισμό της εταιρίας. Τέλος, το τμήμα Οικονομικών υπολογίζει τα κέρδη από τις δραστηριότητες της επιχείρησης και τα διανέμει στους μετόχους</a:t>
            </a:r>
          </a:p>
        </p:txBody>
      </p:sp>
    </p:spTree>
    <p:extLst>
      <p:ext uri="{BB962C8B-B14F-4D97-AF65-F5344CB8AC3E}">
        <p14:creationId xmlns:p14="http://schemas.microsoft.com/office/powerpoint/2010/main" val="142338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l-GR" dirty="0" smtClean="0">
                <a:latin typeface="Segoe Script" panose="030B0504020000000003" pitchFamily="66" charset="0"/>
              </a:rPr>
              <a:t>Αρμοδιότητες Υπευθύνων</a:t>
            </a:r>
            <a:endParaRPr lang="el-GR" dirty="0">
              <a:latin typeface="Segoe Script" panose="030B0504020000000003" pitchFamily="66" charset="0"/>
            </a:endParaRPr>
          </a:p>
        </p:txBody>
      </p:sp>
      <p:sp>
        <p:nvSpPr>
          <p:cNvPr id="3" name="Θέση περιεχομένου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62500" lnSpcReduction="20000"/>
          </a:bodyPr>
          <a:lstStyle/>
          <a:p>
            <a:r>
              <a:rPr lang="el-GR" b="1" u="sng" dirty="0">
                <a:latin typeface="Segoe Script" panose="030B0504020000000003" pitchFamily="66" charset="0"/>
              </a:rPr>
              <a:t>Διευθυντής Παραγωγής</a:t>
            </a:r>
            <a:r>
              <a:rPr lang="el-GR" dirty="0">
                <a:latin typeface="Segoe Script" panose="030B0504020000000003" pitchFamily="66" charset="0"/>
              </a:rPr>
              <a:t>: Είναι υπεύθυνος για τον συντονισμό και την υλοποίηση του προγράμματος παραγωγής με σκοπό να παραχθούν προϊόντα υψηλής ποιότητας με το μικρότερο δυνατό τρόπο. Φροντίζει για την κατασκευή δειγμάτων, σχεδιάζει την γραμμή παραγωγής του κάθε προϊόντος, αλλάζει το πρόγραμμα παραγωγής σε περίπτωση που ο ήδη υπάρχον δεν είναι αποδοτικός, καθορίζει το σύστημα και τα σημεία έλεγχου της παραγωγής, επιβλέπει όλες τις φάσεις της παραγωγής, φροντίζει για την διακίνηση των πρώτων υλών, οργανώνει τον χώρο παραγωγής με σκοπό την αυτοματοποίησή της, προγραμματίζει την ποσότητα και τον ρυθμό παραγωγής, εξασφαλίζει τις απαραίτητες πρώτες ύλες και τον εξοπλισμό, επιλέγει το κατάλληλο ανθρώπινο δυναμικό, αντιμετωπίζει έκτακτα προβλήματα και λαμβάνει μέτρα ώστε η επιχείρηση να μην ρυπαίνει το περιβάλλον.</a:t>
            </a:r>
          </a:p>
          <a:p>
            <a:endParaRPr lang="el-GR" dirty="0"/>
          </a:p>
          <a:p>
            <a:endParaRPr lang="el-GR" dirty="0"/>
          </a:p>
        </p:txBody>
      </p:sp>
    </p:spTree>
    <p:extLst>
      <p:ext uri="{BB962C8B-B14F-4D97-AF65-F5344CB8AC3E}">
        <p14:creationId xmlns:p14="http://schemas.microsoft.com/office/powerpoint/2010/main" val="2573759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l-GR" dirty="0" smtClean="0">
                <a:latin typeface="Segoe Script" panose="030B0504020000000003" pitchFamily="66" charset="0"/>
              </a:rPr>
              <a:t>Αρμοδιότητες Υπευθύνων</a:t>
            </a:r>
            <a:endParaRPr lang="el-GR" dirty="0">
              <a:latin typeface="Segoe Script" panose="030B0504020000000003" pitchFamily="66" charset="0"/>
            </a:endParaRPr>
          </a:p>
        </p:txBody>
      </p:sp>
      <p:sp>
        <p:nvSpPr>
          <p:cNvPr id="3" name="Θέση περιεχομένου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r>
              <a:rPr lang="el-GR" sz="2400" b="1" u="sng" dirty="0">
                <a:latin typeface="Segoe Script" panose="030B0504020000000003" pitchFamily="66" charset="0"/>
              </a:rPr>
              <a:t>Διευθυντής Μάρκετινγκ</a:t>
            </a:r>
            <a:r>
              <a:rPr lang="el-GR" sz="2400" dirty="0">
                <a:latin typeface="Segoe Script" panose="030B0504020000000003" pitchFamily="66" charset="0"/>
              </a:rPr>
              <a:t>: Είναι υπεύθυνος για την έρευνα αγοράς, τη διαφήμιση και τις πωλήσεις . Το μάρκετινγκ περιλαμβάνει την έρευνα αγοράς, τη διαφήμιση και προώθηση των προϊόντων και τις πωλήσεις.</a:t>
            </a:r>
          </a:p>
        </p:txBody>
      </p:sp>
    </p:spTree>
    <p:extLst>
      <p:ext uri="{BB962C8B-B14F-4D97-AF65-F5344CB8AC3E}">
        <p14:creationId xmlns:p14="http://schemas.microsoft.com/office/powerpoint/2010/main" val="1896332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l-GR" dirty="0" smtClean="0">
                <a:latin typeface="Segoe Script" panose="030B0504020000000003" pitchFamily="66" charset="0"/>
              </a:rPr>
              <a:t>Αρμοδιότητες Υπευθύνων</a:t>
            </a:r>
            <a:endParaRPr lang="el-GR" dirty="0">
              <a:latin typeface="Segoe Script" panose="030B0504020000000003" pitchFamily="66" charset="0"/>
            </a:endParaRPr>
          </a:p>
        </p:txBody>
      </p:sp>
      <p:sp>
        <p:nvSpPr>
          <p:cNvPr id="3" name="Θέση περιεχομένου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r>
              <a:rPr lang="el-GR" sz="2400" b="1" u="sng" dirty="0">
                <a:latin typeface="Segoe Script" panose="030B0504020000000003" pitchFamily="66" charset="0"/>
              </a:rPr>
              <a:t>Μηχανικός Σχεδιασμού προϊόντων</a:t>
            </a:r>
            <a:r>
              <a:rPr lang="el-GR" sz="2400" dirty="0">
                <a:latin typeface="Segoe Script" panose="030B0504020000000003" pitchFamily="66" charset="0"/>
              </a:rPr>
              <a:t>: Ασχολείται με τον σχεδιασμό νέων προϊόντων ή με τον επανασχεδιασμό των ήδη υπαρχόντων. Αρχικά προσδιορίζει με σαφήνεια τις ανάγκες που καλείται να ικανοποιήσει ο συγκεκριμένος σχεδιασμός, ακολουθεί την σύλληψη της ιδέας την οποία αποτυπώνει σε προσχέδια, επιλέγει την καλύτερη. Για τη σχεδίαση και την κατασκευή, χρησιμοποιούνται σήμερα υπολογιστικά συστήματα και ακλουθεί η φάση δοκιμών του πρωτοτύπου. Ο σχεδιασμός ενός προϊόντος πρέπει να είναι απόλυτα ακριβής. </a:t>
            </a:r>
          </a:p>
        </p:txBody>
      </p:sp>
    </p:spTree>
    <p:extLst>
      <p:ext uri="{BB962C8B-B14F-4D97-AF65-F5344CB8AC3E}">
        <p14:creationId xmlns:p14="http://schemas.microsoft.com/office/powerpoint/2010/main" val="3656081769"/>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1354</Words>
  <Application>Microsoft Office PowerPoint</Application>
  <PresentationFormat>Προβολή στην οθόνη (4:3)</PresentationFormat>
  <Paragraphs>76</Paragraphs>
  <Slides>27</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27</vt:i4>
      </vt:variant>
    </vt:vector>
  </HeadingPairs>
  <TitlesOfParts>
    <vt:vector size="32" baseType="lpstr">
      <vt:lpstr>Arial</vt:lpstr>
      <vt:lpstr>Calibri</vt:lpstr>
      <vt:lpstr>Segoe Script</vt:lpstr>
      <vt:lpstr>Wingdings</vt:lpstr>
      <vt:lpstr>Θέμα του Office</vt:lpstr>
      <vt:lpstr>Εργασία στην Τεχνολογία   </vt:lpstr>
      <vt:lpstr>Γενικά για τις βιομηχανίες</vt:lpstr>
      <vt:lpstr>Βιομηχανικοί κλάδοι γενικά</vt:lpstr>
      <vt:lpstr>Βιομηχανικοί κλάδοι που μας αφορούν.</vt:lpstr>
      <vt:lpstr>Αρμοδιότητες Υπευθύνων</vt:lpstr>
      <vt:lpstr>Αρμοδιότητες Υπευθύνων</vt:lpstr>
      <vt:lpstr>Αρμοδιότητες Υπευθύνων</vt:lpstr>
      <vt:lpstr>Αρμοδιότητες Υπευθύνων</vt:lpstr>
      <vt:lpstr>Αρμοδιότητες Υπευθύνων</vt:lpstr>
      <vt:lpstr>Σχετικά με την συγκεκριμένη παραγωγική μονάδα</vt:lpstr>
      <vt:lpstr>Παρουσίαση του PowerPoint</vt:lpstr>
      <vt:lpstr>Παρουσίαση του PowerPoint</vt:lpstr>
      <vt:lpstr>Υποδομές εργοστασίου</vt:lpstr>
      <vt:lpstr> Οργανόγραμμα </vt:lpstr>
      <vt:lpstr>Δραστηριότητες και εξοπλισμός τμημάτων</vt:lpstr>
      <vt:lpstr>Δραστηριότητες και εξοπλισμός τμημάτων</vt:lpstr>
      <vt:lpstr>Κανονισμοί ασφαλείας του προσωπικού</vt:lpstr>
      <vt:lpstr>Συστήματα Πυρασφάλειας</vt:lpstr>
      <vt:lpstr>Διαφήμιση</vt:lpstr>
      <vt:lpstr>Επιπτώσεις στο περιβάλλον</vt:lpstr>
      <vt:lpstr>Φωτογραφίες μηχανημάτων  (1)</vt:lpstr>
      <vt:lpstr>Φωτογραφίες μηχανημάτων (2)</vt:lpstr>
      <vt:lpstr>Φωτογραφίες οργάνωσης υλικών </vt:lpstr>
      <vt:lpstr>Φάσεις κατασκευής…</vt:lpstr>
      <vt:lpstr>Πρώτη ύλη</vt:lpstr>
      <vt:lpstr>Έτοιμο προϊόν</vt:lpstr>
      <vt:lpstr>Επεξεργασία-Μορφοποίηση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Εργασία στην Τεχνολογία</dc:title>
  <dc:creator>user</dc:creator>
  <cp:lastModifiedBy>Λογαριασμός Microsoft</cp:lastModifiedBy>
  <cp:revision>17</cp:revision>
  <dcterms:created xsi:type="dcterms:W3CDTF">2020-01-16T19:27:44Z</dcterms:created>
  <dcterms:modified xsi:type="dcterms:W3CDTF">2022-03-02T22:13:42Z</dcterms:modified>
</cp:coreProperties>
</file>