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7" r:id="rId4"/>
    <p:sldId id="270" r:id="rId5"/>
    <p:sldId id="269"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l-G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3228" autoAdjust="0"/>
  </p:normalViewPr>
  <p:slideViewPr>
    <p:cSldViewPr>
      <p:cViewPr varScale="1">
        <p:scale>
          <a:sx n="81" d="100"/>
          <a:sy n="81" d="100"/>
        </p:scale>
        <p:origin x="-1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 Τίτλος"/>
          <p:cNvSpPr>
            <a:spLocks noGrp="1"/>
          </p:cNvSpPr>
          <p:nvPr>
            <p:ph type="ctrTitle"/>
          </p:nvPr>
        </p:nvSpPr>
        <p:spPr>
          <a:xfrm>
            <a:off x="381000" y="4853411"/>
            <a:ext cx="8458200" cy="1222375"/>
          </a:xfrm>
        </p:spPr>
        <p:txBody>
          <a:bodyPr anchor="t"/>
          <a:lstStyle/>
          <a:p>
            <a:r>
              <a:rPr lang="el-GR" smtClean="0"/>
              <a:t>Kλικ για επεξεργασία του τίτλου</a:t>
            </a:r>
            <a:endParaRPr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5" name="15 - Θέση ημερομηνίας"/>
          <p:cNvSpPr>
            <a:spLocks noGrp="1"/>
          </p:cNvSpPr>
          <p:nvPr>
            <p:ph type="dt" sz="half" idx="10"/>
          </p:nvPr>
        </p:nvSpPr>
        <p:spPr/>
        <p:txBody>
          <a:bodyPr/>
          <a:lstStyle>
            <a:lvl1pPr>
              <a:defRPr/>
            </a:lvl1pPr>
          </a:lstStyle>
          <a:p>
            <a:pPr>
              <a:defRPr/>
            </a:pPr>
            <a:endParaRPr lang="el-GR"/>
          </a:p>
        </p:txBody>
      </p:sp>
      <p:sp>
        <p:nvSpPr>
          <p:cNvPr id="6" name="1 - Θέση υποσέλιδου"/>
          <p:cNvSpPr>
            <a:spLocks noGrp="1"/>
          </p:cNvSpPr>
          <p:nvPr>
            <p:ph type="ftr" sz="quarter" idx="11"/>
          </p:nvPr>
        </p:nvSpPr>
        <p:spPr/>
        <p:txBody>
          <a:bodyPr/>
          <a:lstStyle>
            <a:lvl1pPr>
              <a:defRPr/>
            </a:lvl1pPr>
          </a:lstStyle>
          <a:p>
            <a:pPr>
              <a:defRPr/>
            </a:pPr>
            <a:endParaRPr lang="el-GR"/>
          </a:p>
        </p:txBody>
      </p:sp>
      <p:sp>
        <p:nvSpPr>
          <p:cNvPr id="7" name="14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1B74CBF7-40B4-4C9F-BFCF-3FE31741F86F}"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0 - Θέση ημερομηνίας"/>
          <p:cNvSpPr>
            <a:spLocks noGrp="1"/>
          </p:cNvSpPr>
          <p:nvPr>
            <p:ph type="dt" sz="half" idx="10"/>
          </p:nvPr>
        </p:nvSpPr>
        <p:spPr/>
        <p:txBody>
          <a:bodyPr/>
          <a:lstStyle>
            <a:lvl1pPr>
              <a:defRPr/>
            </a:lvl1pPr>
          </a:lstStyle>
          <a:p>
            <a:pPr>
              <a:defRPr/>
            </a:pPr>
            <a:endParaRPr lang="el-GR"/>
          </a:p>
        </p:txBody>
      </p:sp>
      <p:sp>
        <p:nvSpPr>
          <p:cNvPr id="5" name="27 - Θέση υποσέλιδου"/>
          <p:cNvSpPr>
            <a:spLocks noGrp="1"/>
          </p:cNvSpPr>
          <p:nvPr>
            <p:ph type="ftr" sz="quarter" idx="11"/>
          </p:nvPr>
        </p:nvSpPr>
        <p:spPr/>
        <p:txBody>
          <a:bodyPr/>
          <a:lstStyle>
            <a:lvl1pPr>
              <a:defRPr/>
            </a:lvl1pPr>
          </a:lstStyle>
          <a:p>
            <a:pPr>
              <a:defRPr/>
            </a:pPr>
            <a:endParaRPr lang="el-GR"/>
          </a:p>
        </p:txBody>
      </p:sp>
      <p:sp>
        <p:nvSpPr>
          <p:cNvPr id="6" name="4 - Θέση αριθμού διαφάνειας"/>
          <p:cNvSpPr>
            <a:spLocks noGrp="1"/>
          </p:cNvSpPr>
          <p:nvPr>
            <p:ph type="sldNum" sz="quarter" idx="12"/>
          </p:nvPr>
        </p:nvSpPr>
        <p:spPr/>
        <p:txBody>
          <a:bodyPr/>
          <a:lstStyle>
            <a:lvl1pPr>
              <a:defRPr/>
            </a:lvl1pPr>
          </a:lstStyle>
          <a:p>
            <a:pPr>
              <a:defRPr/>
            </a:pPr>
            <a:fld id="{155C0891-BDDA-436B-99ED-3F7BDE4B6528}"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A452A47-CEF8-41C4-AAD7-5FA14A78F4C2}"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lang="el-GR" smtClean="0"/>
              <a:t>Kλικ για επεξεργασία του τίτλου</a:t>
            </a:r>
            <a:endParaRPr lang="en-US"/>
          </a:p>
        </p:txBody>
      </p:sp>
      <p:sp>
        <p:nvSpPr>
          <p:cNvPr id="27" name="26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p>
        </p:txBody>
      </p:sp>
      <p:sp>
        <p:nvSpPr>
          <p:cNvPr id="5" name="18 - Θέση υποσέλιδου"/>
          <p:cNvSpPr>
            <a:spLocks noGrp="1"/>
          </p:cNvSpPr>
          <p:nvPr>
            <p:ph type="ftr" sz="quarter" idx="11"/>
          </p:nvPr>
        </p:nvSpPr>
        <p:spPr>
          <a:xfrm>
            <a:off x="3581400" y="76200"/>
            <a:ext cx="2895600" cy="288925"/>
          </a:xfrm>
        </p:spPr>
        <p:txBody>
          <a:bodyPr/>
          <a:lstStyle>
            <a:lvl1pPr>
              <a:defRPr/>
            </a:lvl1pPr>
          </a:lstStyle>
          <a:p>
            <a:pPr>
              <a:defRPr/>
            </a:pPr>
            <a:endParaRPr lang="el-GR"/>
          </a:p>
        </p:txBody>
      </p:sp>
      <p:sp>
        <p:nvSpPr>
          <p:cNvPr id="6" name="15 - Θέση αριθμού διαφάνειας"/>
          <p:cNvSpPr>
            <a:spLocks noGrp="1"/>
          </p:cNvSpPr>
          <p:nvPr>
            <p:ph type="sldNum" sz="quarter" idx="12"/>
          </p:nvPr>
        </p:nvSpPr>
        <p:spPr>
          <a:xfrm>
            <a:off x="8229600" y="6473825"/>
            <a:ext cx="758825" cy="247650"/>
          </a:xfrm>
        </p:spPr>
        <p:txBody>
          <a:bodyPr/>
          <a:lstStyle>
            <a:lvl1pPr>
              <a:defRPr/>
            </a:lvl1pPr>
          </a:lstStyle>
          <a:p>
            <a:pPr>
              <a:defRPr/>
            </a:pPr>
            <a:fld id="{5A18E51E-B381-4B97-A2B8-05F08C185406}"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lang="el-GR" smtClean="0"/>
              <a:t>Kλικ για επεξεργασία του τίτλου</a:t>
            </a:r>
            <a:endParaRPr lang="en-US"/>
          </a:p>
        </p:txBody>
      </p:sp>
      <p:sp>
        <p:nvSpPr>
          <p:cNvPr id="5" name="18 - Θέση ημερομηνίας"/>
          <p:cNvSpPr>
            <a:spLocks noGrp="1"/>
          </p:cNvSpPr>
          <p:nvPr>
            <p:ph type="dt" sz="half" idx="10"/>
          </p:nvPr>
        </p:nvSpPr>
        <p:spPr/>
        <p:txBody>
          <a:bodyPr/>
          <a:lstStyle>
            <a:lvl1pPr>
              <a:defRPr/>
            </a:lvl1pPr>
          </a:lstStyle>
          <a:p>
            <a:pPr>
              <a:defRPr/>
            </a:pPr>
            <a:endParaRPr lang="el-GR"/>
          </a:p>
        </p:txBody>
      </p:sp>
      <p:sp>
        <p:nvSpPr>
          <p:cNvPr id="7" name="10 - Θέση υποσέλιδου"/>
          <p:cNvSpPr>
            <a:spLocks noGrp="1"/>
          </p:cNvSpPr>
          <p:nvPr>
            <p:ph type="ftr" sz="quarter" idx="11"/>
          </p:nvPr>
        </p:nvSpPr>
        <p:spPr/>
        <p:txBody>
          <a:bodyPr/>
          <a:lstStyle>
            <a:lvl1pPr>
              <a:defRPr/>
            </a:lvl1pPr>
          </a:lstStyle>
          <a:p>
            <a:pPr>
              <a:defRPr/>
            </a:pPr>
            <a:endParaRPr lang="el-GR"/>
          </a:p>
        </p:txBody>
      </p:sp>
      <p:sp>
        <p:nvSpPr>
          <p:cNvPr id="9" name="15 - Θέση αριθμού διαφάνειας"/>
          <p:cNvSpPr>
            <a:spLocks noGrp="1"/>
          </p:cNvSpPr>
          <p:nvPr>
            <p:ph type="sldNum" sz="quarter" idx="12"/>
          </p:nvPr>
        </p:nvSpPr>
        <p:spPr/>
        <p:txBody>
          <a:bodyPr/>
          <a:lstStyle>
            <a:lvl1pPr>
              <a:defRPr/>
            </a:lvl1pPr>
          </a:lstStyle>
          <a:p>
            <a:pPr>
              <a:defRPr/>
            </a:pPr>
            <a:fld id="{A753BCF1-0DC4-45B1-98EA-B077047BA11C}"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10 - Θέση ημερομηνίας"/>
          <p:cNvSpPr>
            <a:spLocks noGrp="1"/>
          </p:cNvSpPr>
          <p:nvPr>
            <p:ph type="dt" sz="half" idx="10"/>
          </p:nvPr>
        </p:nvSpPr>
        <p:spPr/>
        <p:txBody>
          <a:bodyPr/>
          <a:lstStyle>
            <a:lvl1pPr>
              <a:defRPr/>
            </a:lvl1pPr>
          </a:lstStyle>
          <a:p>
            <a:pPr>
              <a:defRPr/>
            </a:pPr>
            <a:endParaRPr lang="el-GR"/>
          </a:p>
        </p:txBody>
      </p:sp>
      <p:sp>
        <p:nvSpPr>
          <p:cNvPr id="6" name="27 - Θέση υποσέλιδου"/>
          <p:cNvSpPr>
            <a:spLocks noGrp="1"/>
          </p:cNvSpPr>
          <p:nvPr>
            <p:ph type="ftr" sz="quarter" idx="11"/>
          </p:nvPr>
        </p:nvSpPr>
        <p:spPr/>
        <p:txBody>
          <a:bodyPr/>
          <a:lstStyle>
            <a:lvl1pPr>
              <a:defRPr/>
            </a:lvl1pPr>
          </a:lstStyle>
          <a:p>
            <a:pPr>
              <a:defRPr/>
            </a:pPr>
            <a:endParaRPr lang="el-GR"/>
          </a:p>
        </p:txBody>
      </p:sp>
      <p:sp>
        <p:nvSpPr>
          <p:cNvPr id="7" name="4 - Θέση αριθμού διαφάνειας"/>
          <p:cNvSpPr>
            <a:spLocks noGrp="1"/>
          </p:cNvSpPr>
          <p:nvPr>
            <p:ph type="sldNum" sz="quarter" idx="12"/>
          </p:nvPr>
        </p:nvSpPr>
        <p:spPr/>
        <p:txBody>
          <a:bodyPr/>
          <a:lstStyle>
            <a:lvl1pPr>
              <a:defRPr/>
            </a:lvl1pPr>
          </a:lstStyle>
          <a:p>
            <a:pPr>
              <a:defRPr/>
            </a:pPr>
            <a:fld id="{3974F00A-E32A-46B9-A6D7-3D60202DC57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28 - Τίτλος"/>
          <p:cNvSpPr>
            <a:spLocks noGrp="1"/>
          </p:cNvSpPr>
          <p:nvPr>
            <p:ph type="title"/>
          </p:nvPr>
        </p:nvSpPr>
        <p:spPr>
          <a:xfrm>
            <a:off x="304800" y="5410200"/>
            <a:ext cx="8610600" cy="882650"/>
          </a:xfrm>
        </p:spPr>
        <p:txBody>
          <a:bodyPr/>
          <a:lstStyle>
            <a:lvl1pPr>
              <a:defRPr/>
            </a:lvl1pPr>
          </a:lstStyle>
          <a:p>
            <a:r>
              <a:rPr lang="el-GR" smtClean="0"/>
              <a:t>Kλικ για επεξεργασία του τίτλου</a:t>
            </a:r>
            <a:endParaRPr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8" name="9 - Θέση ημερομηνίας"/>
          <p:cNvSpPr>
            <a:spLocks noGrp="1"/>
          </p:cNvSpPr>
          <p:nvPr>
            <p:ph type="dt" sz="half" idx="10"/>
          </p:nvPr>
        </p:nvSpPr>
        <p:spPr/>
        <p:txBody>
          <a:bodyPr/>
          <a:lstStyle>
            <a:lvl1pPr>
              <a:defRPr/>
            </a:lvl1pPr>
          </a:lstStyle>
          <a:p>
            <a:pPr>
              <a:defRPr/>
            </a:pPr>
            <a:endParaRPr lang="el-GR"/>
          </a:p>
        </p:txBody>
      </p:sp>
      <p:sp>
        <p:nvSpPr>
          <p:cNvPr id="9" name="5 - Θέση υποσέλιδου"/>
          <p:cNvSpPr>
            <a:spLocks noGrp="1"/>
          </p:cNvSpPr>
          <p:nvPr>
            <p:ph type="ftr" sz="quarter" idx="11"/>
          </p:nvPr>
        </p:nvSpPr>
        <p:spPr/>
        <p:txBody>
          <a:bodyPr/>
          <a:lstStyle>
            <a:lvl1pPr>
              <a:defRPr/>
            </a:lvl1pPr>
          </a:lstStyle>
          <a:p>
            <a:pPr>
              <a:defRPr/>
            </a:pPr>
            <a:endParaRPr lang="el-GR"/>
          </a:p>
        </p:txBody>
      </p:sp>
      <p:sp>
        <p:nvSpPr>
          <p:cNvPr id="10" name="6 - Θέση αριθμού διαφάνειας"/>
          <p:cNvSpPr>
            <a:spLocks noGrp="1"/>
          </p:cNvSpPr>
          <p:nvPr>
            <p:ph type="sldNum" sz="quarter" idx="12"/>
          </p:nvPr>
        </p:nvSpPr>
        <p:spPr>
          <a:xfrm>
            <a:off x="8229600" y="6477000"/>
            <a:ext cx="762000" cy="247650"/>
          </a:xfrm>
        </p:spPr>
        <p:txBody>
          <a:bodyPr/>
          <a:lstStyle>
            <a:lvl1pPr>
              <a:defRPr/>
            </a:lvl1pPr>
          </a:lstStyle>
          <a:p>
            <a:pPr>
              <a:defRPr/>
            </a:pPr>
            <a:fld id="{97778E95-5778-46A7-9BF4-8A045FE02992}"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lang="el-GR" smtClean="0"/>
              <a:t>Kλικ για επεξεργασία του τίτλου</a:t>
            </a:r>
            <a:endParaRPr lang="en-US"/>
          </a:p>
        </p:txBody>
      </p:sp>
      <p:sp>
        <p:nvSpPr>
          <p:cNvPr id="3" name="10 - Θέση ημερομηνίας"/>
          <p:cNvSpPr>
            <a:spLocks noGrp="1"/>
          </p:cNvSpPr>
          <p:nvPr>
            <p:ph type="dt" sz="half" idx="10"/>
          </p:nvPr>
        </p:nvSpPr>
        <p:spPr/>
        <p:txBody>
          <a:bodyPr/>
          <a:lstStyle>
            <a:lvl1pPr>
              <a:defRPr/>
            </a:lvl1pPr>
          </a:lstStyle>
          <a:p>
            <a:pPr>
              <a:defRPr/>
            </a:pPr>
            <a:endParaRPr lang="el-GR"/>
          </a:p>
        </p:txBody>
      </p:sp>
      <p:sp>
        <p:nvSpPr>
          <p:cNvPr id="4" name="27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a:defRPr/>
            </a:lvl1pPr>
          </a:lstStyle>
          <a:p>
            <a:pPr>
              <a:defRPr/>
            </a:pPr>
            <a:fld id="{08D80A82-94E2-4CDC-A1E6-D77A4C90F75B}"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2 - Θέση ημερομηνίας"/>
          <p:cNvSpPr>
            <a:spLocks noGrp="1"/>
          </p:cNvSpPr>
          <p:nvPr>
            <p:ph type="dt" sz="half" idx="10"/>
          </p:nvPr>
        </p:nvSpPr>
        <p:spPr/>
        <p:txBody>
          <a:bodyPr/>
          <a:lstStyle>
            <a:lvl1pPr>
              <a:defRPr/>
            </a:lvl1pPr>
          </a:lstStyle>
          <a:p>
            <a:pPr>
              <a:defRPr/>
            </a:pPr>
            <a:endParaRPr lang="el-GR"/>
          </a:p>
        </p:txBody>
      </p:sp>
      <p:sp>
        <p:nvSpPr>
          <p:cNvPr id="3" name="23 - Θέση υποσέλιδου"/>
          <p:cNvSpPr>
            <a:spLocks noGrp="1"/>
          </p:cNvSpPr>
          <p:nvPr>
            <p:ph type="ftr" sz="quarter" idx="11"/>
          </p:nvPr>
        </p:nvSpPr>
        <p:spPr/>
        <p:txBody>
          <a:bodyPr/>
          <a:lstStyle>
            <a:lvl1pPr>
              <a:defRPr/>
            </a:lvl1pPr>
          </a:lstStyle>
          <a:p>
            <a:pPr>
              <a:defRPr/>
            </a:pPr>
            <a:endParaRPr lang="el-GR"/>
          </a:p>
        </p:txBody>
      </p:sp>
      <p:sp>
        <p:nvSpPr>
          <p:cNvPr id="4" name="6 - Θέση αριθμού διαφάνειας"/>
          <p:cNvSpPr>
            <a:spLocks noGrp="1"/>
          </p:cNvSpPr>
          <p:nvPr>
            <p:ph type="sldNum" sz="quarter" idx="12"/>
          </p:nvPr>
        </p:nvSpPr>
        <p:spPr/>
        <p:txBody>
          <a:bodyPr/>
          <a:lstStyle>
            <a:lvl1pPr>
              <a:defRPr/>
            </a:lvl1pPr>
          </a:lstStyle>
          <a:p>
            <a:pPr>
              <a:defRPr/>
            </a:pPr>
            <a:fld id="{DC213C58-E9C4-4AF9-87C7-BF68AD2E4F0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4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 Τίτλος"/>
          <p:cNvSpPr>
            <a:spLocks noGrp="1"/>
          </p:cNvSpPr>
          <p:nvPr>
            <p:ph type="title"/>
          </p:nvPr>
        </p:nvSpPr>
        <p:spPr>
          <a:xfrm>
            <a:off x="457200" y="5486400"/>
            <a:ext cx="8458200" cy="520700"/>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24 - Θέση ημερομηνίας"/>
          <p:cNvSpPr>
            <a:spLocks noGrp="1"/>
          </p:cNvSpPr>
          <p:nvPr>
            <p:ph type="dt" sz="half" idx="10"/>
          </p:nvPr>
        </p:nvSpPr>
        <p:spPr/>
        <p:txBody>
          <a:bodyPr/>
          <a:lstStyle>
            <a:lvl1pPr>
              <a:defRPr/>
            </a:lvl1pPr>
          </a:lstStyle>
          <a:p>
            <a:pPr>
              <a:defRPr/>
            </a:pPr>
            <a:endParaRPr lang="el-GR"/>
          </a:p>
        </p:txBody>
      </p:sp>
      <p:sp>
        <p:nvSpPr>
          <p:cNvPr id="7" name="28 - Θέση υποσέλιδου"/>
          <p:cNvSpPr>
            <a:spLocks noGrp="1"/>
          </p:cNvSpPr>
          <p:nvPr>
            <p:ph type="ftr" sz="quarter" idx="11"/>
          </p:nvPr>
        </p:nvSpPr>
        <p:spPr/>
        <p:txBody>
          <a:bodyPr/>
          <a:lstStyle>
            <a:lvl1pPr>
              <a:defRPr/>
            </a:lvl1pPr>
          </a:lstStyle>
          <a:p>
            <a:pPr>
              <a:defRPr/>
            </a:pPr>
            <a:endParaRPr lang="el-GR"/>
          </a:p>
        </p:txBody>
      </p:sp>
      <p:sp>
        <p:nvSpPr>
          <p:cNvPr id="8" name="6 - Θέση αριθμού διαφάνειας"/>
          <p:cNvSpPr>
            <a:spLocks noGrp="1"/>
          </p:cNvSpPr>
          <p:nvPr>
            <p:ph type="sldNum" sz="quarter" idx="12"/>
          </p:nvPr>
        </p:nvSpPr>
        <p:spPr/>
        <p:txBody>
          <a:bodyPr/>
          <a:lstStyle>
            <a:lvl1pPr>
              <a:defRPr/>
            </a:lvl1pPr>
          </a:lstStyle>
          <a:p>
            <a:pPr>
              <a:defRPr/>
            </a:pPr>
            <a:fld id="{D096A1AA-18EB-4178-B0E7-B5CFD0328A0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17" name="16 - Τίτλος"/>
          <p:cNvSpPr>
            <a:spLocks noGrp="1"/>
          </p:cNvSpPr>
          <p:nvPr>
            <p:ph type="title"/>
          </p:nvPr>
        </p:nvSpPr>
        <p:spPr>
          <a:xfrm>
            <a:off x="381000" y="4993760"/>
            <a:ext cx="5867400" cy="522288"/>
          </a:xfrm>
        </p:spPr>
        <p:txBody>
          <a:bodyPr/>
          <a:lstStyle>
            <a:lvl1pPr algn="l">
              <a:buNone/>
              <a:defRPr sz="2000" b="1"/>
            </a:lvl1pPr>
          </a:lstStyle>
          <a:p>
            <a:r>
              <a:rPr lang="el-GR" smtClean="0"/>
              <a:t>Kλικ για επεξεργασία του τίτλου</a:t>
            </a:r>
            <a:endParaRPr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5" name="6 - Θέση ημερομηνίας"/>
          <p:cNvSpPr>
            <a:spLocks noGrp="1"/>
          </p:cNvSpPr>
          <p:nvPr>
            <p:ph type="dt" sz="half" idx="10"/>
          </p:nvPr>
        </p:nvSpPr>
        <p:spPr/>
        <p:txBody>
          <a:bodyPr/>
          <a:lstStyle>
            <a:lvl1pPr>
              <a:defRPr/>
            </a:lvl1pPr>
          </a:lstStyle>
          <a:p>
            <a:pPr>
              <a:defRPr/>
            </a:pPr>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30 - Θέση αριθμού διαφάνειας"/>
          <p:cNvSpPr>
            <a:spLocks noGrp="1"/>
          </p:cNvSpPr>
          <p:nvPr>
            <p:ph type="sldNum" sz="quarter" idx="12"/>
          </p:nvPr>
        </p:nvSpPr>
        <p:spPr/>
        <p:txBody>
          <a:bodyPr/>
          <a:lstStyle>
            <a:lvl1pPr>
              <a:defRPr/>
            </a:lvl1pPr>
          </a:lstStyle>
          <a:p>
            <a:pPr>
              <a:defRPr/>
            </a:pPr>
            <a:fld id="{4BE353BB-61D9-451B-8C40-9F45441A0CA3}"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7 - Θέση κειμένου"/>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06203C8E-AEA5-4E2D-9464-44B0B2A985D6}" type="slidenum">
              <a:rPr lang="el-GR"/>
              <a:pPr>
                <a:defRPr/>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lang="el-GR" smtClean="0"/>
              <a:t>Kλικ για επεξεργασία του τίτλου</a:t>
            </a:r>
            <a:endParaRPr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8" r:id="rId4"/>
    <p:sldLayoutId id="2147483724" r:id="rId5"/>
    <p:sldLayoutId id="2147483719" r:id="rId6"/>
    <p:sldLayoutId id="2147483725" r:id="rId7"/>
    <p:sldLayoutId id="2147483726" r:id="rId8"/>
    <p:sldLayoutId id="2147483727" r:id="rId9"/>
    <p:sldLayoutId id="2147483720" r:id="rId10"/>
    <p:sldLayoutId id="2147483728"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140416"/>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endParaRPr lang="el-GR" dirty="0"/>
          </a:p>
          <a:p>
            <a:pPr>
              <a:defRPr/>
            </a:pPr>
            <a:r>
              <a:rPr lang="el-GR" dirty="0"/>
              <a:t> ΣΧΟΛΙΚΟ ΕΤΟΣ 2013-14</a:t>
            </a:r>
          </a:p>
          <a:p>
            <a:pPr>
              <a:defRPr/>
            </a:pPr>
            <a:endParaRPr lang="el-GR" dirty="0"/>
          </a:p>
          <a:p>
            <a:pPr>
              <a:defRPr/>
            </a:pPr>
            <a:r>
              <a:rPr lang="el-GR" sz="2400" dirty="0"/>
              <a:t>2</a:t>
            </a:r>
            <a:r>
              <a:rPr lang="el-GR" sz="2400" baseline="30000" dirty="0"/>
              <a:t>Ο</a:t>
            </a:r>
            <a:r>
              <a:rPr lang="el-GR" sz="2400" dirty="0"/>
              <a:t>  ΓΥΜΝΑΣΙΟ ΣΠΑΡΤΗΣ</a:t>
            </a:r>
          </a:p>
          <a:p>
            <a:pPr>
              <a:defRPr/>
            </a:pPr>
            <a:endParaRPr lang="el-GR" sz="2400" dirty="0"/>
          </a:p>
          <a:p>
            <a:pPr>
              <a:defRPr/>
            </a:pPr>
            <a:r>
              <a:rPr lang="el-GR" sz="2800" dirty="0"/>
              <a:t>ΙΣΤΟΡΙΑ  Β΄  ΓΥΜΝΑΣΙΟΥ</a:t>
            </a:r>
          </a:p>
          <a:p>
            <a:pPr>
              <a:defRPr/>
            </a:pPr>
            <a:endParaRPr lang="el-GR" sz="2400" dirty="0"/>
          </a:p>
          <a:p>
            <a:pPr>
              <a:defRPr/>
            </a:pPr>
            <a:endParaRPr lang="el-GR" dirty="0"/>
          </a:p>
          <a:p>
            <a:pPr>
              <a:defRPr/>
            </a:pPr>
            <a:endParaRPr lang="el-GR" dirty="0"/>
          </a:p>
          <a:p>
            <a:pPr>
              <a:defRPr/>
            </a:pPr>
            <a:endParaRPr lang="el-GR" dirty="0"/>
          </a:p>
          <a:p>
            <a:pPr>
              <a:defRPr/>
            </a:pPr>
            <a:r>
              <a:rPr lang="el-GR" sz="2800" dirty="0"/>
              <a:t>«ΟΙ ΠΕΡΙΠΕΤΕΙΕΣ ΤΟΥ ΧΡΙΣΤΟΦΟΡΟΥ ΚΟΛΟΜΒΟΥ»</a:t>
            </a:r>
          </a:p>
          <a:p>
            <a:pPr>
              <a:defRPr/>
            </a:pPr>
            <a:endParaRPr lang="el-GR" dirty="0"/>
          </a:p>
          <a:p>
            <a:pPr>
              <a:defRPr/>
            </a:pPr>
            <a:endParaRPr lang="el-GR" dirty="0"/>
          </a:p>
          <a:p>
            <a:pPr>
              <a:defRPr/>
            </a:pPr>
            <a:endParaRPr lang="el-GR" dirty="0"/>
          </a:p>
          <a:p>
            <a:pPr>
              <a:defRPr/>
            </a:pPr>
            <a:r>
              <a:rPr lang="el-GR" dirty="0"/>
              <a:t>της μαθήτριας</a:t>
            </a:r>
          </a:p>
          <a:p>
            <a:pPr>
              <a:defRPr/>
            </a:pPr>
            <a:endParaRPr lang="el-GR" dirty="0"/>
          </a:p>
          <a:p>
            <a:pPr>
              <a:defRPr/>
            </a:pPr>
            <a:endParaRPr lang="el-GR" dirty="0"/>
          </a:p>
          <a:p>
            <a:pPr>
              <a:defRPr/>
            </a:pPr>
            <a:r>
              <a:rPr lang="el-GR" sz="2400" dirty="0"/>
              <a:t>ΜΑΡΙΑΝΝΑΣ  ΦΟΥΝΤΑ</a:t>
            </a:r>
          </a:p>
          <a:p>
            <a:pPr>
              <a:defRPr/>
            </a:pPr>
            <a:endParaRPr lang="el-GR" dirty="0"/>
          </a:p>
          <a:p>
            <a:pPr>
              <a:defRPr/>
            </a:pPr>
            <a:endParaRPr lang="el-GR" dirty="0"/>
          </a:p>
          <a:p>
            <a:pPr>
              <a:defRPr/>
            </a:pPr>
            <a:endParaRPr lang="el-GR" dirty="0"/>
          </a:p>
          <a:p>
            <a:pPr>
              <a:defRPr/>
            </a:pPr>
            <a:r>
              <a:rPr lang="el-GR" dirty="0"/>
              <a:t>Υπεύθυνη καθηγήτρια: ΦΩΤΕΙΝΗ  ΣΑΧΑΜΗ</a:t>
            </a:r>
          </a:p>
          <a:p>
            <a:pPr>
              <a:defRPr/>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4635500"/>
            <a:ext cx="9144000" cy="2032000"/>
          </a:xfrm>
          <a:prstGeom prst="rect">
            <a:avLst/>
          </a:prstGeom>
          <a:noFill/>
          <a:ln w="9525">
            <a:noFill/>
            <a:miter lim="800000"/>
            <a:headEnd/>
            <a:tailEnd/>
          </a:ln>
        </p:spPr>
        <p:txBody>
          <a:bodyPr anchor="ctr">
            <a:spAutoFit/>
          </a:bodyPr>
          <a:lstStyle/>
          <a:p>
            <a:pPr algn="l"/>
            <a:r>
              <a:rPr lang="el-GR" sz="1400">
                <a:solidFill>
                  <a:srgbClr val="0070C0"/>
                </a:solidFill>
              </a:rPr>
              <a:t>   Στη συμφωνία περιλαμβάνονταν ευνοϊκότατοι όροι για τον ίδιο: στο απομακρυσμένο ενδεχόμενο επιτυχίας του ταξιδιού του, ο Κολόμβος θα ονομαζόταν ναύαρχος του ωκεανού, θα διοριζόταν αντιβασιλέας των εδαφών που θα ανακάλυπτε και θα έπαιρνε το 1/10 από τα πλούτη που θα έβρισκε εκεί.</a:t>
            </a:r>
            <a:br>
              <a:rPr lang="el-GR" sz="1400">
                <a:solidFill>
                  <a:srgbClr val="0070C0"/>
                </a:solidFill>
              </a:rPr>
            </a:br>
            <a:r>
              <a:rPr lang="el-GR" sz="1400">
                <a:solidFill>
                  <a:srgbClr val="0070C0"/>
                </a:solidFill>
              </a:rPr>
              <a:t/>
            </a:r>
            <a:br>
              <a:rPr lang="el-GR" sz="1400">
                <a:solidFill>
                  <a:srgbClr val="0070C0"/>
                </a:solidFill>
              </a:rPr>
            </a:br>
            <a:r>
              <a:rPr lang="el-GR" sz="1400">
                <a:solidFill>
                  <a:srgbClr val="0070C0"/>
                </a:solidFill>
              </a:rPr>
              <a:t>   </a:t>
            </a:r>
            <a:r>
              <a:rPr lang="el-GR" sz="1400" b="1">
                <a:solidFill>
                  <a:srgbClr val="0070C0"/>
                </a:solidFill>
              </a:rPr>
              <a:t>Κι έτσι, τον Αύγουστο του 1492, ο Κολόμβος εγκατέλειψε την Ισπανία</a:t>
            </a:r>
            <a:r>
              <a:rPr lang="el-GR" sz="1400">
                <a:solidFill>
                  <a:srgbClr val="0070C0"/>
                </a:solidFill>
              </a:rPr>
              <a:t> (από τα Κανάρια Νησιά) μέσα στη ναυαρχίδα «Santa Maria», με δύο ακόμα καραβέλες, την «Pinta» και τη «Niña», να τον ακολουθούν. Κάπου 36 μέρες μετά, σύμφωνα με το ημερολόγιο του καταστρώματος, μέσα από συνεχείς κινδύνους και απειλούμενες ανταρσίες, ο Κολόμβος και μια χούφτα από το πλήρωμά του έβαλαν πόδι σε ένα νησάκι στις σημερινές Μπαχάμες, το οποίο ονόμασε Σαν Σαλβαδόρ και το διεκδίκησε για λογαριασμό του ισπανικού στέμματος. </a:t>
            </a:r>
          </a:p>
        </p:txBody>
      </p:sp>
      <p:pic>
        <p:nvPicPr>
          <p:cNvPr id="19459" name="Picture 4" descr="chrdocllclolcl6"/>
          <p:cNvPicPr>
            <a:picLocks noChangeAspect="1" noChangeArrowheads="1"/>
          </p:cNvPicPr>
          <p:nvPr/>
        </p:nvPicPr>
        <p:blipFill>
          <a:blip r:embed="rId2" cstate="email"/>
          <a:srcRect/>
          <a:stretch>
            <a:fillRect/>
          </a:stretch>
        </p:blipFill>
        <p:spPr bwMode="auto">
          <a:xfrm>
            <a:off x="1295400" y="152400"/>
            <a:ext cx="6629400" cy="4343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4024313"/>
            <a:ext cx="9144000" cy="2247900"/>
          </a:xfrm>
          <a:prstGeom prst="rect">
            <a:avLst/>
          </a:prstGeom>
          <a:noFill/>
          <a:ln w="9525">
            <a:noFill/>
            <a:miter lim="800000"/>
            <a:headEnd/>
            <a:tailEnd/>
          </a:ln>
        </p:spPr>
        <p:txBody>
          <a:bodyPr anchor="ctr">
            <a:spAutoFit/>
          </a:bodyPr>
          <a:lstStyle/>
          <a:p>
            <a:pPr algn="l"/>
            <a:r>
              <a:rPr lang="el-GR" sz="1400">
                <a:solidFill>
                  <a:srgbClr val="0070C0"/>
                </a:solidFill>
              </a:rPr>
              <a:t>   Εκεί συνάντησαν τους φιλικούς ιθαγενείς, που έσπευσαν να ανταλλάξουν δώρα με την ισπανική αποστολή, δίνοντας στον Κολόμβο και τους άντρες του βαμβάκι, δόρατα, παπαγάλους, γυάλινες χάντρες, αν και τα βλέμματα των ευρωπαίων ναυτών καρφώθηκαν ωστόσο στα χρυσαφένια κοσμήματα που φορούσαν οι γηγενείς.</a:t>
            </a:r>
            <a:br>
              <a:rPr lang="el-GR" sz="1400">
                <a:solidFill>
                  <a:srgbClr val="0070C0"/>
                </a:solidFill>
              </a:rPr>
            </a:br>
            <a:r>
              <a:rPr lang="el-GR" sz="1400">
                <a:solidFill>
                  <a:srgbClr val="0070C0"/>
                </a:solidFill>
              </a:rPr>
              <a:t/>
            </a:r>
            <a:br>
              <a:rPr lang="el-GR" sz="1400">
                <a:solidFill>
                  <a:srgbClr val="0070C0"/>
                </a:solidFill>
              </a:rPr>
            </a:br>
            <a:r>
              <a:rPr lang="el-GR" sz="1400">
                <a:solidFill>
                  <a:srgbClr val="0070C0"/>
                </a:solidFill>
              </a:rPr>
              <a:t>   Σειρά είχε κατόπιν, συνεχίζοντας το ταξίδι τους προς τα δυτικά, η Κούβα και η Αϊτή (που ο Κολόμβος ονόμασε Ισπανιόλα, από κοινού με τον Άγιο Δομίνικο), όπου συναντήθηκε με τους φυλάρχους και εγκαθίδρυσε εμπορικούς δεσμούς. Η ναυαρχίδα του όμως, το «Santa Maria», ναυάγησε σε ύφαλο στα ανοιχτά της Ισπανιόλας, με τους άντρες του Κολόμβου και τους ιθαγενείς να περισώζουν ό,τι μπορούσαν και με το ξύλο από το καράβι να χτίζουν την πρώτη ευρωπαϊκή αποικία στο νησί! </a:t>
            </a:r>
            <a:br>
              <a:rPr lang="el-GR" sz="1400">
                <a:solidFill>
                  <a:srgbClr val="0070C0"/>
                </a:solidFill>
              </a:rPr>
            </a:br>
            <a:endParaRPr lang="el-GR" sz="1400">
              <a:solidFill>
                <a:srgbClr val="0070C0"/>
              </a:solidFill>
            </a:endParaRPr>
          </a:p>
        </p:txBody>
      </p:sp>
      <p:pic>
        <p:nvPicPr>
          <p:cNvPr id="20483" name="Picture 4" descr="chrdocllclolcl13"/>
          <p:cNvPicPr>
            <a:picLocks noChangeAspect="1" noChangeArrowheads="1"/>
          </p:cNvPicPr>
          <p:nvPr/>
        </p:nvPicPr>
        <p:blipFill>
          <a:blip r:embed="rId2" cstate="email"/>
          <a:srcRect/>
          <a:stretch>
            <a:fillRect/>
          </a:stretch>
        </p:blipFill>
        <p:spPr bwMode="auto">
          <a:xfrm>
            <a:off x="1524000" y="152400"/>
            <a:ext cx="6172200" cy="3505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039813" y="122238"/>
            <a:ext cx="6954837" cy="579437"/>
          </a:xfrm>
          <a:prstGeom prst="rect">
            <a:avLst/>
          </a:prstGeom>
          <a:noFill/>
          <a:ln w="9525">
            <a:noFill/>
            <a:miter lim="800000"/>
            <a:headEnd/>
            <a:tailEnd/>
          </a:ln>
        </p:spPr>
        <p:txBody>
          <a:bodyPr wrap="none" anchor="ctr">
            <a:spAutoFit/>
          </a:bodyPr>
          <a:lstStyle/>
          <a:p>
            <a:r>
              <a:rPr lang="el-GR" sz="3200" b="1" i="1" u="sng">
                <a:solidFill>
                  <a:schemeClr val="accent2"/>
                </a:solidFill>
                <a:latin typeface="Monotype Corsiva" pitchFamily="66" charset="0"/>
              </a:rPr>
              <a:t>Επόμενα ταξίδια και προσωπικές περιπέτειες</a:t>
            </a:r>
            <a:r>
              <a:rPr lang="el-GR" sz="3200">
                <a:solidFill>
                  <a:schemeClr val="accent2"/>
                </a:solidFill>
                <a:latin typeface="Monotype Corsiva" pitchFamily="66" charset="0"/>
              </a:rPr>
              <a:t> </a:t>
            </a:r>
          </a:p>
        </p:txBody>
      </p:sp>
      <p:sp>
        <p:nvSpPr>
          <p:cNvPr id="21507" name="Rectangle 5"/>
          <p:cNvSpPr>
            <a:spLocks noChangeArrowheads="1"/>
          </p:cNvSpPr>
          <p:nvPr/>
        </p:nvSpPr>
        <p:spPr bwMode="auto">
          <a:xfrm>
            <a:off x="0" y="819150"/>
            <a:ext cx="9144000" cy="739775"/>
          </a:xfrm>
          <a:prstGeom prst="rect">
            <a:avLst/>
          </a:prstGeom>
          <a:noFill/>
          <a:ln w="9525">
            <a:noFill/>
            <a:miter lim="800000"/>
            <a:headEnd/>
            <a:tailEnd/>
          </a:ln>
        </p:spPr>
        <p:txBody>
          <a:bodyPr anchor="ctr">
            <a:spAutoFit/>
          </a:bodyPr>
          <a:lstStyle/>
          <a:p>
            <a:pPr algn="l"/>
            <a:r>
              <a:rPr lang="el-GR" sz="1400">
                <a:solidFill>
                  <a:srgbClr val="0070C0"/>
                </a:solidFill>
              </a:rPr>
              <a:t>Επιστρέφοντας στην Ισπανία το 1493 ως θριαμβευτής, ο Κολόμβος παρέδωσε στο στέμμα τη λαμπρή μεν, σχετικά υπερβολική δε, έκθεσή του με τα πεπραγμένα στη θάλασσα, γινόμενος δεκτός με τιμές στη βασιλική αυλή! </a:t>
            </a:r>
            <a:br>
              <a:rPr lang="el-GR" sz="1400">
                <a:solidFill>
                  <a:srgbClr val="0070C0"/>
                </a:solidFill>
              </a:rPr>
            </a:br>
            <a:endParaRPr lang="el-GR" sz="1400">
              <a:solidFill>
                <a:srgbClr val="0070C0"/>
              </a:solidFill>
            </a:endParaRPr>
          </a:p>
        </p:txBody>
      </p:sp>
      <p:sp>
        <p:nvSpPr>
          <p:cNvPr id="21508" name="Rectangle 6"/>
          <p:cNvSpPr>
            <a:spLocks noChangeArrowheads="1"/>
          </p:cNvSpPr>
          <p:nvPr/>
        </p:nvSpPr>
        <p:spPr bwMode="auto">
          <a:xfrm>
            <a:off x="3886200" y="1277938"/>
            <a:ext cx="5029200" cy="2678112"/>
          </a:xfrm>
          <a:prstGeom prst="rect">
            <a:avLst/>
          </a:prstGeom>
          <a:noFill/>
          <a:ln w="9525">
            <a:noFill/>
            <a:miter lim="800000"/>
            <a:headEnd/>
            <a:tailEnd/>
          </a:ln>
        </p:spPr>
        <p:txBody>
          <a:bodyPr anchor="ctr">
            <a:spAutoFit/>
          </a:bodyPr>
          <a:lstStyle/>
          <a:p>
            <a:pPr algn="l"/>
            <a:r>
              <a:rPr lang="el-GR" sz="1200" b="1">
                <a:solidFill>
                  <a:srgbClr val="0070C0"/>
                </a:solidFill>
              </a:rPr>
              <a:t>Την ίδια χρονιά θα σαλπάρει για δεύτερη φορά για τον Νέο Κόσμο,</a:t>
            </a:r>
            <a:r>
              <a:rPr lang="el-GR" sz="1400">
                <a:solidFill>
                  <a:srgbClr val="0070C0"/>
                </a:solidFill>
              </a:rPr>
              <a:t> εξερευνώντας εξονυχιστικότερα το αρχιπέλαγος της Καραϊβικής και ανακαλύπτοντας περισσότερα νησιά. Επιστρέφοντας ωστόσο στην Ισπανιόλα, είδε με αποτροπιασμό τον οικισμό κατεστραμμένο και τους άντρες του σφαγιασμένους, από τις συγκρούσεις που είχαν εν τω μεταξύ ξεσπάσει μεταξύ Ισπανών κατακτητών και αυτοχθόνων: αψηφώντας τότε τις επιταγές της βασίλισσας που θεωρούσε τη δουλεία προσβλητική, ο Κολόμβος εγκαθίδρυσε πολιτική καταναγκαστικής εργασίας στο νησί, εξαναγκάζοντας τον ντόπιο πληθυσμό να ξαναχτίσει τον οικισμό και να εξερευνήσει το νησί για χρυσάφι. </a:t>
            </a:r>
          </a:p>
        </p:txBody>
      </p:sp>
      <p:sp>
        <p:nvSpPr>
          <p:cNvPr id="21509" name="Rectangle 7"/>
          <p:cNvSpPr>
            <a:spLocks noChangeArrowheads="1"/>
          </p:cNvSpPr>
          <p:nvPr/>
        </p:nvSpPr>
        <p:spPr bwMode="auto">
          <a:xfrm>
            <a:off x="3810000" y="3692525"/>
            <a:ext cx="5181600" cy="3108325"/>
          </a:xfrm>
          <a:prstGeom prst="rect">
            <a:avLst/>
          </a:prstGeom>
          <a:noFill/>
          <a:ln w="9525">
            <a:noFill/>
            <a:miter lim="800000"/>
            <a:headEnd/>
            <a:tailEnd/>
          </a:ln>
        </p:spPr>
        <p:txBody>
          <a:bodyPr anchor="ctr">
            <a:spAutoFit/>
          </a:bodyPr>
          <a:lstStyle/>
          <a:p>
            <a:pPr algn="l"/>
            <a:endParaRPr lang="el-GR" sz="1400"/>
          </a:p>
          <a:p>
            <a:pPr algn="l"/>
            <a:r>
              <a:rPr lang="el-GR" sz="1400">
                <a:solidFill>
                  <a:srgbClr val="0070C0"/>
                </a:solidFill>
              </a:rPr>
              <a:t>   Όσο κι αν οι προσπάθειές του κατέληξαν σε μικροποσότητες χρυσού, το μίσος για τον δυτικό είχε εγκαθιδρυθεί στον γηγενή πληθυσμό! Ο Κολόμβος άφησε στο νησί ως τοποτηρητές τον αδερφό και τον γιο του Diego και περιηγήθηκε για λίγο στα μεγαλύτερα νησιά της Καραϊβικής, πείθοντας περαιτέρω τον εαυτό του ότι αυτά έπρεπε να είναι τα νησιά που περιέβαλαν την Κίνα. </a:t>
            </a:r>
            <a:br>
              <a:rPr lang="el-GR" sz="1400">
                <a:solidFill>
                  <a:srgbClr val="0070C0"/>
                </a:solidFill>
              </a:rPr>
            </a:br>
            <a:r>
              <a:rPr lang="el-GR" sz="1400">
                <a:solidFill>
                  <a:srgbClr val="0070C0"/>
                </a:solidFill>
              </a:rPr>
              <a:t>   </a:t>
            </a:r>
            <a:r>
              <a:rPr lang="el-GR" sz="1200" b="1">
                <a:solidFill>
                  <a:srgbClr val="0070C0"/>
                </a:solidFill>
              </a:rPr>
              <a:t>Και μόνο στο τρίτο του ταξίδι θα έφτανε επιτέλους στην ηπειρωτική χώρα, εξερευνώντας τον ποταμό Ορινόκο στη σημερινή Βενεζουέλα.</a:t>
            </a:r>
            <a:r>
              <a:rPr lang="el-GR" sz="1400">
                <a:solidFill>
                  <a:srgbClr val="0070C0"/>
                </a:solidFill>
              </a:rPr>
              <a:t> Η κατάσταση στην Ισπανιόλα είχε όμως ξεφύγει, με τους Ισπανούς αποίκους να έχουν επαναστατήσει κατά της εξουσίας του Κολόμβου, θεωρώντας ταυτοχρόνως ότι είχαν εξαπατηθεί από τις δηλώσεις του για πλούτη και τιμές. </a:t>
            </a:r>
          </a:p>
        </p:txBody>
      </p:sp>
      <p:pic>
        <p:nvPicPr>
          <p:cNvPr id="21510" name="Picture 11" descr="peter04"/>
          <p:cNvPicPr>
            <a:picLocks noChangeAspect="1" noChangeArrowheads="1"/>
          </p:cNvPicPr>
          <p:nvPr/>
        </p:nvPicPr>
        <p:blipFill>
          <a:blip r:embed="rId2" cstate="email"/>
          <a:srcRect/>
          <a:stretch>
            <a:fillRect/>
          </a:stretch>
        </p:blipFill>
        <p:spPr bwMode="auto">
          <a:xfrm>
            <a:off x="152400" y="1524000"/>
            <a:ext cx="3657600" cy="5029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chrdocllclolcl18"/>
          <p:cNvPicPr>
            <a:picLocks noChangeAspect="1" noChangeArrowheads="1"/>
          </p:cNvPicPr>
          <p:nvPr/>
        </p:nvPicPr>
        <p:blipFill>
          <a:blip r:embed="rId2" cstate="email"/>
          <a:srcRect/>
          <a:stretch>
            <a:fillRect/>
          </a:stretch>
        </p:blipFill>
        <p:spPr bwMode="auto">
          <a:xfrm>
            <a:off x="0" y="0"/>
            <a:ext cx="3657600" cy="3581400"/>
          </a:xfrm>
          <a:prstGeom prst="rect">
            <a:avLst/>
          </a:prstGeom>
          <a:noFill/>
          <a:ln w="9525">
            <a:noFill/>
            <a:miter lim="800000"/>
            <a:headEnd/>
            <a:tailEnd/>
          </a:ln>
        </p:spPr>
      </p:pic>
      <p:sp>
        <p:nvSpPr>
          <p:cNvPr id="22531" name="Rectangle 6"/>
          <p:cNvSpPr>
            <a:spLocks noChangeArrowheads="1"/>
          </p:cNvSpPr>
          <p:nvPr/>
        </p:nvSpPr>
        <p:spPr bwMode="auto">
          <a:xfrm>
            <a:off x="3657600" y="122238"/>
            <a:ext cx="5326063" cy="3514725"/>
          </a:xfrm>
          <a:prstGeom prst="rect">
            <a:avLst/>
          </a:prstGeom>
          <a:noFill/>
          <a:ln w="9525">
            <a:noFill/>
            <a:miter lim="800000"/>
            <a:headEnd/>
            <a:tailEnd/>
          </a:ln>
        </p:spPr>
        <p:txBody>
          <a:bodyPr anchor="ctr">
            <a:spAutoFit/>
          </a:bodyPr>
          <a:lstStyle/>
          <a:p>
            <a:pPr algn="l"/>
            <a:r>
              <a:rPr lang="el-GR" sz="1600">
                <a:solidFill>
                  <a:srgbClr val="0070C0"/>
                </a:solidFill>
              </a:rPr>
              <a:t>   Το ισπανικό στέμμα απέστειλε βασιλικό αξιωματούχο ως κυβερνήτη της Ισπανιόλας και συνέλαβε τον Κολόμβο, αποστερώντας του κάθε εξουσία: ο ίδιος θα βρεθεί αλυσοδεμένος στα αμπάρια του καραβιού που τον μετέφερε στην Ισπανία για να δικαστεί!</a:t>
            </a:r>
            <a:br>
              <a:rPr lang="el-GR" sz="1600">
                <a:solidFill>
                  <a:srgbClr val="0070C0"/>
                </a:solidFill>
              </a:rPr>
            </a:br>
            <a:r>
              <a:rPr lang="el-GR" sz="1600">
                <a:solidFill>
                  <a:srgbClr val="0070C0"/>
                </a:solidFill>
              </a:rPr>
              <a:t>    Και βέβαια, όσο και αν οι κατηγορίες εναντίον του σύντομα θα απορρίπτονταν, το κακό είχε γίνει: ο Κολόμβος έχασε διά παντός τους τίτλους του ως κυβερνήτης των Ινδιών και τα πλούτη του απαλλοτριώθηκαν από το στέμμα. Ο ίδιος δεν είχε πει όμως την τελευταία του λέξη: κατάφερε να πείσει τον βασιλιά Φερδινάνδο ότι ένα τελευταίο ταξίδι θα του έφερνε τα αμύθητα πλούτη που του είχε υποσχεθεί εξαρχής ο θαλασσοπόρος! </a:t>
            </a:r>
          </a:p>
        </p:txBody>
      </p:sp>
      <p:sp>
        <p:nvSpPr>
          <p:cNvPr id="22532" name="Rectangle 7"/>
          <p:cNvSpPr>
            <a:spLocks noChangeArrowheads="1"/>
          </p:cNvSpPr>
          <p:nvPr/>
        </p:nvSpPr>
        <p:spPr bwMode="auto">
          <a:xfrm>
            <a:off x="0" y="3581400"/>
            <a:ext cx="5105400" cy="3297238"/>
          </a:xfrm>
          <a:prstGeom prst="rect">
            <a:avLst/>
          </a:prstGeom>
          <a:noFill/>
          <a:ln w="9525">
            <a:noFill/>
            <a:miter lim="800000"/>
            <a:headEnd/>
            <a:tailEnd/>
          </a:ln>
        </p:spPr>
        <p:txBody>
          <a:bodyPr anchor="ctr">
            <a:spAutoFit/>
          </a:bodyPr>
          <a:lstStyle/>
          <a:p>
            <a:pPr algn="l"/>
            <a:r>
              <a:rPr lang="el-GR" sz="1400" b="1">
                <a:solidFill>
                  <a:srgbClr val="0070C0"/>
                </a:solidFill>
              </a:rPr>
              <a:t>   Κι έτσι, το 1502, ο Κολόμβος ταξίδεψε για τελευταία φορά</a:t>
            </a:r>
            <a:r>
              <a:rPr lang="el-GR" sz="1400">
                <a:solidFill>
                  <a:srgbClr val="0070C0"/>
                </a:solidFill>
              </a:rPr>
              <a:t> στην Αμερική, περιδιαβαίνοντας τις ανατολικές ακτές της Κεντρικής Αμερικής, στην αποτυχημένη του προσπάθεια να βρει θαλάσσιο πέρασμα προς τον Ινδικό Ωκεανό. Καταιγίδα όμως διέλυσε ένα από τα πλοία του και καθήλωσε το πλήρωμα στην Κούβα, με τους ντόπιους, αηδιασμένους από την εξουσία των Κονκισταδόρων και την εμμονή τους με τον χρυσό, να αρνούνται να τους δώσουν ακόμα και φαγητό.</a:t>
            </a:r>
            <a:br>
              <a:rPr lang="el-GR" sz="1400">
                <a:solidFill>
                  <a:srgbClr val="0070C0"/>
                </a:solidFill>
              </a:rPr>
            </a:br>
            <a:r>
              <a:rPr lang="el-GR" sz="1400">
                <a:solidFill>
                  <a:srgbClr val="0070C0"/>
                </a:solidFill>
              </a:rPr>
              <a:t>Σε μια στιγμή δαιμόνιας έμπνευσης, ο Κολόμβος αποφασίζει να τιμωρήσει τους αυτόχθονες κλέβοντάς τους το φεγγάρι! Συμβουλευόμενος τα αστρονομικά κιτάπια του, στις 29 Φεβρουαρίου 1504 συνέβη τελικά η έκλειψη σελήνης και οι πανικοβλημένοι γηγενείς συμφωνούν αυτομάτως να συνεχίσουν τις εμπορικές σχέσεις με τους Ισπανούς. </a:t>
            </a:r>
            <a:br>
              <a:rPr lang="el-GR" sz="1400">
                <a:solidFill>
                  <a:srgbClr val="0070C0"/>
                </a:solidFill>
              </a:rPr>
            </a:br>
            <a:endParaRPr lang="el-GR" sz="1400">
              <a:solidFill>
                <a:srgbClr val="0070C0"/>
              </a:solidFill>
            </a:endParaRPr>
          </a:p>
        </p:txBody>
      </p:sp>
      <p:sp>
        <p:nvSpPr>
          <p:cNvPr id="13318" name="Rectangle 9"/>
          <p:cNvSpPr>
            <a:spLocks noGrp="1" noChangeArrowheads="1"/>
          </p:cNvSpPr>
          <p:nvPr>
            <p:ph idx="1"/>
          </p:nvPr>
        </p:nvSpPr>
        <p:spPr>
          <a:xfrm flipH="1" flipV="1">
            <a:off x="8686800" y="6126163"/>
            <a:ext cx="152400" cy="122237"/>
          </a:xfrm>
        </p:spPr>
        <p:txBody>
          <a:bodyPr>
            <a:normAutofit fontScale="40000" lnSpcReduction="20000"/>
          </a:bodyPr>
          <a:lstStyle/>
          <a:p>
            <a:pPr eaLnBrk="1" fontAlgn="auto" hangingPunct="1">
              <a:lnSpc>
                <a:spcPct val="80000"/>
              </a:lnSpc>
              <a:spcAft>
                <a:spcPts val="0"/>
              </a:spcAft>
              <a:buFont typeface="Wingdings 2"/>
              <a:buChar char=""/>
              <a:defRPr/>
            </a:pPr>
            <a:endParaRPr lang="el-GR" sz="800" smtClean="0"/>
          </a:p>
        </p:txBody>
      </p:sp>
      <p:pic>
        <p:nvPicPr>
          <p:cNvPr id="22534" name="Picture 11" descr="%25CE%259A%25CE%259F%25CE%259B%25CE%259F%25CE%259C%25CE%2592%25CE%259F%25CE%25A3-2"/>
          <p:cNvPicPr>
            <a:picLocks noChangeAspect="1" noChangeArrowheads="1"/>
          </p:cNvPicPr>
          <p:nvPr/>
        </p:nvPicPr>
        <p:blipFill>
          <a:blip r:embed="rId3" cstate="email"/>
          <a:srcRect/>
          <a:stretch>
            <a:fillRect/>
          </a:stretch>
        </p:blipFill>
        <p:spPr bwMode="auto">
          <a:xfrm>
            <a:off x="5257800" y="3886200"/>
            <a:ext cx="3657600" cy="2514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hrdocllclolcl15"/>
          <p:cNvPicPr>
            <a:picLocks noChangeAspect="1" noChangeArrowheads="1"/>
          </p:cNvPicPr>
          <p:nvPr/>
        </p:nvPicPr>
        <p:blipFill>
          <a:blip r:embed="rId2" cstate="email"/>
          <a:srcRect/>
          <a:stretch>
            <a:fillRect/>
          </a:stretch>
        </p:blipFill>
        <p:spPr bwMode="auto">
          <a:xfrm>
            <a:off x="457200" y="228600"/>
            <a:ext cx="8229600" cy="4743450"/>
          </a:xfrm>
          <a:prstGeom prst="rect">
            <a:avLst/>
          </a:prstGeom>
          <a:noFill/>
          <a:ln w="9525">
            <a:noFill/>
            <a:miter lim="800000"/>
            <a:headEnd/>
            <a:tailEnd/>
          </a:ln>
        </p:spPr>
      </p:pic>
      <p:sp>
        <p:nvSpPr>
          <p:cNvPr id="23555" name="Rectangle 4"/>
          <p:cNvSpPr>
            <a:spLocks noChangeArrowheads="1"/>
          </p:cNvSpPr>
          <p:nvPr/>
        </p:nvSpPr>
        <p:spPr bwMode="auto">
          <a:xfrm>
            <a:off x="762000" y="5410200"/>
            <a:ext cx="7696200" cy="915988"/>
          </a:xfrm>
          <a:prstGeom prst="rect">
            <a:avLst/>
          </a:prstGeom>
          <a:noFill/>
          <a:ln w="9525">
            <a:noFill/>
            <a:miter lim="800000"/>
            <a:headEnd/>
            <a:tailEnd/>
          </a:ln>
        </p:spPr>
        <p:txBody>
          <a:bodyPr anchor="ctr">
            <a:spAutoFit/>
          </a:bodyPr>
          <a:lstStyle/>
          <a:p>
            <a:pPr algn="l"/>
            <a:r>
              <a:rPr lang="el-GR">
                <a:solidFill>
                  <a:srgbClr val="0070C0"/>
                </a:solidFill>
              </a:rPr>
              <a:t>   Η αποστολή διάσωσης από την Ισπανιόλα έφτασε πάνω στην ώρα τον Ιούλιο και μέχρι τον Νοέμβριο ο Κολόμβος και οι άντρες του είχαν επιστρέψει στην Ισπανία...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828800" y="0"/>
            <a:ext cx="5172075" cy="701675"/>
          </a:xfrm>
          <a:prstGeom prst="rect">
            <a:avLst/>
          </a:prstGeom>
          <a:noFill/>
          <a:ln w="9525">
            <a:noFill/>
            <a:miter lim="800000"/>
            <a:headEnd/>
            <a:tailEnd/>
          </a:ln>
        </p:spPr>
        <p:txBody>
          <a:bodyPr anchor="ctr">
            <a:spAutoFit/>
          </a:bodyPr>
          <a:lstStyle/>
          <a:p>
            <a:r>
              <a:rPr lang="el-GR" sz="4000" b="1" u="sng">
                <a:solidFill>
                  <a:schemeClr val="accent2"/>
                </a:solidFill>
                <a:latin typeface="Monotype Corsiva" pitchFamily="66" charset="0"/>
              </a:rPr>
              <a:t>Τελευταία χρόνια</a:t>
            </a:r>
            <a:r>
              <a:rPr lang="el-GR" sz="4000">
                <a:solidFill>
                  <a:schemeClr val="accent2"/>
                </a:solidFill>
                <a:latin typeface="Monotype Corsiva" pitchFamily="66" charset="0"/>
              </a:rPr>
              <a:t> </a:t>
            </a:r>
          </a:p>
        </p:txBody>
      </p:sp>
      <p:pic>
        <p:nvPicPr>
          <p:cNvPr id="24579" name="Picture 4" descr="chrdocllclolcl20"/>
          <p:cNvPicPr>
            <a:picLocks noChangeAspect="1" noChangeArrowheads="1"/>
          </p:cNvPicPr>
          <p:nvPr/>
        </p:nvPicPr>
        <p:blipFill>
          <a:blip r:embed="rId2" cstate="email"/>
          <a:srcRect/>
          <a:stretch>
            <a:fillRect/>
          </a:stretch>
        </p:blipFill>
        <p:spPr bwMode="auto">
          <a:xfrm>
            <a:off x="1752600" y="685800"/>
            <a:ext cx="5486400" cy="4219575"/>
          </a:xfrm>
          <a:prstGeom prst="rect">
            <a:avLst/>
          </a:prstGeom>
          <a:noFill/>
          <a:ln w="9525">
            <a:noFill/>
            <a:miter lim="800000"/>
            <a:headEnd/>
            <a:tailEnd/>
          </a:ln>
        </p:spPr>
      </p:pic>
      <p:sp>
        <p:nvSpPr>
          <p:cNvPr id="24580" name="Rectangle 5"/>
          <p:cNvSpPr>
            <a:spLocks noChangeArrowheads="1"/>
          </p:cNvSpPr>
          <p:nvPr/>
        </p:nvSpPr>
        <p:spPr bwMode="auto">
          <a:xfrm>
            <a:off x="381000" y="4953000"/>
            <a:ext cx="8210550" cy="1739900"/>
          </a:xfrm>
          <a:prstGeom prst="rect">
            <a:avLst/>
          </a:prstGeom>
          <a:noFill/>
          <a:ln w="9525">
            <a:noFill/>
            <a:miter lim="800000"/>
            <a:headEnd/>
            <a:tailEnd/>
          </a:ln>
        </p:spPr>
        <p:txBody>
          <a:bodyPr anchor="ctr">
            <a:spAutoFit/>
          </a:bodyPr>
          <a:lstStyle/>
          <a:p>
            <a:pPr algn="l"/>
            <a:r>
              <a:rPr lang="el-GR">
                <a:solidFill>
                  <a:srgbClr val="0070C0"/>
                </a:solidFill>
              </a:rPr>
              <a:t>   Επιστρέφοντας στην Ισπανία, έγινε δεκτός με ψυχρότητα, αφού ούτε αυτή τη φορά είχε τηρήσει τις δεσμεύσεις του για αμύθητα πλούτη. Στα δύο τελευταία χρόνια της ζωής του, ο Κολόμβος πάλεψε να ανακτήσει τους τίτλους του και τον Μάιο του 1505 κατάφερε να πάρει πίσω κάποια από τα πλούτη του, αν και όχι τα αξιώματά του. </a:t>
            </a:r>
            <a:br>
              <a:rPr lang="el-GR">
                <a:solidFill>
                  <a:srgbClr val="0070C0"/>
                </a:solidFill>
              </a:rPr>
            </a:br>
            <a:endParaRPr lang="el-GR">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hrdocllclolcl21"/>
          <p:cNvPicPr>
            <a:picLocks noChangeAspect="1" noChangeArrowheads="1"/>
          </p:cNvPicPr>
          <p:nvPr/>
        </p:nvPicPr>
        <p:blipFill>
          <a:blip r:embed="rId2" cstate="email"/>
          <a:srcRect/>
          <a:stretch>
            <a:fillRect/>
          </a:stretch>
        </p:blipFill>
        <p:spPr bwMode="auto">
          <a:xfrm>
            <a:off x="1524000" y="457200"/>
            <a:ext cx="6172200" cy="4162425"/>
          </a:xfrm>
          <a:prstGeom prst="rect">
            <a:avLst/>
          </a:prstGeom>
          <a:noFill/>
          <a:ln w="9525">
            <a:noFill/>
            <a:miter lim="800000"/>
            <a:headEnd/>
            <a:tailEnd/>
          </a:ln>
        </p:spPr>
      </p:pic>
      <p:sp>
        <p:nvSpPr>
          <p:cNvPr id="25603" name="Rectangle 4"/>
          <p:cNvSpPr>
            <a:spLocks noChangeArrowheads="1"/>
          </p:cNvSpPr>
          <p:nvPr/>
        </p:nvSpPr>
        <p:spPr bwMode="auto">
          <a:xfrm>
            <a:off x="685800" y="4757738"/>
            <a:ext cx="7634288" cy="1190625"/>
          </a:xfrm>
          <a:prstGeom prst="rect">
            <a:avLst/>
          </a:prstGeom>
          <a:noFill/>
          <a:ln w="9525">
            <a:noFill/>
            <a:miter lim="800000"/>
            <a:headEnd/>
            <a:tailEnd/>
          </a:ln>
        </p:spPr>
        <p:txBody>
          <a:bodyPr anchor="ctr">
            <a:spAutoFit/>
          </a:bodyPr>
          <a:lstStyle/>
          <a:p>
            <a:pPr algn="l"/>
            <a:r>
              <a:rPr lang="el-GR">
                <a:solidFill>
                  <a:srgbClr val="0070C0"/>
                </a:solidFill>
              </a:rPr>
              <a:t>   Ο μεγάλος περιηγητής πέθανε στις 20 Μαΐου 1506 πιστεύοντας ότι είχε ανακαλύψει μια πιο σύντομη οδό για την Ασία. Αυτό που κατάφερε ωστόσο είναι να παραδώσει την Αμερική στις αδηφάγες βουλές της αποικιοκρατικής Ευρώπης...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
            <a:ext cx="7772400" cy="457200"/>
          </a:xfrm>
        </p:spPr>
        <p:txBody>
          <a:bodyPr>
            <a:normAutofit fontScale="90000"/>
          </a:bodyPr>
          <a:lstStyle/>
          <a:p>
            <a:pPr eaLnBrk="1" fontAlgn="auto" hangingPunct="1">
              <a:spcAft>
                <a:spcPts val="0"/>
              </a:spcAft>
              <a:defRPr/>
            </a:pPr>
            <a:r>
              <a:rPr lang="el-GR" sz="4000" b="1" i="1" u="sng" dirty="0" smtClean="0">
                <a:latin typeface="Monotype Corsiva" pitchFamily="66" charset="0"/>
              </a:rPr>
              <a:t>ΧΡΙΣΤΟΦΟΡΟΣ</a:t>
            </a:r>
            <a:r>
              <a:rPr lang="el-GR" sz="4000" b="1" i="1" u="sng" dirty="0" smtClean="0"/>
              <a:t> </a:t>
            </a:r>
            <a:r>
              <a:rPr lang="el-GR" sz="4000" b="1" i="1" u="sng" dirty="0" smtClean="0">
                <a:latin typeface="Monotype Corsiva" pitchFamily="66" charset="0"/>
              </a:rPr>
              <a:t>ΚΟΛΟΜΒΟΣ</a:t>
            </a:r>
          </a:p>
        </p:txBody>
      </p:sp>
      <p:pic>
        <p:nvPicPr>
          <p:cNvPr id="11267" name="Picture 5" descr="220px-Ridolfo_Ghirlandaio_Columbus"/>
          <p:cNvPicPr>
            <a:picLocks noChangeAspect="1" noChangeArrowheads="1"/>
          </p:cNvPicPr>
          <p:nvPr/>
        </p:nvPicPr>
        <p:blipFill>
          <a:blip r:embed="rId2" cstate="email"/>
          <a:srcRect/>
          <a:stretch>
            <a:fillRect/>
          </a:stretch>
        </p:blipFill>
        <p:spPr bwMode="auto">
          <a:xfrm>
            <a:off x="1981200" y="838200"/>
            <a:ext cx="5029200" cy="5181600"/>
          </a:xfrm>
          <a:prstGeom prst="rect">
            <a:avLst/>
          </a:prstGeom>
          <a:noFill/>
          <a:ln w="9525">
            <a:noFill/>
            <a:miter lim="800000"/>
            <a:headEnd/>
            <a:tailEnd/>
          </a:ln>
        </p:spPr>
      </p:pic>
      <p:sp>
        <p:nvSpPr>
          <p:cNvPr id="11268" name="Rectangle 6"/>
          <p:cNvSpPr>
            <a:spLocks noChangeArrowheads="1"/>
          </p:cNvSpPr>
          <p:nvPr/>
        </p:nvSpPr>
        <p:spPr bwMode="auto">
          <a:xfrm>
            <a:off x="304800" y="6019800"/>
            <a:ext cx="8607425" cy="366713"/>
          </a:xfrm>
          <a:prstGeom prst="rect">
            <a:avLst/>
          </a:prstGeom>
          <a:noFill/>
          <a:ln w="9525">
            <a:noFill/>
            <a:miter lim="800000"/>
            <a:headEnd/>
            <a:tailEnd/>
          </a:ln>
        </p:spPr>
        <p:txBody>
          <a:bodyPr wrap="none" anchor="ctr">
            <a:spAutoFit/>
          </a:bodyPr>
          <a:lstStyle/>
          <a:p>
            <a:pPr algn="l"/>
            <a:r>
              <a:rPr lang="el-GR"/>
              <a:t>Ο Χριστόφορος Κολόμβος, μεταθανάτιο πορτραίτο από τον Ροντόλφο Γκιρλαντάιο.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sz="half" idx="1"/>
          </p:nvPr>
        </p:nvSpPr>
        <p:spPr>
          <a:xfrm>
            <a:off x="381000" y="2667000"/>
            <a:ext cx="3657600" cy="3459163"/>
          </a:xfrm>
        </p:spPr>
        <p:txBody>
          <a:bodyPr>
            <a:normAutofit lnSpcReduction="10000"/>
          </a:bodyPr>
          <a:lstStyle/>
          <a:p>
            <a:pPr eaLnBrk="1" fontAlgn="auto" hangingPunct="1">
              <a:lnSpc>
                <a:spcPct val="80000"/>
              </a:lnSpc>
              <a:spcAft>
                <a:spcPts val="0"/>
              </a:spcAft>
              <a:buFont typeface="Wingdings 2"/>
              <a:buChar char=""/>
              <a:defRPr/>
            </a:pPr>
            <a:endParaRPr lang="el-GR" sz="1800" dirty="0" smtClean="0"/>
          </a:p>
        </p:txBody>
      </p:sp>
      <p:sp>
        <p:nvSpPr>
          <p:cNvPr id="3076" name="Rectangle 4"/>
          <p:cNvSpPr>
            <a:spLocks noGrp="1" noChangeArrowheads="1"/>
          </p:cNvSpPr>
          <p:nvPr>
            <p:ph sz="half" idx="2"/>
          </p:nvPr>
        </p:nvSpPr>
        <p:spPr>
          <a:xfrm>
            <a:off x="4191000" y="2667000"/>
            <a:ext cx="4724400" cy="3657600"/>
          </a:xfrm>
          <a:ln>
            <a:solidFill>
              <a:schemeClr val="tx1"/>
            </a:solidFill>
          </a:ln>
        </p:spPr>
        <p:txBody>
          <a:bodyPr>
            <a:normAutofit lnSpcReduction="10000"/>
          </a:bodyPr>
          <a:lstStyle/>
          <a:p>
            <a:pPr eaLnBrk="1" fontAlgn="auto" hangingPunct="1">
              <a:lnSpc>
                <a:spcPct val="80000"/>
              </a:lnSpc>
              <a:spcAft>
                <a:spcPts val="0"/>
              </a:spcAft>
              <a:buFontTx/>
              <a:buNone/>
              <a:defRPr/>
            </a:pPr>
            <a:r>
              <a:rPr lang="el-GR" sz="1600" b="1" dirty="0" smtClean="0">
                <a:solidFill>
                  <a:srgbClr val="0070C0"/>
                </a:solidFill>
                <a:latin typeface="Tahoma" pitchFamily="34" charset="0"/>
              </a:rPr>
              <a:t>       </a:t>
            </a:r>
            <a:endParaRPr lang="el-GR" sz="1600" b="1" dirty="0" smtClean="0">
              <a:solidFill>
                <a:srgbClr val="0070C0"/>
              </a:solidFill>
              <a:latin typeface="Tahoma" pitchFamily="34" charset="0"/>
            </a:endParaRPr>
          </a:p>
          <a:p>
            <a:pPr eaLnBrk="1" fontAlgn="auto" hangingPunct="1">
              <a:lnSpc>
                <a:spcPct val="80000"/>
              </a:lnSpc>
              <a:spcAft>
                <a:spcPts val="0"/>
              </a:spcAft>
              <a:buFontTx/>
              <a:buNone/>
              <a:defRPr/>
            </a:pPr>
            <a:r>
              <a:rPr lang="el-GR" sz="1600" dirty="0" smtClean="0">
                <a:solidFill>
                  <a:srgbClr val="0070C0"/>
                </a:solidFill>
                <a:latin typeface="Tahoma" pitchFamily="34" charset="0"/>
              </a:rPr>
              <a:t>       Ο </a:t>
            </a:r>
            <a:r>
              <a:rPr lang="el-GR" sz="1600" dirty="0" smtClean="0">
                <a:solidFill>
                  <a:srgbClr val="0070C0"/>
                </a:solidFill>
                <a:latin typeface="Tahoma" pitchFamily="34" charset="0"/>
              </a:rPr>
              <a:t>Χριστόφορος Κολόμβος, ήταν </a:t>
            </a:r>
            <a:r>
              <a:rPr lang="el-GR" sz="1600" dirty="0" smtClean="0">
                <a:solidFill>
                  <a:srgbClr val="0070C0"/>
                </a:solidFill>
                <a:latin typeface="Tahoma" pitchFamily="34" charset="0"/>
              </a:rPr>
              <a:t>Ισπανός</a:t>
            </a:r>
          </a:p>
          <a:p>
            <a:pPr eaLnBrk="1" fontAlgn="auto" hangingPunct="1">
              <a:lnSpc>
                <a:spcPct val="80000"/>
              </a:lnSpc>
              <a:spcAft>
                <a:spcPts val="0"/>
              </a:spcAft>
              <a:buFontTx/>
              <a:buNone/>
              <a:defRPr/>
            </a:pPr>
            <a:r>
              <a:rPr lang="el-GR" sz="1600" dirty="0" smtClean="0">
                <a:solidFill>
                  <a:srgbClr val="0070C0"/>
                </a:solidFill>
                <a:latin typeface="Tahoma" pitchFamily="34" charset="0"/>
              </a:rPr>
              <a:t>     </a:t>
            </a:r>
            <a:r>
              <a:rPr lang="el-GR" sz="1600" dirty="0" smtClean="0">
                <a:solidFill>
                  <a:srgbClr val="0070C0"/>
                </a:solidFill>
                <a:latin typeface="Tahoma" pitchFamily="34" charset="0"/>
              </a:rPr>
              <a:t>θαλασσοπόρος χαρτογράφος, ναύαρχος </a:t>
            </a:r>
            <a:r>
              <a:rPr lang="el-GR" sz="1600" dirty="0" smtClean="0">
                <a:solidFill>
                  <a:srgbClr val="0070C0"/>
                </a:solidFill>
                <a:latin typeface="Tahoma" pitchFamily="34" charset="0"/>
              </a:rPr>
              <a:t>και αντιβασιλιάς</a:t>
            </a:r>
            <a:r>
              <a:rPr lang="el-GR" sz="1600" dirty="0" smtClean="0">
                <a:solidFill>
                  <a:srgbClr val="0070C0"/>
                </a:solidFill>
                <a:latin typeface="Tahoma" pitchFamily="34" charset="0"/>
              </a:rPr>
              <a:t>. </a:t>
            </a:r>
          </a:p>
          <a:p>
            <a:pPr eaLnBrk="1" fontAlgn="auto" hangingPunct="1">
              <a:lnSpc>
                <a:spcPct val="80000"/>
              </a:lnSpc>
              <a:spcAft>
                <a:spcPts val="0"/>
              </a:spcAft>
              <a:buFontTx/>
              <a:buNone/>
              <a:defRPr/>
            </a:pPr>
            <a:r>
              <a:rPr lang="el-GR" sz="1600" dirty="0" smtClean="0">
                <a:solidFill>
                  <a:srgbClr val="0070C0"/>
                </a:solidFill>
                <a:latin typeface="Tahoma" pitchFamily="34" charset="0"/>
              </a:rPr>
              <a:t>Διάσημος επειδή ανακάλυψε την Αμερική το 1492.</a:t>
            </a:r>
          </a:p>
          <a:p>
            <a:pPr eaLnBrk="1" fontAlgn="auto" hangingPunct="1">
              <a:lnSpc>
                <a:spcPct val="80000"/>
              </a:lnSpc>
              <a:spcAft>
                <a:spcPts val="0"/>
              </a:spcAft>
              <a:buFontTx/>
              <a:buNone/>
              <a:defRPr/>
            </a:pPr>
            <a:endParaRPr lang="el-GR" sz="1600" dirty="0" smtClean="0">
              <a:solidFill>
                <a:srgbClr val="0070C0"/>
              </a:solidFill>
              <a:latin typeface="Tahoma" pitchFamily="34" charset="0"/>
            </a:endParaRPr>
          </a:p>
          <a:p>
            <a:pPr lvl="1" eaLnBrk="1" fontAlgn="auto" hangingPunct="1">
              <a:lnSpc>
                <a:spcPct val="80000"/>
              </a:lnSpc>
              <a:spcAft>
                <a:spcPts val="0"/>
              </a:spcAft>
              <a:buFontTx/>
              <a:buNone/>
              <a:defRPr/>
            </a:pPr>
            <a:r>
              <a:rPr lang="el-GR" sz="1400" dirty="0" smtClean="0">
                <a:solidFill>
                  <a:srgbClr val="0070C0"/>
                </a:solidFill>
              </a:rPr>
              <a:t>Γέννηση: 1451, Γένοβα, Ιταλία</a:t>
            </a:r>
          </a:p>
          <a:p>
            <a:pPr lvl="1" eaLnBrk="1" fontAlgn="auto" hangingPunct="1">
              <a:lnSpc>
                <a:spcPct val="80000"/>
              </a:lnSpc>
              <a:spcAft>
                <a:spcPts val="0"/>
              </a:spcAft>
              <a:buFontTx/>
              <a:buNone/>
              <a:defRPr/>
            </a:pPr>
            <a:endParaRPr lang="el-GR" sz="1400" u="sng" dirty="0" smtClean="0">
              <a:solidFill>
                <a:srgbClr val="0070C0"/>
              </a:solidFill>
            </a:endParaRPr>
          </a:p>
          <a:p>
            <a:pPr lvl="1" eaLnBrk="1" fontAlgn="auto" hangingPunct="1">
              <a:lnSpc>
                <a:spcPct val="80000"/>
              </a:lnSpc>
              <a:spcAft>
                <a:spcPts val="0"/>
              </a:spcAft>
              <a:buFontTx/>
              <a:buNone/>
              <a:defRPr/>
            </a:pPr>
            <a:r>
              <a:rPr lang="el-GR" sz="1400" dirty="0" smtClean="0">
                <a:solidFill>
                  <a:srgbClr val="0070C0"/>
                </a:solidFill>
              </a:rPr>
              <a:t>Απεβίωσε: 20/5/1506,Βαγιαδολίδ,Ισπανία</a:t>
            </a:r>
            <a:r>
              <a:rPr lang="en-US" sz="1400" dirty="0" smtClean="0">
                <a:solidFill>
                  <a:srgbClr val="0070C0"/>
                </a:solidFill>
              </a:rPr>
              <a:t> </a:t>
            </a:r>
            <a:endParaRPr lang="el-GR" sz="1400" dirty="0" smtClean="0">
              <a:solidFill>
                <a:srgbClr val="0070C0"/>
              </a:solidFill>
            </a:endParaRPr>
          </a:p>
          <a:p>
            <a:pPr lvl="1" eaLnBrk="1" fontAlgn="auto" hangingPunct="1">
              <a:lnSpc>
                <a:spcPct val="80000"/>
              </a:lnSpc>
              <a:spcAft>
                <a:spcPts val="0"/>
              </a:spcAft>
              <a:buFontTx/>
              <a:buNone/>
              <a:defRPr/>
            </a:pPr>
            <a:r>
              <a:rPr lang="en-US" sz="1400" dirty="0" smtClean="0">
                <a:solidFill>
                  <a:srgbClr val="0070C0"/>
                </a:solidFill>
              </a:rPr>
              <a:t>       </a:t>
            </a:r>
            <a:endParaRPr lang="el-GR" sz="1400" dirty="0" smtClean="0">
              <a:solidFill>
                <a:srgbClr val="0070C0"/>
              </a:solidFill>
            </a:endParaRPr>
          </a:p>
          <a:p>
            <a:pPr lvl="1" eaLnBrk="1" fontAlgn="auto" hangingPunct="1">
              <a:lnSpc>
                <a:spcPct val="80000"/>
              </a:lnSpc>
              <a:spcAft>
                <a:spcPts val="0"/>
              </a:spcAft>
              <a:buFontTx/>
              <a:buNone/>
              <a:defRPr/>
            </a:pPr>
            <a:r>
              <a:rPr lang="el-GR" sz="1400" dirty="0" smtClean="0">
                <a:solidFill>
                  <a:srgbClr val="0070C0"/>
                </a:solidFill>
              </a:rPr>
              <a:t>Σύζυγος: Φιλίππα Περεστρέλο (νύμφ. 1479)</a:t>
            </a:r>
          </a:p>
          <a:p>
            <a:pPr lvl="1" eaLnBrk="1" fontAlgn="auto" hangingPunct="1">
              <a:lnSpc>
                <a:spcPct val="80000"/>
              </a:lnSpc>
              <a:spcAft>
                <a:spcPts val="0"/>
              </a:spcAft>
              <a:buFontTx/>
              <a:buNone/>
              <a:defRPr/>
            </a:pPr>
            <a:endParaRPr lang="el-GR" sz="1400" dirty="0" smtClean="0">
              <a:solidFill>
                <a:srgbClr val="0070C0"/>
              </a:solidFill>
            </a:endParaRPr>
          </a:p>
          <a:p>
            <a:pPr lvl="1" eaLnBrk="1" fontAlgn="auto" hangingPunct="1">
              <a:lnSpc>
                <a:spcPct val="80000"/>
              </a:lnSpc>
              <a:spcAft>
                <a:spcPts val="0"/>
              </a:spcAft>
              <a:buFontTx/>
              <a:buNone/>
              <a:defRPr/>
            </a:pPr>
            <a:r>
              <a:rPr lang="el-GR" sz="1400" dirty="0" smtClean="0">
                <a:solidFill>
                  <a:srgbClr val="0070C0"/>
                </a:solidFill>
              </a:rPr>
              <a:t>Παιδιά: Ντιέγκο Κολόμβος</a:t>
            </a:r>
          </a:p>
          <a:p>
            <a:pPr lvl="1" eaLnBrk="1" fontAlgn="auto" hangingPunct="1">
              <a:lnSpc>
                <a:spcPct val="80000"/>
              </a:lnSpc>
              <a:spcAft>
                <a:spcPts val="0"/>
              </a:spcAft>
              <a:buFontTx/>
              <a:buNone/>
              <a:defRPr/>
            </a:pPr>
            <a:endParaRPr lang="el-GR" sz="1400" dirty="0" smtClean="0">
              <a:solidFill>
                <a:srgbClr val="0070C0"/>
              </a:solidFill>
            </a:endParaRPr>
          </a:p>
          <a:p>
            <a:pPr lvl="1" eaLnBrk="1" fontAlgn="auto" hangingPunct="1">
              <a:lnSpc>
                <a:spcPct val="80000"/>
              </a:lnSpc>
              <a:spcAft>
                <a:spcPts val="0"/>
              </a:spcAft>
              <a:buFontTx/>
              <a:buNone/>
              <a:defRPr/>
            </a:pPr>
            <a:r>
              <a:rPr lang="el-GR" sz="1400" dirty="0" smtClean="0">
                <a:solidFill>
                  <a:srgbClr val="0070C0"/>
                </a:solidFill>
              </a:rPr>
              <a:t>Αδέρφια: Βαρθολομαίος Κολόμβος, Τζιοβάννι Πελεγκρίνο Κολόμβος, Γιάκομος Κολόμβος</a:t>
            </a:r>
          </a:p>
          <a:p>
            <a:pPr lvl="1" eaLnBrk="1" fontAlgn="auto" hangingPunct="1">
              <a:lnSpc>
                <a:spcPct val="80000"/>
              </a:lnSpc>
              <a:spcAft>
                <a:spcPts val="0"/>
              </a:spcAft>
              <a:buFontTx/>
              <a:buNone/>
              <a:defRPr/>
            </a:pPr>
            <a:endParaRPr lang="el-GR" sz="1400" dirty="0" smtClean="0">
              <a:solidFill>
                <a:srgbClr val="0070C0"/>
              </a:solidFill>
            </a:endParaRPr>
          </a:p>
          <a:p>
            <a:pPr lvl="1" eaLnBrk="1" fontAlgn="auto" hangingPunct="1">
              <a:lnSpc>
                <a:spcPct val="80000"/>
              </a:lnSpc>
              <a:spcAft>
                <a:spcPts val="0"/>
              </a:spcAft>
              <a:buFontTx/>
              <a:buNone/>
              <a:defRPr/>
            </a:pPr>
            <a:r>
              <a:rPr lang="el-GR" sz="1400" dirty="0" smtClean="0">
                <a:solidFill>
                  <a:srgbClr val="0070C0"/>
                </a:solidFill>
              </a:rPr>
              <a:t>Γονείς: Δομίνικος Κολόμβος,Σουζάν     Φονταρόσσα</a:t>
            </a:r>
          </a:p>
        </p:txBody>
      </p:sp>
      <p:pic>
        <p:nvPicPr>
          <p:cNvPr id="12293" name="Picture 12" descr="ANd9GcQ_5ZDlV5JibffnKuVJdVkjo8g4Y_yU1_GGs_ORKuCgQF24mtb7Bw"/>
          <p:cNvPicPr>
            <a:picLocks noChangeAspect="1" noChangeArrowheads="1"/>
          </p:cNvPicPr>
          <p:nvPr/>
        </p:nvPicPr>
        <p:blipFill>
          <a:blip r:embed="rId2" cstate="email"/>
          <a:srcRect/>
          <a:stretch>
            <a:fillRect/>
          </a:stretch>
        </p:blipFill>
        <p:spPr bwMode="auto">
          <a:xfrm>
            <a:off x="457200" y="47624"/>
            <a:ext cx="8382000" cy="2619375"/>
          </a:xfrm>
          <a:prstGeom prst="rect">
            <a:avLst/>
          </a:prstGeom>
          <a:noFill/>
          <a:ln w="9525">
            <a:noFill/>
            <a:miter lim="800000"/>
            <a:headEnd/>
            <a:tailEnd/>
          </a:ln>
        </p:spPr>
      </p:pic>
      <p:pic>
        <p:nvPicPr>
          <p:cNvPr id="12294" name="Picture 14" descr="ANd9GcS5NPcZpIsKN3hDJuXELtChkt2JbTCatveX0Hbp3DEaHX4It4qz1w"/>
          <p:cNvPicPr>
            <a:picLocks noChangeAspect="1" noChangeArrowheads="1"/>
          </p:cNvPicPr>
          <p:nvPr/>
        </p:nvPicPr>
        <p:blipFill>
          <a:blip r:embed="rId3" cstate="email"/>
          <a:srcRect/>
          <a:stretch>
            <a:fillRect/>
          </a:stretch>
        </p:blipFill>
        <p:spPr bwMode="auto">
          <a:xfrm>
            <a:off x="381000" y="2667000"/>
            <a:ext cx="3733800" cy="3657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276600" y="576263"/>
            <a:ext cx="5257800" cy="6124575"/>
          </a:xfrm>
          <a:prstGeom prst="rect">
            <a:avLst/>
          </a:prstGeom>
          <a:noFill/>
          <a:ln w="9525">
            <a:noFill/>
            <a:miter lim="800000"/>
            <a:headEnd/>
            <a:tailEnd/>
          </a:ln>
        </p:spPr>
        <p:txBody>
          <a:bodyPr anchor="ctr">
            <a:spAutoFit/>
          </a:bodyPr>
          <a:lstStyle/>
          <a:p>
            <a:pPr algn="just"/>
            <a:r>
              <a:rPr lang="el-GR" sz="1400">
                <a:solidFill>
                  <a:srgbClr val="0070C0"/>
                </a:solidFill>
              </a:rPr>
              <a:t>   Η καταγωγή του Κολόμβου είναι αντικείμενο διαφωνίας και πολλές περιοχές διεκδικούν την προέλευσή του. Η πιο αποδεκτή θέση ωστόσο είναι ότι γεννήθηκε στη Γένοβα. Τα βασίλεια της ισπανικής Αραγωνίας, της ισπανικής Γαλικίας, η Πορτογαλία και το ελληνικό νησί της Χίου διεκδικούν, μεταξύ άλλων, την καταγωγή του.</a:t>
            </a:r>
          </a:p>
          <a:p>
            <a:pPr algn="just"/>
            <a:r>
              <a:rPr lang="el-GR" sz="1400">
                <a:solidFill>
                  <a:srgbClr val="0070C0"/>
                </a:solidFill>
              </a:rPr>
              <a:t>   Πιστεύεται γενικότερα πως ο Χριστόφορος Κολόμβος γεννήθηκε ανάμεσα στις 25 Αυγούστου και στις 31 Οκτωβρίου 1451 στη Γένοβα της Ιταλίας. Ο πατέρας του, Δομίνικος Κολόμβος ανήκε στη μεσαία τάξη και δούλευε στη Γένοβα και στη Σαβόνα. Η μητέρα του Κολόμβου ονομαζόταν Σουζάνα Φονταρόσσα και τα αδέρφια του Βαρθολομαίος, Τζιοβάννι Πελεγκρίνο και Γιάκομος.</a:t>
            </a:r>
          </a:p>
          <a:p>
            <a:pPr algn="just"/>
            <a:r>
              <a:rPr lang="el-GR" sz="1400">
                <a:solidFill>
                  <a:srgbClr val="0070C0"/>
                </a:solidFill>
              </a:rPr>
              <a:t>   Ο Κολόμβος ποτέ δεν έγραψε στη μητρική του γλώσσα. Σε ένα από τα κείμενά του ο Κολόμβος ισχυρίζεται ότι πήγε στη θάλασσα σε ηλικία 10 ετών. Το 1470 η οικογένεια του Κολόμβου μετακόμισε στη Σαβόνα.</a:t>
            </a:r>
          </a:p>
          <a:p>
            <a:pPr algn="just"/>
            <a:r>
              <a:rPr lang="el-GR" sz="1400">
                <a:solidFill>
                  <a:srgbClr val="0070C0"/>
                </a:solidFill>
              </a:rPr>
              <a:t>   Ο Χριστόφορος Κολόμβος πέθανε στο Βαγιαδολίδ της Ισπανίας το 1506 και ετάφη σε μοναστήρι της πόλης. Τρία χρόνια αργότερα, η σορός του μεταφέρθηκε σε μοναστήρι της Σεβίλλης και το 1537 στον Καθεδρικό του Αγίου Δομίνικου στο νησί Εσπανιόλα. Μαζί μεταφέρθηκε και η σορός του γιου του Ντιέγκο. Το 1795 η Ισπανία παραχώρησε το νησί στη Γαλλία και οι δύο σοροί μεταφέρθηκαν εκ νέου στην Ιβηρική Χερσόνησο. Ωστόσο υπάρχει το ενδεχόμενο να έγινε λάθος κατά την μεταφορά, δεδομένου ότι το 1877 ανακαλύφθηκε τυχαία στον Άγιο Δομίνικο ένας τάφος στον οποίο υπήρχε η επιγραφή: «Ο Διαπρεπής και Εξέχων  Δον Κρίστομπαλ Κολόν».</a:t>
            </a:r>
          </a:p>
        </p:txBody>
      </p:sp>
      <p:sp>
        <p:nvSpPr>
          <p:cNvPr id="13315" name="Rectangle 3"/>
          <p:cNvSpPr>
            <a:spLocks noChangeArrowheads="1"/>
          </p:cNvSpPr>
          <p:nvPr/>
        </p:nvSpPr>
        <p:spPr bwMode="auto">
          <a:xfrm>
            <a:off x="1981200" y="-84138"/>
            <a:ext cx="5181600" cy="1200151"/>
          </a:xfrm>
          <a:prstGeom prst="rect">
            <a:avLst/>
          </a:prstGeom>
          <a:noFill/>
          <a:ln w="9525">
            <a:noFill/>
            <a:miter lim="800000"/>
            <a:headEnd/>
            <a:tailEnd/>
          </a:ln>
        </p:spPr>
        <p:txBody>
          <a:bodyPr anchor="ctr">
            <a:spAutoFit/>
          </a:bodyPr>
          <a:lstStyle/>
          <a:p>
            <a:r>
              <a:rPr lang="el-GR" sz="3600" b="1">
                <a:latin typeface="Monotype Corsiva" pitchFamily="66" charset="0"/>
              </a:rPr>
              <a:t>Βιογραφία</a:t>
            </a:r>
          </a:p>
          <a:p>
            <a:pPr eaLnBrk="0" hangingPunct="0"/>
            <a:endParaRPr lang="el-GR" sz="3600">
              <a:latin typeface="Monotype Corsiva" pitchFamily="66" charset="0"/>
            </a:endParaRPr>
          </a:p>
        </p:txBody>
      </p:sp>
      <p:pic>
        <p:nvPicPr>
          <p:cNvPr id="13316" name="Picture 4" descr="chrdocllclolcl14"/>
          <p:cNvPicPr>
            <a:picLocks noChangeAspect="1" noChangeArrowheads="1"/>
          </p:cNvPicPr>
          <p:nvPr/>
        </p:nvPicPr>
        <p:blipFill>
          <a:blip r:embed="rId2" cstate="email"/>
          <a:srcRect/>
          <a:stretch>
            <a:fillRect/>
          </a:stretch>
        </p:blipFill>
        <p:spPr bwMode="auto">
          <a:xfrm>
            <a:off x="228600" y="1600200"/>
            <a:ext cx="2895600" cy="381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ile:Christopher Columbus voyages.gif"/>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4339" name="Rectangle 4"/>
          <p:cNvSpPr>
            <a:spLocks noChangeArrowheads="1"/>
          </p:cNvSpPr>
          <p:nvPr/>
        </p:nvSpPr>
        <p:spPr bwMode="auto">
          <a:xfrm>
            <a:off x="6573838" y="6491288"/>
            <a:ext cx="2570162" cy="366712"/>
          </a:xfrm>
          <a:prstGeom prst="rect">
            <a:avLst/>
          </a:prstGeom>
          <a:noFill/>
          <a:ln w="9525">
            <a:noFill/>
            <a:miter lim="800000"/>
            <a:headEnd/>
            <a:tailEnd/>
          </a:ln>
        </p:spPr>
        <p:txBody>
          <a:bodyPr wrap="none" anchor="ctr">
            <a:spAutoFit/>
          </a:bodyPr>
          <a:lstStyle/>
          <a:p>
            <a:pPr algn="l"/>
            <a:r>
              <a:rPr lang="el-GR"/>
              <a:t>Χρονικά εξερευνήσεων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447800" y="260350"/>
            <a:ext cx="5822950" cy="579438"/>
          </a:xfrm>
          <a:prstGeom prst="rect">
            <a:avLst/>
          </a:prstGeom>
          <a:noFill/>
          <a:ln w="9525">
            <a:noFill/>
            <a:miter lim="800000"/>
            <a:headEnd/>
            <a:tailEnd/>
          </a:ln>
        </p:spPr>
        <p:txBody>
          <a:bodyPr wrap="none" anchor="ctr">
            <a:spAutoFit/>
          </a:bodyPr>
          <a:lstStyle/>
          <a:p>
            <a:r>
              <a:rPr lang="el-GR" sz="3200">
                <a:latin typeface="Monotype Corsiva" pitchFamily="66" charset="0"/>
              </a:rPr>
              <a:t>Ο εξερευνητής Χριστόφορος Κολόμβος</a:t>
            </a:r>
          </a:p>
        </p:txBody>
      </p:sp>
      <p:sp>
        <p:nvSpPr>
          <p:cNvPr id="15363" name="Rectangle 6"/>
          <p:cNvSpPr>
            <a:spLocks noChangeArrowheads="1"/>
          </p:cNvSpPr>
          <p:nvPr/>
        </p:nvSpPr>
        <p:spPr bwMode="auto">
          <a:xfrm>
            <a:off x="0" y="919163"/>
            <a:ext cx="9144000" cy="5538787"/>
          </a:xfrm>
          <a:prstGeom prst="rect">
            <a:avLst/>
          </a:prstGeom>
          <a:noFill/>
          <a:ln w="9525">
            <a:noFill/>
            <a:miter lim="800000"/>
            <a:headEnd/>
            <a:tailEnd/>
          </a:ln>
        </p:spPr>
        <p:txBody>
          <a:bodyPr anchor="ctr">
            <a:spAutoFit/>
          </a:bodyPr>
          <a:lstStyle/>
          <a:p>
            <a:r>
              <a:rPr lang="el-GR" b="1" i="1" u="sng">
                <a:solidFill>
                  <a:srgbClr val="0070C0"/>
                </a:solidFill>
              </a:rPr>
              <a:t>Ο άνθρωπος που έδειξε τον δρόμο για τον Νέο Κόσμο!</a:t>
            </a:r>
          </a:p>
          <a:p>
            <a:pPr algn="l"/>
            <a:r>
              <a:rPr lang="el-GR" sz="1400">
                <a:solidFill>
                  <a:srgbClr val="0070C0"/>
                </a:solidFill>
              </a:rPr>
              <a:t>   Ήταν στα τέλη του 15ου αιώνα όταν ένας νεαρός θαλασσοπόρος έβαλε σκοπό να πραγματοποιήσει το ταξίδι προς την Ινδία πλέοντας από τα δυτικά! </a:t>
            </a:r>
            <a:br>
              <a:rPr lang="el-GR" sz="1400">
                <a:solidFill>
                  <a:srgbClr val="0070C0"/>
                </a:solidFill>
              </a:rPr>
            </a:br>
            <a:r>
              <a:rPr lang="el-GR" sz="1400">
                <a:solidFill>
                  <a:srgbClr val="0070C0"/>
                </a:solidFill>
              </a:rPr>
              <a:t/>
            </a:r>
            <a:br>
              <a:rPr lang="el-GR" sz="1400">
                <a:solidFill>
                  <a:srgbClr val="0070C0"/>
                </a:solidFill>
              </a:rPr>
            </a:br>
            <a:r>
              <a:rPr lang="el-GR" sz="1400">
                <a:solidFill>
                  <a:srgbClr val="0070C0"/>
                </a:solidFill>
              </a:rPr>
              <a:t>   Ήθελε να κάνει δηλαδή το αδύνατο δυνατό και να αποδείξει πέραν πάσης αμφιβολίας τη σφαιρικότητα της Γης (γεγονός που είχαν βέβαια ήδη αποδεχτεί τα φωτισμένα πνεύματα της αναγεννησιακής Ευρώπης). Σκάρωσε λοιπόν χάρτες, έσπασε αυγά, ζήτησε χορηγίες, γνώρισε απογοητεύσεις και δοκιμασίες, αυτός όμως ήταν σίγουρος για την ορθότητα του σχεδίου του.</a:t>
            </a:r>
            <a:br>
              <a:rPr lang="el-GR" sz="1400">
                <a:solidFill>
                  <a:srgbClr val="0070C0"/>
                </a:solidFill>
              </a:rPr>
            </a:br>
            <a:r>
              <a:rPr lang="el-GR" sz="1400">
                <a:solidFill>
                  <a:srgbClr val="0070C0"/>
                </a:solidFill>
              </a:rPr>
              <a:t/>
            </a:r>
            <a:br>
              <a:rPr lang="el-GR" sz="1400">
                <a:solidFill>
                  <a:srgbClr val="0070C0"/>
                </a:solidFill>
              </a:rPr>
            </a:br>
            <a:r>
              <a:rPr lang="el-GR" sz="1400">
                <a:solidFill>
                  <a:srgbClr val="0070C0"/>
                </a:solidFill>
              </a:rPr>
              <a:t>   Και αφού έπεισε εντέλει τη βασίλισσα της Ισπανίας να του χορηγήσει τρία πλοία, έφτασε στις αρχές Οκτωβρίου του 1492 στον Νέο Κόσμο (παρά το γεγονός ότι ο ίδιος θεώρησε ότι βρισκόταν στις ανατολικές ακτές της Ασίας!).</a:t>
            </a:r>
            <a:br>
              <a:rPr lang="el-GR" sz="1400">
                <a:solidFill>
                  <a:srgbClr val="0070C0"/>
                </a:solidFill>
              </a:rPr>
            </a:br>
            <a:r>
              <a:rPr lang="el-GR" sz="1400">
                <a:solidFill>
                  <a:srgbClr val="0070C0"/>
                </a:solidFill>
              </a:rPr>
              <a:t/>
            </a:r>
            <a:br>
              <a:rPr lang="el-GR" sz="1400">
                <a:solidFill>
                  <a:srgbClr val="0070C0"/>
                </a:solidFill>
              </a:rPr>
            </a:br>
            <a:r>
              <a:rPr lang="el-GR" sz="1400">
                <a:solidFill>
                  <a:srgbClr val="0070C0"/>
                </a:solidFill>
              </a:rPr>
              <a:t>   Θα αποκτούσε λοιπόν φήμη, χρήμα, τίτλους ευγενείας και όλες τις τιμές και θα επέστρεφε άλλες τρεις φορές στα εδάφη του Νέου Κόσμου, ανακαλύπτοντας τις Μπαχάμες, την Κούβα και την Αϊτή, ανάμεσα στα άλλα, αλλά και τις ανατολικές ακτές της Κεντρικής Αμερικής. </a:t>
            </a:r>
            <a:br>
              <a:rPr lang="el-GR" sz="1400">
                <a:solidFill>
                  <a:srgbClr val="0070C0"/>
                </a:solidFill>
              </a:rPr>
            </a:br>
            <a:r>
              <a:rPr lang="el-GR" sz="1400">
                <a:solidFill>
                  <a:srgbClr val="0070C0"/>
                </a:solidFill>
              </a:rPr>
              <a:t/>
            </a:r>
            <a:br>
              <a:rPr lang="el-GR" sz="1400">
                <a:solidFill>
                  <a:srgbClr val="0070C0"/>
                </a:solidFill>
              </a:rPr>
            </a:br>
            <a:r>
              <a:rPr lang="el-GR" sz="1400">
                <a:solidFill>
                  <a:srgbClr val="0070C0"/>
                </a:solidFill>
              </a:rPr>
              <a:t>   Προσωπικές περιπέτειες αλλά και ο θάνατος του αποκλειστικού του χρηματοδότη, της βασίλισσας Ισαβέλας, θα τον φέρουν στο χείλος της κατάρρευσης, με την εύθραυστη υγεία του να τον προδίδει τελικά το 1506, φτωχό και παραγνωρισμένο, με τον κορυφαίο θαλασσοπόρο της εποχής των Μεγάλων Ανακαλύψεων να θεωρεί ότι είχε βρει τελικά τον δυτικό δρόμο προς την Ινδία. </a:t>
            </a:r>
            <a:br>
              <a:rPr lang="el-GR" sz="1400">
                <a:solidFill>
                  <a:srgbClr val="0070C0"/>
                </a:solidFill>
              </a:rPr>
            </a:br>
            <a:r>
              <a:rPr lang="el-GR" sz="1400">
                <a:solidFill>
                  <a:srgbClr val="0070C0"/>
                </a:solidFill>
              </a:rPr>
              <a:t/>
            </a:r>
            <a:br>
              <a:rPr lang="el-GR" sz="1400">
                <a:solidFill>
                  <a:srgbClr val="0070C0"/>
                </a:solidFill>
              </a:rPr>
            </a:br>
            <a:r>
              <a:rPr lang="el-GR" sz="1400">
                <a:solidFill>
                  <a:srgbClr val="0070C0"/>
                </a:solidFill>
              </a:rPr>
              <a:t>   Και πράγματι έτσι θα ήταν αν δεν μεσολαβούσε μια νέα ήπειρος, η Αμερική(!), γεγονός που θα διαπίστωνε με νέες εξερευνήσεις ο Αμέρικο Βεσπούκι (για λογαριασμό της Πορτογαλίας πια), δανείζοντας στον Νέο Κόσμο το δικό του όνομα και κλέβοντας έτσι τη δόξα του Χριστόφορου Κολόμβου, του ανθρώπου που άνοιξε τον θαλάσσιο δρόμο για τον αποικισμό της Νέας Γης από τους Ευρωπαίους...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09800" y="0"/>
            <a:ext cx="4730750" cy="519113"/>
          </a:xfrm>
          <a:prstGeom prst="rect">
            <a:avLst/>
          </a:prstGeom>
          <a:noFill/>
          <a:ln w="9525">
            <a:noFill/>
            <a:miter lim="800000"/>
            <a:headEnd/>
            <a:tailEnd/>
          </a:ln>
        </p:spPr>
        <p:txBody>
          <a:bodyPr anchor="ctr">
            <a:spAutoFit/>
          </a:bodyPr>
          <a:lstStyle/>
          <a:p>
            <a:r>
              <a:rPr lang="el-GR" sz="2800" b="1" u="sng">
                <a:solidFill>
                  <a:schemeClr val="accent2"/>
                </a:solidFill>
                <a:latin typeface="Monotype Corsiva" pitchFamily="66" charset="0"/>
              </a:rPr>
              <a:t>Πρώτα χρόνια και πρώιμα ταξίδια</a:t>
            </a:r>
            <a:r>
              <a:rPr lang="el-GR" sz="2800" u="sng">
                <a:solidFill>
                  <a:schemeClr val="accent2"/>
                </a:solidFill>
                <a:latin typeface="Monotype Corsiva" pitchFamily="66" charset="0"/>
              </a:rPr>
              <a:t> </a:t>
            </a:r>
          </a:p>
        </p:txBody>
      </p:sp>
      <p:sp>
        <p:nvSpPr>
          <p:cNvPr id="16387" name="Rectangle 5"/>
          <p:cNvSpPr>
            <a:spLocks noChangeArrowheads="1"/>
          </p:cNvSpPr>
          <p:nvPr/>
        </p:nvSpPr>
        <p:spPr bwMode="auto">
          <a:xfrm>
            <a:off x="2667000" y="600075"/>
            <a:ext cx="6324600" cy="2676525"/>
          </a:xfrm>
          <a:prstGeom prst="rect">
            <a:avLst/>
          </a:prstGeom>
          <a:noFill/>
          <a:ln w="9525">
            <a:noFill/>
            <a:miter lim="800000"/>
            <a:headEnd/>
            <a:tailEnd/>
          </a:ln>
        </p:spPr>
        <p:txBody>
          <a:bodyPr anchor="ctr">
            <a:spAutoFit/>
          </a:bodyPr>
          <a:lstStyle/>
          <a:p>
            <a:pPr algn="just"/>
            <a:r>
              <a:rPr lang="el-GR" sz="1400">
                <a:solidFill>
                  <a:srgbClr val="0070C0"/>
                </a:solidFill>
              </a:rPr>
              <a:t>   Ο Ισπανός Χριστόφορος Κολόμβος (Κρίστομπαλ Κολόν) γεννιέται το 1451, πιθανότατα μεταξύ Αυγούστου και Οκτωβρίου, στην ιταλική Δημοκρατία της Γένοβας, ως γιος Ισπανού υφαντουργού. Είχε άλλα 4 αδέρφια. Η ναυτική καταγωγή της φαμίλιας του έκανε από νωρίς την εμφάνισή της στη ζωή του θαλασσοπόρου, με τον ίδιο να συμμετέχει σε ναυτικές εμπορικές αποστολές στη Μεσόγειο και το Αιγαίο ήδη από την εφηβεία του. Σε ένα τέτοιο ταξίδι στη Χίο, θα φτάσει πιο κοντά από ποτέ στο μεγάλο του όνειρο, την Ασία!</a:t>
            </a:r>
            <a:br>
              <a:rPr lang="el-GR" sz="1400">
                <a:solidFill>
                  <a:srgbClr val="0070C0"/>
                </a:solidFill>
              </a:rPr>
            </a:br>
            <a:r>
              <a:rPr lang="el-GR" sz="1400" b="1">
                <a:solidFill>
                  <a:srgbClr val="0070C0"/>
                </a:solidFill>
              </a:rPr>
              <a:t>Το πρώτο του ταξίδι</a:t>
            </a:r>
            <a:r>
              <a:rPr lang="el-GR" sz="1400">
                <a:solidFill>
                  <a:srgbClr val="0070C0"/>
                </a:solidFill>
              </a:rPr>
              <a:t> στον Ατλαντικό Ωκεανό το 1476 λίγο έλειψε να του στοιχίσει τη ζωή, καθώς η εμπορική αποστολή δέχτηκε την επίθεση Γάλλων κουρσάρων στα ανοιχτά των ακτών της Πορτογαλίας. Το πλοίο του παραδόθηκε στις φλόγες και ο ίδιος αναγκάστηκε να κολυμπήσει μέχρι τις ακτές της Πορτογαλίας, γεγονός που θα τον φέρει στη Λισαβόνα. </a:t>
            </a:r>
          </a:p>
        </p:txBody>
      </p:sp>
      <p:sp>
        <p:nvSpPr>
          <p:cNvPr id="16388" name="Rectangle 6"/>
          <p:cNvSpPr>
            <a:spLocks noChangeArrowheads="1"/>
          </p:cNvSpPr>
          <p:nvPr/>
        </p:nvSpPr>
        <p:spPr bwMode="auto">
          <a:xfrm>
            <a:off x="0" y="3348038"/>
            <a:ext cx="5181600" cy="3324225"/>
          </a:xfrm>
          <a:prstGeom prst="rect">
            <a:avLst/>
          </a:prstGeom>
          <a:noFill/>
          <a:ln w="9525">
            <a:noFill/>
            <a:miter lim="800000"/>
            <a:headEnd/>
            <a:tailEnd/>
          </a:ln>
        </p:spPr>
        <p:txBody>
          <a:bodyPr anchor="ctr">
            <a:spAutoFit/>
          </a:bodyPr>
          <a:lstStyle/>
          <a:p>
            <a:pPr algn="l"/>
            <a:r>
              <a:rPr lang="el-GR" sz="1400">
                <a:solidFill>
                  <a:srgbClr val="0070C0"/>
                </a:solidFill>
              </a:rPr>
              <a:t>    Στη Λισαβόνα λοιπόν θα εγκατασταθεί προσωρινά και θα παντρευτεί τη Felipa Perestrello, με το ζευγάρι να αποκτά σύντομα έναν γιο, τον Diego (γύρω στα 1480). Η σύζυγος πέθανε όμως λίγο αργότερα και ο Κολόμβος μετακόμισε στην Ισπανία, όπου και θα γεννηθεί ο δεύτερος γιος του, Fernando (1488), καρπός εξώγαμου δεσμού με την Beatriz Enriquez de Arana.</a:t>
            </a:r>
            <a:br>
              <a:rPr lang="el-GR" sz="1400">
                <a:solidFill>
                  <a:srgbClr val="0070C0"/>
                </a:solidFill>
              </a:rPr>
            </a:br>
            <a:r>
              <a:rPr lang="el-GR" sz="1400">
                <a:solidFill>
                  <a:srgbClr val="0070C0"/>
                </a:solidFill>
              </a:rPr>
              <a:t>    Ο Κολόμβος συμμετείχε ως ναυτικός σε αναρίθμητες αποστολές στην Αφρική, μαθαίνοντας από πρώτο χέρι τα ρεύματα αλλά και τους παραδεδομένους θαλάσσιους δρόμους της εποχής. Η μουσουλμανική κυριαρχία όμως στον λεγόμενο «Δρόμο του Μεταξιού» (μέσω Μέσης Ανατολής) έκανε τις εμπορικές οδούς προς Κίνα και Ινδία επικίνδυνες και δύσκολες, γι' αυτό και ο Κολόμβος βάλθηκε να σκαρώσει έναν νέο δρόμο προς τα δυτικά, μέσω του Ατλαντικού Ωκεανού. </a:t>
            </a:r>
          </a:p>
        </p:txBody>
      </p:sp>
      <p:pic>
        <p:nvPicPr>
          <p:cNvPr id="16389" name="Picture 10" descr="kolombos"/>
          <p:cNvPicPr>
            <a:picLocks noChangeAspect="1" noChangeArrowheads="1"/>
          </p:cNvPicPr>
          <p:nvPr/>
        </p:nvPicPr>
        <p:blipFill>
          <a:blip r:embed="rId2" cstate="email"/>
          <a:srcRect/>
          <a:stretch>
            <a:fillRect/>
          </a:stretch>
        </p:blipFill>
        <p:spPr bwMode="auto">
          <a:xfrm>
            <a:off x="5105400" y="3429000"/>
            <a:ext cx="3886200" cy="3263900"/>
          </a:xfrm>
          <a:prstGeom prst="rect">
            <a:avLst/>
          </a:prstGeom>
          <a:noFill/>
          <a:ln w="9525">
            <a:noFill/>
            <a:miter lim="800000"/>
            <a:headEnd/>
            <a:tailEnd/>
          </a:ln>
        </p:spPr>
      </p:pic>
      <p:pic>
        <p:nvPicPr>
          <p:cNvPr id="16390" name="Picture 18" descr="%25CE%259A%25CE%259F%25CE%259B%25CE%259F%25CE%259C%25CE%2592%25CE%259F%25CE%25A3-1"/>
          <p:cNvPicPr>
            <a:picLocks noChangeAspect="1" noChangeArrowheads="1"/>
          </p:cNvPicPr>
          <p:nvPr/>
        </p:nvPicPr>
        <p:blipFill>
          <a:blip r:embed="rId3" cstate="email"/>
          <a:srcRect/>
          <a:stretch>
            <a:fillRect/>
          </a:stretch>
        </p:blipFill>
        <p:spPr bwMode="auto">
          <a:xfrm>
            <a:off x="228600" y="685800"/>
            <a:ext cx="2362200" cy="2667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E%95%CE%B9%CE%BA%CF%8C%CE%BD%CE%B18"/>
          <p:cNvPicPr>
            <a:picLocks noChangeAspect="1" noChangeArrowheads="1"/>
          </p:cNvPicPr>
          <p:nvPr/>
        </p:nvPicPr>
        <p:blipFill>
          <a:blip r:embed="rId2" cstate="email"/>
          <a:srcRect/>
          <a:stretch>
            <a:fillRect/>
          </a:stretch>
        </p:blipFill>
        <p:spPr bwMode="auto">
          <a:xfrm>
            <a:off x="2971800" y="152400"/>
            <a:ext cx="3124200" cy="1295400"/>
          </a:xfrm>
          <a:prstGeom prst="rect">
            <a:avLst/>
          </a:prstGeom>
          <a:noFill/>
          <a:ln w="9525">
            <a:noFill/>
            <a:miter lim="800000"/>
            <a:headEnd/>
            <a:tailEnd/>
          </a:ln>
        </p:spPr>
      </p:pic>
      <p:sp>
        <p:nvSpPr>
          <p:cNvPr id="17411" name="Rectangle 7"/>
          <p:cNvSpPr>
            <a:spLocks noChangeArrowheads="1"/>
          </p:cNvSpPr>
          <p:nvPr/>
        </p:nvSpPr>
        <p:spPr bwMode="auto">
          <a:xfrm>
            <a:off x="2743200" y="1447800"/>
            <a:ext cx="3605213" cy="457200"/>
          </a:xfrm>
          <a:prstGeom prst="rect">
            <a:avLst/>
          </a:prstGeom>
          <a:noFill/>
          <a:ln w="9525">
            <a:noFill/>
            <a:miter lim="800000"/>
            <a:headEnd/>
            <a:tailEnd/>
          </a:ln>
        </p:spPr>
        <p:txBody>
          <a:bodyPr wrap="none" anchor="ctr">
            <a:spAutoFit/>
          </a:bodyPr>
          <a:lstStyle/>
          <a:p>
            <a:r>
              <a:rPr lang="el-GR" sz="2400" b="1" u="sng">
                <a:solidFill>
                  <a:schemeClr val="accent2"/>
                </a:solidFill>
                <a:latin typeface="Monotype Corsiva" pitchFamily="66" charset="0"/>
              </a:rPr>
              <a:t>Πρώτο ταξίδι στον Νέο Κόσμο</a:t>
            </a:r>
            <a:r>
              <a:rPr lang="el-GR" sz="2400" u="sng">
                <a:solidFill>
                  <a:schemeClr val="accent2"/>
                </a:solidFill>
                <a:latin typeface="Monotype Corsiva" pitchFamily="66" charset="0"/>
              </a:rPr>
              <a:t> </a:t>
            </a:r>
          </a:p>
        </p:txBody>
      </p:sp>
      <p:sp>
        <p:nvSpPr>
          <p:cNvPr id="17412" name="Rectangle 8"/>
          <p:cNvSpPr>
            <a:spLocks noChangeArrowheads="1"/>
          </p:cNvSpPr>
          <p:nvPr/>
        </p:nvSpPr>
        <p:spPr bwMode="auto">
          <a:xfrm>
            <a:off x="152400" y="1782763"/>
            <a:ext cx="8523288" cy="1568450"/>
          </a:xfrm>
          <a:prstGeom prst="rect">
            <a:avLst/>
          </a:prstGeom>
          <a:noFill/>
          <a:ln w="9525">
            <a:noFill/>
            <a:miter lim="800000"/>
            <a:headEnd/>
            <a:tailEnd/>
          </a:ln>
        </p:spPr>
        <p:txBody>
          <a:bodyPr anchor="ctr">
            <a:spAutoFit/>
          </a:bodyPr>
          <a:lstStyle/>
          <a:p>
            <a:pPr algn="l"/>
            <a:r>
              <a:rPr lang="el-GR" sz="1200">
                <a:solidFill>
                  <a:srgbClr val="0070C0"/>
                </a:solidFill>
              </a:rPr>
              <a:t>   Οι περιπέτειες του Κολόμβου να βρει χρηματοδότη για την αποστολή του ήταν παροιμιώδεις: αφού του αρνήθηκε τα τρία καράβια που ζητούσε ο βασιλιάς της Πορτογαλίας Ιωάννης Β', στη δούλεψη του οποίου είχε βρεθεί ο Κολόμβος, ο θαλασσοπόρος έφερε το φιλόδοξο πλάνο του στη Γένοβα και κατόπιν στη Βενετία, για να γνωρίσει την ίδια αμείλικτη άρνηση. </a:t>
            </a:r>
            <a:br>
              <a:rPr lang="el-GR" sz="1200">
                <a:solidFill>
                  <a:srgbClr val="0070C0"/>
                </a:solidFill>
              </a:rPr>
            </a:br>
            <a:r>
              <a:rPr lang="el-GR" sz="1200">
                <a:solidFill>
                  <a:srgbClr val="0070C0"/>
                </a:solidFill>
              </a:rPr>
              <a:t>   Η επιδίωξη των σκοπών του θα τον φέρει στην αυλή του ισπανικού στέμματος το 1486, στον Φερδινάνδο της Αραγονίας και την Ισαβέλα της Καστίλης. Οι ναυτικοί σύμβουλοι του στέμματος απέρριψαν όμως την παράτολμη πρόταση του Κολόμβου και ο ίδιος εισέπραξε άλλο ένα εμφατικό «</a:t>
            </a:r>
            <a:r>
              <a:rPr lang="el-GR" sz="1200" b="1">
                <a:solidFill>
                  <a:srgbClr val="0070C0"/>
                </a:solidFill>
              </a:rPr>
              <a:t>όχι</a:t>
            </a:r>
            <a:r>
              <a:rPr lang="el-GR" sz="1200">
                <a:solidFill>
                  <a:srgbClr val="0070C0"/>
                </a:solidFill>
              </a:rPr>
              <a:t>». </a:t>
            </a:r>
            <a:br>
              <a:rPr lang="el-GR" sz="1200">
                <a:solidFill>
                  <a:srgbClr val="0070C0"/>
                </a:solidFill>
              </a:rPr>
            </a:br>
            <a:endParaRPr lang="el-GR" sz="1200">
              <a:solidFill>
                <a:srgbClr val="0070C0"/>
              </a:solidFill>
            </a:endParaRPr>
          </a:p>
        </p:txBody>
      </p:sp>
      <p:sp>
        <p:nvSpPr>
          <p:cNvPr id="17413" name="Rectangle 9"/>
          <p:cNvSpPr>
            <a:spLocks noChangeArrowheads="1"/>
          </p:cNvSpPr>
          <p:nvPr/>
        </p:nvSpPr>
        <p:spPr bwMode="auto">
          <a:xfrm>
            <a:off x="152400" y="3113088"/>
            <a:ext cx="8534400" cy="1939925"/>
          </a:xfrm>
          <a:prstGeom prst="rect">
            <a:avLst/>
          </a:prstGeom>
          <a:noFill/>
          <a:ln w="9525">
            <a:noFill/>
            <a:miter lim="800000"/>
            <a:headEnd/>
            <a:tailEnd/>
          </a:ln>
        </p:spPr>
        <p:txBody>
          <a:bodyPr anchor="ctr">
            <a:spAutoFit/>
          </a:bodyPr>
          <a:lstStyle/>
          <a:p>
            <a:pPr algn="l"/>
            <a:r>
              <a:rPr lang="el-GR" sz="1200">
                <a:solidFill>
                  <a:srgbClr val="0070C0"/>
                </a:solidFill>
              </a:rPr>
              <a:t>   Η ιδέα του όμως είχε σπείρει το γονίδιο της αμφιβολίας στα μυαλά του βασιλικού ζεύγους, γι' αυτό και κράτησαν τον Κολόμβο δίπλα τους ως ακόλουθο. Οι σκέψεις τους ήταν όμως επικεντρωμένες στον πόλεμο με τους Μαυριτανούς, γεγονός που είχε εξαντλήσει οικονομικά την Ισπανία, το ταξίδι του Κολόμβου έπρεπε λοιπόν να περιμένει. </a:t>
            </a:r>
            <a:br>
              <a:rPr lang="el-GR" sz="1200">
                <a:solidFill>
                  <a:srgbClr val="0070C0"/>
                </a:solidFill>
              </a:rPr>
            </a:br>
            <a:r>
              <a:rPr lang="el-GR" sz="1200">
                <a:solidFill>
                  <a:srgbClr val="0070C0"/>
                </a:solidFill>
              </a:rPr>
              <a:t/>
            </a:r>
            <a:br>
              <a:rPr lang="el-GR" sz="1200">
                <a:solidFill>
                  <a:srgbClr val="0070C0"/>
                </a:solidFill>
              </a:rPr>
            </a:br>
            <a:r>
              <a:rPr lang="el-GR" sz="1200">
                <a:solidFill>
                  <a:srgbClr val="0070C0"/>
                </a:solidFill>
              </a:rPr>
              <a:t>   Ο ίδιος δεν έχανε βέβαια τον καιρό του και μελετούσε ακούραστα χάρτες και εναλλακτικές διαδρομές, ερχόμενος πάντα σε συγκρούσεις με τους ναυτικούς συμβούλους του στέμματος. Η στιγμή που περίμενε ήρθε τον Ιανουάριο του 1492, όταν τα ισπανικά στρατεύματα κατέλαβαν τελικά το τελευταίο μουσουλμανικό οχυρό της Γρανάδας και η χώρα πήρε μια μεγάλη ανάσα από τον αραβικό κίνδυνο: </a:t>
            </a:r>
            <a:r>
              <a:rPr lang="el-GR" sz="1200" b="1">
                <a:solidFill>
                  <a:srgbClr val="0070C0"/>
                </a:solidFill>
              </a:rPr>
              <a:t>το βασιλικό ζεύγος συμφωνεί τότε να χρηματοδοτήσει την αποστολή αυτοκτονίας του Κολόμβου! </a:t>
            </a:r>
            <a:br>
              <a:rPr lang="el-GR" sz="1200" b="1">
                <a:solidFill>
                  <a:srgbClr val="0070C0"/>
                </a:solidFill>
              </a:rPr>
            </a:br>
            <a:endParaRPr lang="el-GR" sz="1200" b="1">
              <a:solidFill>
                <a:srgbClr val="0070C0"/>
              </a:solidFill>
            </a:endParaRPr>
          </a:p>
        </p:txBody>
      </p:sp>
      <p:pic>
        <p:nvPicPr>
          <p:cNvPr id="17414" name="Picture 11" descr="chrdocllclolcl16"/>
          <p:cNvPicPr>
            <a:picLocks noChangeAspect="1" noChangeArrowheads="1"/>
          </p:cNvPicPr>
          <p:nvPr/>
        </p:nvPicPr>
        <p:blipFill>
          <a:blip r:embed="rId3" cstate="email"/>
          <a:srcRect/>
          <a:stretch>
            <a:fillRect/>
          </a:stretch>
        </p:blipFill>
        <p:spPr bwMode="auto">
          <a:xfrm>
            <a:off x="2057400" y="4648200"/>
            <a:ext cx="4876800" cy="2209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hrdocllclolcl17"/>
          <p:cNvPicPr>
            <a:picLocks noChangeAspect="1" noChangeArrowheads="1"/>
          </p:cNvPicPr>
          <p:nvPr/>
        </p:nvPicPr>
        <p:blipFill>
          <a:blip r:embed="rId2" cstate="email"/>
          <a:srcRect/>
          <a:stretch>
            <a:fillRect/>
          </a:stretch>
        </p:blipFill>
        <p:spPr bwMode="auto">
          <a:xfrm>
            <a:off x="838200" y="590550"/>
            <a:ext cx="7467600" cy="54292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181</TotalTime>
  <Words>1238</Words>
  <Application>Microsoft Office PowerPoint</Application>
  <PresentationFormat>Προβολή στην οθόνη (4:3)</PresentationFormat>
  <Paragraphs>68</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Διαστημικό</vt:lpstr>
      <vt:lpstr>Διαφάνεια 1</vt:lpstr>
      <vt:lpstr>ΧΡΙΣΤΟΦΟΡΟΣ ΚΟΛΟΜΒΟΣ</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kostas</dc:creator>
  <cp:lastModifiedBy>kostas</cp:lastModifiedBy>
  <cp:revision>15</cp:revision>
  <cp:lastPrinted>1601-01-01T00:00:00Z</cp:lastPrinted>
  <dcterms:created xsi:type="dcterms:W3CDTF">1601-01-01T00:00:00Z</dcterms:created>
  <dcterms:modified xsi:type="dcterms:W3CDTF">2014-04-21T09:53:55Z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