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8" r:id="rId2"/>
    <p:sldId id="269" r:id="rId3"/>
    <p:sldId id="272" r:id="rId4"/>
    <p:sldId id="271" r:id="rId5"/>
    <p:sldId id="268" r:id="rId6"/>
    <p:sldId id="270" r:id="rId7"/>
    <p:sldId id="273" r:id="rId8"/>
    <p:sldId id="274" r:id="rId9"/>
    <p:sldId id="275" r:id="rId10"/>
    <p:sldId id="276" r:id="rId11"/>
    <p:sldId id="277" r:id="rId12"/>
    <p:sldId id="278" r:id="rId13"/>
    <p:sldId id="280" r:id="rId14"/>
    <p:sldId id="281" r:id="rId15"/>
    <p:sldId id="282" r:id="rId16"/>
    <p:sldId id="283" r:id="rId17"/>
    <p:sldId id="284" r:id="rId18"/>
    <p:sldId id="285" r:id="rId19"/>
    <p:sldId id="286" r:id="rId20"/>
    <p:sldId id="287" r:id="rId21"/>
    <p:sldId id="288" r:id="rId22"/>
    <p:sldId id="260" r:id="rId23"/>
    <p:sldId id="289" r:id="rId24"/>
    <p:sldId id="290" r:id="rId25"/>
    <p:sldId id="292" r:id="rId26"/>
    <p:sldId id="291" r:id="rId27"/>
    <p:sldId id="262" r:id="rId28"/>
    <p:sldId id="264" r:id="rId29"/>
    <p:sldId id="293" r:id="rId30"/>
    <p:sldId id="266" r:id="rId31"/>
    <p:sldId id="295" r:id="rId32"/>
    <p:sldId id="296" r:id="rId33"/>
    <p:sldId id="297" r:id="rId3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6165" autoAdjust="0"/>
  </p:normalViewPr>
  <p:slideViewPr>
    <p:cSldViewPr>
      <p:cViewPr>
        <p:scale>
          <a:sx n="60" d="100"/>
          <a:sy n="60" d="100"/>
        </p:scale>
        <p:origin x="-792" y="-6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CC028CE5-4762-446C-9653-CBE8A5B8B1E1}" type="datetimeFigureOut">
              <a:rPr lang="el-GR" smtClean="0"/>
              <a:pPr/>
              <a:t>21/04/2014</a:t>
            </a:fld>
            <a:endParaRPr lang="el-GR" dirty="0"/>
          </a:p>
        </p:txBody>
      </p:sp>
      <p:sp>
        <p:nvSpPr>
          <p:cNvPr id="2" name="1 - Θέση υποσέλιδου"/>
          <p:cNvSpPr>
            <a:spLocks noGrp="1"/>
          </p:cNvSpPr>
          <p:nvPr>
            <p:ph type="ftr" sz="quarter" idx="11"/>
          </p:nvPr>
        </p:nvSpPr>
        <p:spPr/>
        <p:txBody>
          <a:bodyPr/>
          <a:lstStyle/>
          <a:p>
            <a:endParaRPr lang="el-GR" dirty="0"/>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05023BC3-BCE5-4EE5-A8A5-ADB7520C615C}"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C028CE5-4762-446C-9653-CBE8A5B8B1E1}" type="datetimeFigureOut">
              <a:rPr lang="el-GR" smtClean="0"/>
              <a:pPr/>
              <a:t>21/04/2014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5023BC3-BCE5-4EE5-A8A5-ADB7520C615C}"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C028CE5-4762-446C-9653-CBE8A5B8B1E1}" type="datetimeFigureOut">
              <a:rPr lang="el-GR" smtClean="0"/>
              <a:pPr/>
              <a:t>21/04/2014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5023BC3-BCE5-4EE5-A8A5-ADB7520C615C}"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CC028CE5-4762-446C-9653-CBE8A5B8B1E1}" type="datetimeFigureOut">
              <a:rPr lang="el-GR" smtClean="0"/>
              <a:pPr/>
              <a:t>21/04/2014</a:t>
            </a:fld>
            <a:endParaRPr lang="el-GR" dirty="0"/>
          </a:p>
        </p:txBody>
      </p:sp>
      <p:sp>
        <p:nvSpPr>
          <p:cNvPr id="19" name="18 - Θέση υποσέλιδου"/>
          <p:cNvSpPr>
            <a:spLocks noGrp="1"/>
          </p:cNvSpPr>
          <p:nvPr>
            <p:ph type="ftr" sz="quarter" idx="11"/>
          </p:nvPr>
        </p:nvSpPr>
        <p:spPr>
          <a:xfrm>
            <a:off x="3581400" y="76200"/>
            <a:ext cx="2895600" cy="288925"/>
          </a:xfrm>
        </p:spPr>
        <p:txBody>
          <a:bodyPr/>
          <a:lstStyle/>
          <a:p>
            <a:endParaRPr lang="el-GR" dirty="0"/>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05023BC3-BCE5-4EE5-A8A5-ADB7520C615C}"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CC028CE5-4762-446C-9653-CBE8A5B8B1E1}" type="datetimeFigureOut">
              <a:rPr lang="el-GR" smtClean="0"/>
              <a:pPr/>
              <a:t>21/04/2014</a:t>
            </a:fld>
            <a:endParaRPr lang="el-GR" dirty="0"/>
          </a:p>
        </p:txBody>
      </p:sp>
      <p:sp>
        <p:nvSpPr>
          <p:cNvPr id="11" name="10 - Θέση υποσέλιδου"/>
          <p:cNvSpPr>
            <a:spLocks noGrp="1"/>
          </p:cNvSpPr>
          <p:nvPr>
            <p:ph type="ftr" sz="quarter" idx="11"/>
          </p:nvPr>
        </p:nvSpPr>
        <p:spPr/>
        <p:txBody>
          <a:bodyPr/>
          <a:lstStyle/>
          <a:p>
            <a:endParaRPr lang="el-GR" dirty="0"/>
          </a:p>
        </p:txBody>
      </p:sp>
      <p:sp>
        <p:nvSpPr>
          <p:cNvPr id="16" name="15 - Θέση αριθμού διαφάνειας"/>
          <p:cNvSpPr>
            <a:spLocks noGrp="1"/>
          </p:cNvSpPr>
          <p:nvPr>
            <p:ph type="sldNum" sz="quarter" idx="12"/>
          </p:nvPr>
        </p:nvSpPr>
        <p:spPr/>
        <p:txBody>
          <a:bodyPr/>
          <a:lstStyle/>
          <a:p>
            <a:fld id="{05023BC3-BCE5-4EE5-A8A5-ADB7520C615C}" type="slidenum">
              <a:rPr lang="el-GR" smtClean="0"/>
              <a:pPr/>
              <a:t>‹#›</a:t>
            </a:fld>
            <a:endParaRPr lang="el-GR" dirty="0"/>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CC028CE5-4762-446C-9653-CBE8A5B8B1E1}" type="datetimeFigureOut">
              <a:rPr lang="el-GR" smtClean="0"/>
              <a:pPr/>
              <a:t>21/04/2014</a:t>
            </a:fld>
            <a:endParaRPr lang="el-GR" dirty="0"/>
          </a:p>
        </p:txBody>
      </p:sp>
      <p:sp>
        <p:nvSpPr>
          <p:cNvPr id="10" name="9 - Θέση υποσέλιδου"/>
          <p:cNvSpPr>
            <a:spLocks noGrp="1"/>
          </p:cNvSpPr>
          <p:nvPr>
            <p:ph type="ftr" sz="quarter" idx="11"/>
          </p:nvPr>
        </p:nvSpPr>
        <p:spPr/>
        <p:txBody>
          <a:bodyPr/>
          <a:lstStyle/>
          <a:p>
            <a:endParaRPr lang="el-GR" dirty="0"/>
          </a:p>
        </p:txBody>
      </p:sp>
      <p:sp>
        <p:nvSpPr>
          <p:cNvPr id="31" name="30 - Θέση αριθμού διαφάνειας"/>
          <p:cNvSpPr>
            <a:spLocks noGrp="1"/>
          </p:cNvSpPr>
          <p:nvPr>
            <p:ph type="sldNum" sz="quarter" idx="12"/>
          </p:nvPr>
        </p:nvSpPr>
        <p:spPr/>
        <p:txBody>
          <a:bodyPr/>
          <a:lstStyle/>
          <a:p>
            <a:fld id="{05023BC3-BCE5-4EE5-A8A5-ADB7520C615C}"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CC028CE5-4762-446C-9653-CBE8A5B8B1E1}" type="datetimeFigureOut">
              <a:rPr lang="el-GR" smtClean="0"/>
              <a:pPr/>
              <a:t>21/04/2014</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05023BC3-BCE5-4EE5-A8A5-ADB7520C615C}" type="slidenum">
              <a:rPr lang="el-GR" smtClean="0"/>
              <a:pPr/>
              <a:t>‹#›</a:t>
            </a:fld>
            <a:endParaRPr lang="el-GR" dirty="0"/>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CC028CE5-4762-446C-9653-CBE8A5B8B1E1}" type="datetimeFigureOut">
              <a:rPr lang="el-GR" smtClean="0"/>
              <a:pPr/>
              <a:t>21/04/2014</a:t>
            </a:fld>
            <a:endParaRPr lang="el-GR" dirty="0"/>
          </a:p>
        </p:txBody>
      </p:sp>
      <p:sp>
        <p:nvSpPr>
          <p:cNvPr id="21" name="20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05023BC3-BCE5-4EE5-A8A5-ADB7520C615C}"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CC028CE5-4762-446C-9653-CBE8A5B8B1E1}" type="datetimeFigureOut">
              <a:rPr lang="el-GR" smtClean="0"/>
              <a:pPr/>
              <a:t>21/04/2014</a:t>
            </a:fld>
            <a:endParaRPr lang="el-GR" dirty="0"/>
          </a:p>
        </p:txBody>
      </p:sp>
      <p:sp>
        <p:nvSpPr>
          <p:cNvPr id="24" name="23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05023BC3-BCE5-4EE5-A8A5-ADB7520C615C}"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CC028CE5-4762-446C-9653-CBE8A5B8B1E1}" type="datetimeFigureOut">
              <a:rPr lang="el-GR" smtClean="0"/>
              <a:pPr/>
              <a:t>21/04/2014</a:t>
            </a:fld>
            <a:endParaRPr lang="el-GR" dirty="0"/>
          </a:p>
        </p:txBody>
      </p:sp>
      <p:sp>
        <p:nvSpPr>
          <p:cNvPr id="29" name="28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05023BC3-BCE5-4EE5-A8A5-ADB7520C615C}"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CC028CE5-4762-446C-9653-CBE8A5B8B1E1}" type="datetimeFigureOut">
              <a:rPr lang="el-GR" smtClean="0"/>
              <a:pPr/>
              <a:t>21/04/2014</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31" name="30 - Θέση αριθμού διαφάνειας"/>
          <p:cNvSpPr>
            <a:spLocks noGrp="1"/>
          </p:cNvSpPr>
          <p:nvPr>
            <p:ph type="sldNum" sz="quarter" idx="12"/>
          </p:nvPr>
        </p:nvSpPr>
        <p:spPr/>
        <p:txBody>
          <a:bodyPr/>
          <a:lstStyle/>
          <a:p>
            <a:fld id="{05023BC3-BCE5-4EE5-A8A5-ADB7520C615C}" type="slidenum">
              <a:rPr lang="el-GR" smtClean="0"/>
              <a:pPr/>
              <a:t>‹#›</a:t>
            </a:fld>
            <a:endParaRPr lang="el-GR" dirty="0"/>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C028CE5-4762-446C-9653-CBE8A5B8B1E1}" type="datetimeFigureOut">
              <a:rPr lang="el-GR" smtClean="0"/>
              <a:pPr/>
              <a:t>21/04/2014</a:t>
            </a:fld>
            <a:endParaRPr lang="el-GR" dirty="0"/>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dirty="0"/>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5023BC3-BCE5-4EE5-A8A5-ADB7520C615C}" type="slidenum">
              <a:rPr lang="el-GR" smtClean="0"/>
              <a:pPr/>
              <a:t>‹#›</a:t>
            </a:fld>
            <a:endParaRPr lang="el-GR" dirty="0"/>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upload.wikimedia.org/wikipedia/commons/9/9e/Michelangelo,_Fall_and_Expulsion_from_Garden_of_Eden_00.jpg"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95536" y="332656"/>
            <a:ext cx="4536504" cy="707886"/>
          </a:xfrm>
          <a:prstGeom prst="rect">
            <a:avLst/>
          </a:prstGeom>
          <a:noFill/>
        </p:spPr>
        <p:txBody>
          <a:bodyPr wrap="square" rtlCol="0">
            <a:spAutoFit/>
          </a:bodyPr>
          <a:lstStyle/>
          <a:p>
            <a:r>
              <a:rPr lang="el-GR" sz="2000" i="1" dirty="0" smtClean="0">
                <a:latin typeface="Verdana" pitchFamily="34" charset="0"/>
                <a:ea typeface="Verdana" pitchFamily="34" charset="0"/>
                <a:cs typeface="Verdana" pitchFamily="34" charset="0"/>
              </a:rPr>
              <a:t>Σχολικό έτος 2013-14</a:t>
            </a:r>
          </a:p>
          <a:p>
            <a:r>
              <a:rPr lang="el-GR" sz="2000" i="1" dirty="0" smtClean="0">
                <a:latin typeface="Verdana" pitchFamily="34" charset="0"/>
                <a:ea typeface="Verdana" pitchFamily="34" charset="0"/>
                <a:cs typeface="Verdana" pitchFamily="34" charset="0"/>
              </a:rPr>
              <a:t>2</a:t>
            </a:r>
            <a:r>
              <a:rPr lang="el-GR" sz="2000" i="1" baseline="30000" dirty="0" smtClean="0">
                <a:latin typeface="Verdana" pitchFamily="34" charset="0"/>
                <a:ea typeface="Verdana" pitchFamily="34" charset="0"/>
                <a:cs typeface="Verdana" pitchFamily="34" charset="0"/>
              </a:rPr>
              <a:t>ο</a:t>
            </a:r>
            <a:r>
              <a:rPr lang="el-GR" sz="2000" i="1" dirty="0" smtClean="0">
                <a:latin typeface="Verdana" pitchFamily="34" charset="0"/>
                <a:ea typeface="Verdana" pitchFamily="34" charset="0"/>
                <a:cs typeface="Verdana" pitchFamily="34" charset="0"/>
              </a:rPr>
              <a:t> Γυμνάσιο Σπάρτης</a:t>
            </a:r>
            <a:endParaRPr lang="el-GR" sz="2000" i="1" dirty="0">
              <a:latin typeface="Verdana" pitchFamily="34" charset="0"/>
              <a:ea typeface="Verdana" pitchFamily="34" charset="0"/>
              <a:cs typeface="Verdana" pitchFamily="34" charset="0"/>
            </a:endParaRPr>
          </a:p>
        </p:txBody>
      </p:sp>
      <p:sp>
        <p:nvSpPr>
          <p:cNvPr id="3" name="2 - TextBox"/>
          <p:cNvSpPr txBox="1"/>
          <p:nvPr/>
        </p:nvSpPr>
        <p:spPr>
          <a:xfrm>
            <a:off x="0" y="1916832"/>
            <a:ext cx="9144000" cy="400110"/>
          </a:xfrm>
          <a:prstGeom prst="rect">
            <a:avLst/>
          </a:prstGeom>
          <a:noFill/>
        </p:spPr>
        <p:txBody>
          <a:bodyPr wrap="square" rtlCol="0">
            <a:spAutoFit/>
          </a:bodyPr>
          <a:lstStyle/>
          <a:p>
            <a:pPr algn="ctr"/>
            <a:r>
              <a:rPr lang="el-GR" sz="2000" i="1" dirty="0" smtClean="0">
                <a:latin typeface="Verdana" pitchFamily="34" charset="0"/>
                <a:ea typeface="Verdana" pitchFamily="34" charset="0"/>
                <a:cs typeface="Verdana" pitchFamily="34" charset="0"/>
              </a:rPr>
              <a:t>Ι Σ Τ Ο Ρ Ι Α    Β΄   Γ Υ Μ Ν Α Σ Ι Ο Υ</a:t>
            </a:r>
            <a:endParaRPr lang="el-GR" sz="2000" i="1" dirty="0">
              <a:latin typeface="Verdana" pitchFamily="34" charset="0"/>
              <a:ea typeface="Verdana" pitchFamily="34" charset="0"/>
              <a:cs typeface="Verdana" pitchFamily="34" charset="0"/>
            </a:endParaRPr>
          </a:p>
        </p:txBody>
      </p:sp>
      <p:sp>
        <p:nvSpPr>
          <p:cNvPr id="4" name="3 - TextBox"/>
          <p:cNvSpPr txBox="1"/>
          <p:nvPr/>
        </p:nvSpPr>
        <p:spPr>
          <a:xfrm>
            <a:off x="0" y="3140968"/>
            <a:ext cx="9144000" cy="430887"/>
          </a:xfrm>
          <a:prstGeom prst="rect">
            <a:avLst/>
          </a:prstGeom>
          <a:noFill/>
        </p:spPr>
        <p:txBody>
          <a:bodyPr wrap="square" rtlCol="0">
            <a:spAutoFit/>
          </a:bodyPr>
          <a:lstStyle/>
          <a:p>
            <a:pPr algn="ctr"/>
            <a:r>
              <a:rPr lang="el-GR" sz="2100" b="1" i="1" dirty="0" smtClean="0">
                <a:latin typeface="Verdana" pitchFamily="34" charset="0"/>
                <a:ea typeface="Verdana" pitchFamily="34" charset="0"/>
                <a:cs typeface="Verdana" pitchFamily="34" charset="0"/>
              </a:rPr>
              <a:t>Ο Ι   Κ Α Λ Λ Ι Τ Ε Χ Ν Ε Σ   Τ Η Σ   Α Ν Α Γ Ε Ν Ν Η Σ Η Σ</a:t>
            </a:r>
            <a:endParaRPr lang="el-GR" sz="2100" b="1" i="1" dirty="0">
              <a:latin typeface="Verdana" pitchFamily="34" charset="0"/>
              <a:ea typeface="Verdana" pitchFamily="34" charset="0"/>
              <a:cs typeface="Verdana" pitchFamily="34" charset="0"/>
            </a:endParaRPr>
          </a:p>
        </p:txBody>
      </p:sp>
      <p:sp>
        <p:nvSpPr>
          <p:cNvPr id="5" name="4 - TextBox"/>
          <p:cNvSpPr txBox="1"/>
          <p:nvPr/>
        </p:nvSpPr>
        <p:spPr>
          <a:xfrm>
            <a:off x="0" y="4077072"/>
            <a:ext cx="9144000" cy="400110"/>
          </a:xfrm>
          <a:prstGeom prst="rect">
            <a:avLst/>
          </a:prstGeom>
          <a:noFill/>
        </p:spPr>
        <p:txBody>
          <a:bodyPr wrap="square" rtlCol="0">
            <a:spAutoFit/>
          </a:bodyPr>
          <a:lstStyle/>
          <a:p>
            <a:pPr algn="ctr"/>
            <a:r>
              <a:rPr lang="el-GR" sz="2000" i="1" dirty="0" smtClean="0">
                <a:latin typeface="Verdana" pitchFamily="34" charset="0"/>
                <a:ea typeface="Verdana" pitchFamily="34" charset="0"/>
                <a:cs typeface="Verdana" pitchFamily="34" charset="0"/>
              </a:rPr>
              <a:t>Μια σύντομη γνωριμία με τα έργα τους</a:t>
            </a:r>
            <a:endParaRPr lang="el-GR" sz="2000" i="1" dirty="0">
              <a:latin typeface="Verdana" pitchFamily="34" charset="0"/>
              <a:ea typeface="Verdana" pitchFamily="34" charset="0"/>
              <a:cs typeface="Verdana" pitchFamily="34" charset="0"/>
            </a:endParaRPr>
          </a:p>
        </p:txBody>
      </p:sp>
      <p:sp>
        <p:nvSpPr>
          <p:cNvPr id="6" name="5 - TextBox"/>
          <p:cNvSpPr txBox="1"/>
          <p:nvPr/>
        </p:nvSpPr>
        <p:spPr>
          <a:xfrm>
            <a:off x="0" y="5013176"/>
            <a:ext cx="9144000" cy="1015663"/>
          </a:xfrm>
          <a:prstGeom prst="rect">
            <a:avLst/>
          </a:prstGeom>
          <a:noFill/>
        </p:spPr>
        <p:txBody>
          <a:bodyPr wrap="square" rtlCol="0">
            <a:spAutoFit/>
          </a:bodyPr>
          <a:lstStyle/>
          <a:p>
            <a:pPr algn="ctr"/>
            <a:r>
              <a:rPr lang="el-GR" sz="2000" i="1" dirty="0" smtClean="0">
                <a:latin typeface="Verdana" pitchFamily="34" charset="0"/>
                <a:ea typeface="Verdana" pitchFamily="34" charset="0"/>
                <a:cs typeface="Verdana" pitchFamily="34" charset="0"/>
              </a:rPr>
              <a:t>Εργασία της φιλολόγου Φάνης Σαχάμη </a:t>
            </a:r>
          </a:p>
          <a:p>
            <a:pPr algn="ctr"/>
            <a:r>
              <a:rPr lang="el-GR" sz="2000" i="1" dirty="0" smtClean="0">
                <a:latin typeface="Verdana" pitchFamily="34" charset="0"/>
                <a:ea typeface="Verdana" pitchFamily="34" charset="0"/>
                <a:cs typeface="Verdana" pitchFamily="34" charset="0"/>
              </a:rPr>
              <a:t>με τη συμμετοχή του μαθητή του Β1</a:t>
            </a:r>
          </a:p>
          <a:p>
            <a:pPr algn="ctr"/>
            <a:r>
              <a:rPr lang="el-GR" sz="2000" i="1" dirty="0" smtClean="0">
                <a:latin typeface="Verdana" pitchFamily="34" charset="0"/>
                <a:ea typeface="Verdana" pitchFamily="34" charset="0"/>
                <a:cs typeface="Verdana" pitchFamily="34" charset="0"/>
              </a:rPr>
              <a:t>Δημήτρη Καλιούπη</a:t>
            </a:r>
            <a:endParaRPr lang="el-GR" sz="2000" i="1" dirty="0">
              <a:latin typeface="Verdana" pitchFamily="34" charset="0"/>
              <a:ea typeface="Verdana" pitchFamily="34" charset="0"/>
              <a:cs typeface="Verdan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physics4u.files.wordpress.com/2009/10/last_supper.jpg"/>
          <p:cNvPicPr>
            <a:picLocks noChangeAspect="1" noChangeArrowheads="1"/>
          </p:cNvPicPr>
          <p:nvPr/>
        </p:nvPicPr>
        <p:blipFill>
          <a:blip r:embed="rId2" cstate="email"/>
          <a:srcRect/>
          <a:stretch>
            <a:fillRect/>
          </a:stretch>
        </p:blipFill>
        <p:spPr bwMode="auto">
          <a:xfrm>
            <a:off x="611560" y="620688"/>
            <a:ext cx="7992888" cy="5110207"/>
          </a:xfrm>
          <a:prstGeom prst="rect">
            <a:avLst/>
          </a:prstGeom>
          <a:noFill/>
        </p:spPr>
      </p:pic>
      <p:sp>
        <p:nvSpPr>
          <p:cNvPr id="3" name="2 - TextBox"/>
          <p:cNvSpPr txBox="1"/>
          <p:nvPr/>
        </p:nvSpPr>
        <p:spPr>
          <a:xfrm>
            <a:off x="539552" y="5877272"/>
            <a:ext cx="8208912" cy="646331"/>
          </a:xfrm>
          <a:prstGeom prst="rect">
            <a:avLst/>
          </a:prstGeom>
          <a:noFill/>
        </p:spPr>
        <p:txBody>
          <a:bodyPr wrap="square" rtlCol="0">
            <a:spAutoFit/>
          </a:bodyPr>
          <a:lstStyle/>
          <a:p>
            <a:pPr algn="ctr"/>
            <a:r>
              <a:rPr lang="el-GR" i="1" dirty="0" smtClean="0">
                <a:latin typeface="Verdana" pitchFamily="34" charset="0"/>
                <a:ea typeface="Verdana" pitchFamily="34" charset="0"/>
                <a:cs typeface="Verdana" pitchFamily="34" charset="0"/>
              </a:rPr>
              <a:t>Ο Μυστικός Δείπνος</a:t>
            </a:r>
            <a:r>
              <a:rPr lang="el-GR" dirty="0" smtClean="0">
                <a:latin typeface="Verdana" pitchFamily="34" charset="0"/>
                <a:ea typeface="Verdana" pitchFamily="34" charset="0"/>
                <a:cs typeface="Verdana" pitchFamily="34" charset="0"/>
              </a:rPr>
              <a:t> (1495-1498). Τοιχογραφία που σήμερα είναι αρκετά κατεστραμμένη. </a:t>
            </a:r>
            <a:r>
              <a:rPr lang="el-GR" i="1" dirty="0" smtClean="0">
                <a:latin typeface="Verdana" pitchFamily="34" charset="0"/>
                <a:ea typeface="Verdana" pitchFamily="34" charset="0"/>
                <a:cs typeface="Verdana" pitchFamily="34" charset="0"/>
              </a:rPr>
              <a:t>Λεονάρντο ντα Βίντσι</a:t>
            </a:r>
            <a:endParaRPr lang="el-GR" i="1" dirty="0">
              <a:latin typeface="Verdana" pitchFamily="34" charset="0"/>
              <a:ea typeface="Verdana" pitchFamily="34" charset="0"/>
              <a:cs typeface="Verdan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Φάκελος: Η κυρία με την Ermine.jpg"/>
          <p:cNvPicPr>
            <a:picLocks noChangeAspect="1" noChangeArrowheads="1"/>
          </p:cNvPicPr>
          <p:nvPr/>
        </p:nvPicPr>
        <p:blipFill>
          <a:blip r:embed="rId2" cstate="email"/>
          <a:srcRect/>
          <a:stretch>
            <a:fillRect/>
          </a:stretch>
        </p:blipFill>
        <p:spPr bwMode="auto">
          <a:xfrm>
            <a:off x="539552" y="692696"/>
            <a:ext cx="4824536" cy="5639068"/>
          </a:xfrm>
          <a:prstGeom prst="rect">
            <a:avLst/>
          </a:prstGeom>
          <a:noFill/>
        </p:spPr>
      </p:pic>
      <p:sp>
        <p:nvSpPr>
          <p:cNvPr id="3" name="2 - TextBox"/>
          <p:cNvSpPr txBox="1"/>
          <p:nvPr/>
        </p:nvSpPr>
        <p:spPr>
          <a:xfrm>
            <a:off x="5508104" y="3501008"/>
            <a:ext cx="3384376" cy="1477328"/>
          </a:xfrm>
          <a:prstGeom prst="rect">
            <a:avLst/>
          </a:prstGeom>
          <a:noFill/>
        </p:spPr>
        <p:txBody>
          <a:bodyPr wrap="square" rtlCol="0">
            <a:spAutoFit/>
          </a:bodyPr>
          <a:lstStyle/>
          <a:p>
            <a:pPr algn="ctr"/>
            <a:r>
              <a:rPr lang="el-GR" dirty="0" smtClean="0">
                <a:latin typeface="Verdana" pitchFamily="34" charset="0"/>
                <a:ea typeface="Verdana" pitchFamily="34" charset="0"/>
                <a:cs typeface="Verdana" pitchFamily="34" charset="0"/>
              </a:rPr>
              <a:t>Προσωπογραφία</a:t>
            </a:r>
          </a:p>
          <a:p>
            <a:pPr algn="ctr"/>
            <a:r>
              <a:rPr lang="el-GR" dirty="0" smtClean="0">
                <a:latin typeface="Verdana" pitchFamily="34" charset="0"/>
                <a:ea typeface="Verdana" pitchFamily="34" charset="0"/>
                <a:cs typeface="Verdana" pitchFamily="34" charset="0"/>
              </a:rPr>
              <a:t> της Cecilia Galerani ,</a:t>
            </a:r>
          </a:p>
          <a:p>
            <a:pPr algn="ctr"/>
            <a:r>
              <a:rPr lang="el-GR" dirty="0" smtClean="0">
                <a:latin typeface="Verdana" pitchFamily="34" charset="0"/>
                <a:ea typeface="Verdana" pitchFamily="34" charset="0"/>
                <a:cs typeface="Verdana" pitchFamily="34" charset="0"/>
              </a:rPr>
              <a:t> </a:t>
            </a:r>
            <a:r>
              <a:rPr lang="el-GR" i="1" dirty="0" smtClean="0">
                <a:latin typeface="Verdana" pitchFamily="34" charset="0"/>
                <a:ea typeface="Verdana" pitchFamily="34" charset="0"/>
                <a:cs typeface="Verdana" pitchFamily="34" charset="0"/>
              </a:rPr>
              <a:t>Η κυρία με την ερμίνα</a:t>
            </a:r>
            <a:r>
              <a:rPr lang="el-GR" dirty="0" smtClean="0">
                <a:latin typeface="Verdana" pitchFamily="34" charset="0"/>
                <a:ea typeface="Verdana" pitchFamily="34" charset="0"/>
                <a:cs typeface="Verdana" pitchFamily="34" charset="0"/>
              </a:rPr>
              <a:t>,</a:t>
            </a:r>
          </a:p>
          <a:p>
            <a:pPr algn="ctr"/>
            <a:r>
              <a:rPr lang="el-GR" dirty="0" smtClean="0">
                <a:latin typeface="Verdana" pitchFamily="34" charset="0"/>
                <a:ea typeface="Verdana" pitchFamily="34" charset="0"/>
                <a:cs typeface="Verdana" pitchFamily="34" charset="0"/>
              </a:rPr>
              <a:t> 1490,</a:t>
            </a:r>
          </a:p>
          <a:p>
            <a:pPr algn="ctr"/>
            <a:r>
              <a:rPr lang="el-GR" dirty="0" smtClean="0">
                <a:latin typeface="Verdana" pitchFamily="34" charset="0"/>
                <a:ea typeface="Verdana" pitchFamily="34" charset="0"/>
                <a:cs typeface="Verdana" pitchFamily="34" charset="0"/>
              </a:rPr>
              <a:t> </a:t>
            </a:r>
            <a:r>
              <a:rPr lang="el-GR" i="1" dirty="0" smtClean="0">
                <a:latin typeface="Verdana" pitchFamily="34" charset="0"/>
                <a:ea typeface="Verdana" pitchFamily="34" charset="0"/>
                <a:cs typeface="Verdana" pitchFamily="34" charset="0"/>
              </a:rPr>
              <a:t>Λεονάρντο ντα Βίντσι</a:t>
            </a:r>
            <a:endParaRPr lang="el-GR" i="1" dirty="0">
              <a:latin typeface="Verdana" pitchFamily="34" charset="0"/>
              <a:ea typeface="Verdana" pitchFamily="34" charset="0"/>
              <a:cs typeface="Verdana"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ile: Leonardo da Vinci - Άγιος Ιωάννης ο Βαπτιστής retouched.jpg C2RMF"/>
          <p:cNvPicPr>
            <a:picLocks noChangeAspect="1" noChangeArrowheads="1"/>
          </p:cNvPicPr>
          <p:nvPr/>
        </p:nvPicPr>
        <p:blipFill>
          <a:blip r:embed="rId2" cstate="email"/>
          <a:srcRect/>
          <a:stretch>
            <a:fillRect/>
          </a:stretch>
        </p:blipFill>
        <p:spPr bwMode="auto">
          <a:xfrm>
            <a:off x="611560" y="764704"/>
            <a:ext cx="4752528" cy="5346594"/>
          </a:xfrm>
          <a:prstGeom prst="rect">
            <a:avLst/>
          </a:prstGeom>
          <a:noFill/>
        </p:spPr>
      </p:pic>
      <p:sp>
        <p:nvSpPr>
          <p:cNvPr id="3" name="2 - TextBox"/>
          <p:cNvSpPr txBox="1"/>
          <p:nvPr/>
        </p:nvSpPr>
        <p:spPr>
          <a:xfrm>
            <a:off x="5508104" y="2564904"/>
            <a:ext cx="3131840" cy="2308324"/>
          </a:xfrm>
          <a:prstGeom prst="rect">
            <a:avLst/>
          </a:prstGeom>
          <a:noFill/>
        </p:spPr>
        <p:txBody>
          <a:bodyPr wrap="square" rtlCol="0">
            <a:spAutoFit/>
          </a:bodyPr>
          <a:lstStyle/>
          <a:p>
            <a:r>
              <a:rPr lang="el-GR" i="1" dirty="0" smtClean="0">
                <a:latin typeface="Verdana" pitchFamily="34" charset="0"/>
                <a:ea typeface="Verdana" pitchFamily="34" charset="0"/>
                <a:cs typeface="Verdana" pitchFamily="34" charset="0"/>
              </a:rPr>
              <a:t>Άγιος Ιωάννης ο Βαπτιστής</a:t>
            </a:r>
            <a:r>
              <a:rPr lang="el-GR" dirty="0" smtClean="0">
                <a:latin typeface="Verdana" pitchFamily="34" charset="0"/>
                <a:ea typeface="Verdana" pitchFamily="34" charset="0"/>
                <a:cs typeface="Verdana" pitchFamily="34" charset="0"/>
              </a:rPr>
              <a:t>(1513-1516). Παράδειγμα εφαρμογής της τεχνικής του σφουμάτο.</a:t>
            </a:r>
          </a:p>
          <a:p>
            <a:r>
              <a:rPr lang="el-GR" dirty="0" smtClean="0">
                <a:latin typeface="Verdana" pitchFamily="34" charset="0"/>
                <a:ea typeface="Verdana" pitchFamily="34" charset="0"/>
                <a:cs typeface="Verdana" pitchFamily="34" charset="0"/>
              </a:rPr>
              <a:t> Η χρονολόγηση του πίνακα αμφισβητείται. </a:t>
            </a:r>
            <a:r>
              <a:rPr lang="el-GR" i="1" dirty="0" smtClean="0">
                <a:latin typeface="Verdana" pitchFamily="34" charset="0"/>
                <a:ea typeface="Verdana" pitchFamily="34" charset="0"/>
                <a:cs typeface="Verdana" pitchFamily="34" charset="0"/>
              </a:rPr>
              <a:t>Λεονάρντο ντα Βίντσι</a:t>
            </a:r>
            <a:endParaRPr lang="el-GR" i="1" dirty="0">
              <a:latin typeface="Verdana" pitchFamily="34" charset="0"/>
              <a:ea typeface="Verdana" pitchFamily="34" charset="0"/>
              <a:cs typeface="Verdana"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ile:Raphael - Madonna dell Granduca LR.jpg"/>
          <p:cNvPicPr>
            <a:picLocks noChangeAspect="1" noChangeArrowheads="1"/>
          </p:cNvPicPr>
          <p:nvPr/>
        </p:nvPicPr>
        <p:blipFill>
          <a:blip r:embed="rId2" cstate="email"/>
          <a:srcRect/>
          <a:stretch>
            <a:fillRect/>
          </a:stretch>
        </p:blipFill>
        <p:spPr bwMode="auto">
          <a:xfrm>
            <a:off x="611560" y="620688"/>
            <a:ext cx="4536504" cy="5750498"/>
          </a:xfrm>
          <a:prstGeom prst="rect">
            <a:avLst/>
          </a:prstGeom>
          <a:noFill/>
        </p:spPr>
      </p:pic>
      <p:sp>
        <p:nvSpPr>
          <p:cNvPr id="3" name="2 - TextBox"/>
          <p:cNvSpPr txBox="1"/>
          <p:nvPr/>
        </p:nvSpPr>
        <p:spPr>
          <a:xfrm>
            <a:off x="5436096" y="2924944"/>
            <a:ext cx="3419872" cy="1200329"/>
          </a:xfrm>
          <a:prstGeom prst="rect">
            <a:avLst/>
          </a:prstGeom>
          <a:noFill/>
        </p:spPr>
        <p:txBody>
          <a:bodyPr wrap="square" rtlCol="0">
            <a:spAutoFit/>
          </a:bodyPr>
          <a:lstStyle/>
          <a:p>
            <a:r>
              <a:rPr lang="it-IT" i="1" dirty="0" smtClean="0">
                <a:latin typeface="Verdana" pitchFamily="34" charset="0"/>
                <a:ea typeface="Verdana" pitchFamily="34" charset="0"/>
                <a:cs typeface="Verdana" pitchFamily="34" charset="0"/>
              </a:rPr>
              <a:t>Madonna del Granduca</a:t>
            </a:r>
            <a:r>
              <a:rPr lang="it-IT" dirty="0" smtClean="0">
                <a:latin typeface="Verdana" pitchFamily="34" charset="0"/>
                <a:ea typeface="Verdana" pitchFamily="34" charset="0"/>
                <a:cs typeface="Verdana" pitchFamily="34" charset="0"/>
              </a:rPr>
              <a:t>, 1504, Φλωρεντία, </a:t>
            </a:r>
            <a:endParaRPr lang="el-GR" dirty="0" smtClean="0">
              <a:latin typeface="Verdana" pitchFamily="34" charset="0"/>
              <a:ea typeface="Verdana" pitchFamily="34" charset="0"/>
              <a:cs typeface="Verdana" pitchFamily="34" charset="0"/>
            </a:endParaRPr>
          </a:p>
          <a:p>
            <a:r>
              <a:rPr lang="it-IT" dirty="0" smtClean="0">
                <a:latin typeface="Verdana" pitchFamily="34" charset="0"/>
                <a:ea typeface="Verdana" pitchFamily="34" charset="0"/>
                <a:cs typeface="Verdana" pitchFamily="34" charset="0"/>
              </a:rPr>
              <a:t>Galleria Palatina</a:t>
            </a:r>
            <a:endParaRPr lang="el-GR" dirty="0" smtClean="0">
              <a:latin typeface="Verdana" pitchFamily="34" charset="0"/>
              <a:ea typeface="Verdana" pitchFamily="34" charset="0"/>
              <a:cs typeface="Verdana" pitchFamily="34" charset="0"/>
            </a:endParaRPr>
          </a:p>
          <a:p>
            <a:r>
              <a:rPr lang="el-GR" i="1" dirty="0" smtClean="0">
                <a:latin typeface="Verdana" pitchFamily="34" charset="0"/>
                <a:ea typeface="Verdana" pitchFamily="34" charset="0"/>
                <a:cs typeface="Verdana" pitchFamily="34" charset="0"/>
              </a:rPr>
              <a:t>Ραφαήλ Σάντι</a:t>
            </a:r>
            <a:endParaRPr lang="el-GR" i="1" dirty="0">
              <a:latin typeface="Verdana" pitchFamily="34" charset="0"/>
              <a:ea typeface="Verdana" pitchFamily="34" charset="0"/>
              <a:cs typeface="Verdan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File: LVR-george.jpg"/>
          <p:cNvPicPr>
            <a:picLocks noChangeAspect="1" noChangeArrowheads="1"/>
          </p:cNvPicPr>
          <p:nvPr/>
        </p:nvPicPr>
        <p:blipFill>
          <a:blip r:embed="rId2" cstate="email"/>
          <a:srcRect/>
          <a:stretch>
            <a:fillRect/>
          </a:stretch>
        </p:blipFill>
        <p:spPr bwMode="auto">
          <a:xfrm>
            <a:off x="683568" y="836712"/>
            <a:ext cx="4968552" cy="5260820"/>
          </a:xfrm>
          <a:prstGeom prst="rect">
            <a:avLst/>
          </a:prstGeom>
          <a:noFill/>
        </p:spPr>
      </p:pic>
      <p:sp>
        <p:nvSpPr>
          <p:cNvPr id="3" name="2 - TextBox"/>
          <p:cNvSpPr txBox="1"/>
          <p:nvPr/>
        </p:nvSpPr>
        <p:spPr>
          <a:xfrm>
            <a:off x="6012160" y="3212976"/>
            <a:ext cx="2627784" cy="923330"/>
          </a:xfrm>
          <a:prstGeom prst="rect">
            <a:avLst/>
          </a:prstGeom>
          <a:noFill/>
        </p:spPr>
        <p:txBody>
          <a:bodyPr wrap="square" rtlCol="0">
            <a:spAutoFit/>
          </a:bodyPr>
          <a:lstStyle/>
          <a:p>
            <a:r>
              <a:rPr lang="el-GR" i="1" dirty="0" smtClean="0">
                <a:latin typeface="Verdana" pitchFamily="34" charset="0"/>
                <a:ea typeface="Verdana" pitchFamily="34" charset="0"/>
                <a:cs typeface="Verdana" pitchFamily="34" charset="0"/>
              </a:rPr>
              <a:t>Ο Άγιος Γεώργιος</a:t>
            </a:r>
          </a:p>
          <a:p>
            <a:r>
              <a:rPr lang="el-GR" i="1" dirty="0" smtClean="0">
                <a:latin typeface="Verdana" pitchFamily="34" charset="0"/>
                <a:ea typeface="Verdana" pitchFamily="34" charset="0"/>
                <a:cs typeface="Verdana" pitchFamily="34" charset="0"/>
              </a:rPr>
              <a:t> και ο δράκος,</a:t>
            </a:r>
          </a:p>
          <a:p>
            <a:r>
              <a:rPr lang="el-GR" i="1" dirty="0" smtClean="0">
                <a:latin typeface="Verdana" pitchFamily="34" charset="0"/>
                <a:ea typeface="Verdana" pitchFamily="34" charset="0"/>
                <a:cs typeface="Verdana" pitchFamily="34" charset="0"/>
              </a:rPr>
              <a:t> Ραφαήλ Σάντι</a:t>
            </a:r>
            <a:endParaRPr lang="el-GR" i="1" dirty="0">
              <a:latin typeface="Verdana" pitchFamily="34" charset="0"/>
              <a:ea typeface="Verdana" pitchFamily="34" charset="0"/>
              <a:cs typeface="Verdana"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File:Sanzio 01.jpg"/>
          <p:cNvPicPr>
            <a:picLocks noChangeAspect="1" noChangeArrowheads="1"/>
          </p:cNvPicPr>
          <p:nvPr/>
        </p:nvPicPr>
        <p:blipFill>
          <a:blip r:embed="rId2" cstate="email"/>
          <a:srcRect/>
          <a:stretch>
            <a:fillRect/>
          </a:stretch>
        </p:blipFill>
        <p:spPr bwMode="auto">
          <a:xfrm>
            <a:off x="1115616" y="548680"/>
            <a:ext cx="7056784" cy="5581275"/>
          </a:xfrm>
          <a:prstGeom prst="rect">
            <a:avLst/>
          </a:prstGeom>
          <a:noFill/>
        </p:spPr>
      </p:pic>
      <p:sp>
        <p:nvSpPr>
          <p:cNvPr id="3" name="2 - TextBox"/>
          <p:cNvSpPr txBox="1"/>
          <p:nvPr/>
        </p:nvSpPr>
        <p:spPr>
          <a:xfrm>
            <a:off x="0" y="6237312"/>
            <a:ext cx="9144000" cy="369332"/>
          </a:xfrm>
          <a:prstGeom prst="rect">
            <a:avLst/>
          </a:prstGeom>
          <a:noFill/>
        </p:spPr>
        <p:txBody>
          <a:bodyPr wrap="square" rtlCol="0">
            <a:spAutoFit/>
          </a:bodyPr>
          <a:lstStyle/>
          <a:p>
            <a:pPr algn="ctr"/>
            <a:r>
              <a:rPr lang="el-GR" i="1" dirty="0" smtClean="0">
                <a:latin typeface="Verdana" pitchFamily="34" charset="0"/>
                <a:ea typeface="Verdana" pitchFamily="34" charset="0"/>
                <a:cs typeface="Verdana" pitchFamily="34" charset="0"/>
              </a:rPr>
              <a:t>Η Σχολή των Αθηνών , Ραφαήλ Σάντι</a:t>
            </a:r>
            <a:endParaRPr lang="el-GR" i="1" dirty="0">
              <a:latin typeface="Verdana" pitchFamily="34" charset="0"/>
              <a:ea typeface="Verdana" pitchFamily="34" charset="0"/>
              <a:cs typeface="Verdana"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Αρχείο: Raffael, Sixtinska madonnan.jpg"/>
          <p:cNvPicPr>
            <a:picLocks noChangeAspect="1" noChangeArrowheads="1"/>
          </p:cNvPicPr>
          <p:nvPr/>
        </p:nvPicPr>
        <p:blipFill>
          <a:blip r:embed="rId2" cstate="email"/>
          <a:srcRect/>
          <a:stretch>
            <a:fillRect/>
          </a:stretch>
        </p:blipFill>
        <p:spPr bwMode="auto">
          <a:xfrm>
            <a:off x="467544" y="620688"/>
            <a:ext cx="4824536" cy="5639068"/>
          </a:xfrm>
          <a:prstGeom prst="rect">
            <a:avLst/>
          </a:prstGeom>
          <a:noFill/>
        </p:spPr>
      </p:pic>
      <p:sp>
        <p:nvSpPr>
          <p:cNvPr id="3" name="2 - TextBox"/>
          <p:cNvSpPr txBox="1"/>
          <p:nvPr/>
        </p:nvSpPr>
        <p:spPr>
          <a:xfrm>
            <a:off x="5508104" y="3356992"/>
            <a:ext cx="3347864" cy="646331"/>
          </a:xfrm>
          <a:prstGeom prst="rect">
            <a:avLst/>
          </a:prstGeom>
          <a:noFill/>
        </p:spPr>
        <p:txBody>
          <a:bodyPr wrap="square" rtlCol="0">
            <a:spAutoFit/>
          </a:bodyPr>
          <a:lstStyle/>
          <a:p>
            <a:r>
              <a:rPr lang="el-GR" dirty="0" smtClean="0">
                <a:latin typeface="Verdana" pitchFamily="34" charset="0"/>
                <a:ea typeface="Verdana" pitchFamily="34" charset="0"/>
                <a:cs typeface="Verdana" pitchFamily="34" charset="0"/>
              </a:rPr>
              <a:t> </a:t>
            </a:r>
            <a:r>
              <a:rPr lang="el-GR" i="1" dirty="0" smtClean="0">
                <a:latin typeface="Verdana" pitchFamily="34" charset="0"/>
                <a:ea typeface="Verdana" pitchFamily="34" charset="0"/>
                <a:cs typeface="Verdana" pitchFamily="34" charset="0"/>
              </a:rPr>
              <a:t>Παναγία του Αγίου Σίξτου</a:t>
            </a:r>
            <a:r>
              <a:rPr lang="el-GR" dirty="0" smtClean="0">
                <a:latin typeface="Verdana" pitchFamily="34" charset="0"/>
                <a:ea typeface="Verdana" pitchFamily="34" charset="0"/>
                <a:cs typeface="Verdana" pitchFamily="34" charset="0"/>
              </a:rPr>
              <a:t>,    </a:t>
            </a:r>
            <a:r>
              <a:rPr lang="el-GR" i="1" dirty="0" smtClean="0">
                <a:latin typeface="Verdana" pitchFamily="34" charset="0"/>
                <a:ea typeface="Verdana" pitchFamily="34" charset="0"/>
                <a:cs typeface="Verdana" pitchFamily="34" charset="0"/>
              </a:rPr>
              <a:t>Ραφαήλ Σάντι</a:t>
            </a:r>
            <a:endParaRPr lang="el-GR" i="1" dirty="0">
              <a:latin typeface="Verdana" pitchFamily="34" charset="0"/>
              <a:ea typeface="Verdana" pitchFamily="34" charset="0"/>
              <a:cs typeface="Verdana"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Αρχείο:Raffaello Madonna col Bambino 1498.jpg"/>
          <p:cNvPicPr>
            <a:picLocks noChangeAspect="1" noChangeArrowheads="1"/>
          </p:cNvPicPr>
          <p:nvPr/>
        </p:nvPicPr>
        <p:blipFill>
          <a:blip r:embed="rId2" cstate="email"/>
          <a:srcRect/>
          <a:stretch>
            <a:fillRect/>
          </a:stretch>
        </p:blipFill>
        <p:spPr bwMode="auto">
          <a:xfrm>
            <a:off x="899592" y="548680"/>
            <a:ext cx="4464496" cy="5580620"/>
          </a:xfrm>
          <a:prstGeom prst="rect">
            <a:avLst/>
          </a:prstGeom>
          <a:noFill/>
        </p:spPr>
      </p:pic>
      <p:sp>
        <p:nvSpPr>
          <p:cNvPr id="3" name="2 - TextBox"/>
          <p:cNvSpPr txBox="1"/>
          <p:nvPr/>
        </p:nvSpPr>
        <p:spPr>
          <a:xfrm>
            <a:off x="5580112" y="2708920"/>
            <a:ext cx="3203848" cy="1200329"/>
          </a:xfrm>
          <a:prstGeom prst="rect">
            <a:avLst/>
          </a:prstGeom>
          <a:noFill/>
        </p:spPr>
        <p:txBody>
          <a:bodyPr wrap="square" rtlCol="0">
            <a:spAutoFit/>
          </a:bodyPr>
          <a:lstStyle/>
          <a:p>
            <a:r>
              <a:rPr lang="it-IT" i="1" dirty="0" smtClean="0">
                <a:latin typeface="Verdana" pitchFamily="34" charset="0"/>
                <a:ea typeface="Verdana" pitchFamily="34" charset="0"/>
                <a:cs typeface="Verdana" pitchFamily="34" charset="0"/>
              </a:rPr>
              <a:t>Madonna di Casa Santi</a:t>
            </a:r>
            <a:r>
              <a:rPr lang="it-IT" dirty="0" smtClean="0">
                <a:latin typeface="Verdana" pitchFamily="34" charset="0"/>
                <a:ea typeface="Verdana" pitchFamily="34" charset="0"/>
                <a:cs typeface="Verdana" pitchFamily="34" charset="0"/>
              </a:rPr>
              <a:t>, </a:t>
            </a:r>
            <a:endParaRPr lang="el-GR" dirty="0" smtClean="0">
              <a:latin typeface="Verdana" pitchFamily="34" charset="0"/>
              <a:ea typeface="Verdana" pitchFamily="34" charset="0"/>
              <a:cs typeface="Verdana" pitchFamily="34" charset="0"/>
            </a:endParaRPr>
          </a:p>
          <a:p>
            <a:r>
              <a:rPr lang="it-IT" dirty="0" smtClean="0">
                <a:latin typeface="Verdana" pitchFamily="34" charset="0"/>
                <a:ea typeface="Verdana" pitchFamily="34" charset="0"/>
                <a:cs typeface="Verdana" pitchFamily="34" charset="0"/>
              </a:rPr>
              <a:t>c. 1498, Ουρμπίνο, </a:t>
            </a:r>
            <a:endParaRPr lang="el-GR" dirty="0" smtClean="0">
              <a:latin typeface="Verdana" pitchFamily="34" charset="0"/>
              <a:ea typeface="Verdana" pitchFamily="34" charset="0"/>
              <a:cs typeface="Verdana" pitchFamily="34" charset="0"/>
            </a:endParaRPr>
          </a:p>
          <a:p>
            <a:r>
              <a:rPr lang="it-IT" dirty="0" smtClean="0">
                <a:latin typeface="Verdana" pitchFamily="34" charset="0"/>
                <a:ea typeface="Verdana" pitchFamily="34" charset="0"/>
                <a:cs typeface="Verdana" pitchFamily="34" charset="0"/>
              </a:rPr>
              <a:t>Casa Santi</a:t>
            </a:r>
            <a:r>
              <a:rPr lang="el-GR" dirty="0" smtClean="0">
                <a:latin typeface="Verdana" pitchFamily="34" charset="0"/>
                <a:ea typeface="Verdana" pitchFamily="34" charset="0"/>
                <a:cs typeface="Verdana" pitchFamily="34" charset="0"/>
              </a:rPr>
              <a:t>,</a:t>
            </a:r>
          </a:p>
          <a:p>
            <a:r>
              <a:rPr lang="el-GR" i="1" dirty="0" smtClean="0">
                <a:latin typeface="Verdana" pitchFamily="34" charset="0"/>
                <a:ea typeface="Verdana" pitchFamily="34" charset="0"/>
                <a:cs typeface="Verdana" pitchFamily="34" charset="0"/>
              </a:rPr>
              <a:t>Ραφαήλ Σάντι</a:t>
            </a:r>
            <a:endParaRPr lang="el-GR" i="1" dirty="0">
              <a:latin typeface="Verdana" pitchFamily="34" charset="0"/>
              <a:ea typeface="Verdana" pitchFamily="34" charset="0"/>
              <a:cs typeface="Verdana"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upload.wikimedia.org/wikipedia/commons/thumb/8/8a/Michelangelo%27s_Pieta_5450_cropncleaned.jpg/260px-Michelangelo%27s_Pieta_5450_cropncleaned.jpg"/>
          <p:cNvPicPr>
            <a:picLocks noChangeAspect="1" noChangeArrowheads="1"/>
          </p:cNvPicPr>
          <p:nvPr/>
        </p:nvPicPr>
        <p:blipFill>
          <a:blip r:embed="rId2" cstate="email"/>
          <a:srcRect/>
          <a:stretch>
            <a:fillRect/>
          </a:stretch>
        </p:blipFill>
        <p:spPr bwMode="auto">
          <a:xfrm>
            <a:off x="539552" y="908720"/>
            <a:ext cx="4392488" cy="5167633"/>
          </a:xfrm>
          <a:prstGeom prst="rect">
            <a:avLst/>
          </a:prstGeom>
          <a:noFill/>
        </p:spPr>
      </p:pic>
      <p:sp>
        <p:nvSpPr>
          <p:cNvPr id="3" name="2 - TextBox"/>
          <p:cNvSpPr txBox="1"/>
          <p:nvPr/>
        </p:nvSpPr>
        <p:spPr>
          <a:xfrm>
            <a:off x="5004048" y="1412776"/>
            <a:ext cx="3923928" cy="4031873"/>
          </a:xfrm>
          <a:prstGeom prst="rect">
            <a:avLst/>
          </a:prstGeom>
          <a:noFill/>
        </p:spPr>
        <p:txBody>
          <a:bodyPr wrap="square" rtlCol="0">
            <a:spAutoFit/>
          </a:bodyPr>
          <a:lstStyle/>
          <a:p>
            <a:pPr algn="ctr"/>
            <a:r>
              <a:rPr lang="el-GR" sz="1600" i="1" dirty="0" smtClean="0">
                <a:latin typeface="Verdana" pitchFamily="34" charset="0"/>
                <a:ea typeface="Verdana" pitchFamily="34" charset="0"/>
                <a:cs typeface="Verdana" pitchFamily="34" charset="0"/>
              </a:rPr>
              <a:t>Ο Μιχαήλ Άγγελος </a:t>
            </a:r>
            <a:r>
              <a:rPr lang="el-GR" sz="1600" dirty="0" smtClean="0">
                <a:latin typeface="Verdana" pitchFamily="34" charset="0"/>
                <a:ea typeface="Verdana" pitchFamily="34" charset="0"/>
                <a:cs typeface="Verdana" pitchFamily="34" charset="0"/>
              </a:rPr>
              <a:t>ανέλαβε </a:t>
            </a:r>
          </a:p>
          <a:p>
            <a:pPr algn="ctr"/>
            <a:r>
              <a:rPr lang="el-GR" sz="1600" dirty="0" smtClean="0">
                <a:latin typeface="Verdana" pitchFamily="34" charset="0"/>
                <a:ea typeface="Verdana" pitchFamily="34" charset="0"/>
                <a:cs typeface="Verdana" pitchFamily="34" charset="0"/>
              </a:rPr>
              <a:t>τη δημιουργία της </a:t>
            </a:r>
            <a:r>
              <a:rPr lang="el-GR" sz="1600" i="1" dirty="0" smtClean="0">
                <a:latin typeface="Verdana" pitchFamily="34" charset="0"/>
                <a:ea typeface="Verdana" pitchFamily="34" charset="0"/>
                <a:cs typeface="Verdana" pitchFamily="34" charset="0"/>
              </a:rPr>
              <a:t>Πιετά</a:t>
            </a:r>
            <a:r>
              <a:rPr lang="el-GR" sz="1600" dirty="0" smtClean="0">
                <a:latin typeface="Verdana" pitchFamily="34" charset="0"/>
                <a:ea typeface="Verdana" pitchFamily="34" charset="0"/>
                <a:cs typeface="Verdana" pitchFamily="34" charset="0"/>
              </a:rPr>
              <a:t> (</a:t>
            </a:r>
            <a:r>
              <a:rPr lang="el-GR" sz="1600" i="1" dirty="0" smtClean="0">
                <a:latin typeface="Verdana" pitchFamily="34" charset="0"/>
                <a:ea typeface="Verdana" pitchFamily="34" charset="0"/>
                <a:cs typeface="Verdana" pitchFamily="34" charset="0"/>
              </a:rPr>
              <a:t>Αποκαθήλωση</a:t>
            </a:r>
            <a:r>
              <a:rPr lang="el-GR" sz="1600" dirty="0" smtClean="0">
                <a:latin typeface="Verdana" pitchFamily="34" charset="0"/>
                <a:ea typeface="Verdana" pitchFamily="34" charset="0"/>
                <a:cs typeface="Verdana" pitchFamily="34" charset="0"/>
              </a:rPr>
              <a:t>) του Βατικανού, </a:t>
            </a:r>
          </a:p>
          <a:p>
            <a:pPr algn="ctr"/>
            <a:r>
              <a:rPr lang="el-GR" sz="1600" dirty="0" smtClean="0">
                <a:latin typeface="Verdana" pitchFamily="34" charset="0"/>
                <a:ea typeface="Verdana" pitchFamily="34" charset="0"/>
                <a:cs typeface="Verdana" pitchFamily="34" charset="0"/>
              </a:rPr>
              <a:t>στην Βασιλική του Αγίου Πέτρου, έργο που απεικονίζει την Παναγία </a:t>
            </a:r>
          </a:p>
          <a:p>
            <a:pPr algn="ctr"/>
            <a:r>
              <a:rPr lang="el-GR" sz="1600" dirty="0" smtClean="0">
                <a:latin typeface="Verdana" pitchFamily="34" charset="0"/>
                <a:ea typeface="Verdana" pitchFamily="34" charset="0"/>
                <a:cs typeface="Verdana" pitchFamily="34" charset="0"/>
              </a:rPr>
              <a:t>να κρατά στα χέρια της το σώμα του Χριστού μετά τη Σταύρωση. H </a:t>
            </a:r>
            <a:r>
              <a:rPr lang="el-GR" sz="1600" i="1" dirty="0" smtClean="0">
                <a:latin typeface="Verdana" pitchFamily="34" charset="0"/>
                <a:ea typeface="Verdana" pitchFamily="34" charset="0"/>
                <a:cs typeface="Verdana" pitchFamily="34" charset="0"/>
              </a:rPr>
              <a:t>Πιετά</a:t>
            </a:r>
            <a:r>
              <a:rPr lang="el-GR" sz="1600" dirty="0" smtClean="0">
                <a:latin typeface="Verdana" pitchFamily="34" charset="0"/>
                <a:ea typeface="Verdana" pitchFamily="34" charset="0"/>
                <a:cs typeface="Verdana" pitchFamily="34" charset="0"/>
              </a:rPr>
              <a:t> συνέβαλε καθοριστικά </a:t>
            </a:r>
          </a:p>
          <a:p>
            <a:pPr algn="ctr"/>
            <a:r>
              <a:rPr lang="el-GR" sz="1600" dirty="0" smtClean="0">
                <a:latin typeface="Verdana" pitchFamily="34" charset="0"/>
                <a:ea typeface="Verdana" pitchFamily="34" charset="0"/>
                <a:cs typeface="Verdana" pitchFamily="34" charset="0"/>
              </a:rPr>
              <a:t>στην καταξίωσή του, </a:t>
            </a:r>
          </a:p>
          <a:p>
            <a:pPr algn="ctr"/>
            <a:r>
              <a:rPr lang="el-GR" sz="1600" dirty="0" smtClean="0">
                <a:latin typeface="Verdana" pitchFamily="34" charset="0"/>
                <a:ea typeface="Verdana" pitchFamily="34" charset="0"/>
                <a:cs typeface="Verdana" pitchFamily="34" charset="0"/>
              </a:rPr>
              <a:t>ενώ αποτελεί </a:t>
            </a:r>
          </a:p>
          <a:p>
            <a:pPr algn="ctr"/>
            <a:r>
              <a:rPr lang="el-GR" sz="1600" dirty="0" smtClean="0">
                <a:latin typeface="Verdana" pitchFamily="34" charset="0"/>
                <a:ea typeface="Verdana" pitchFamily="34" charset="0"/>
                <a:cs typeface="Verdana" pitchFamily="34" charset="0"/>
              </a:rPr>
              <a:t>και το μοναδικό έργο που φέρει </a:t>
            </a:r>
          </a:p>
          <a:p>
            <a:pPr algn="ctr"/>
            <a:r>
              <a:rPr lang="el-GR" sz="1600" dirty="0" smtClean="0">
                <a:latin typeface="Verdana" pitchFamily="34" charset="0"/>
                <a:ea typeface="Verdana" pitchFamily="34" charset="0"/>
                <a:cs typeface="Verdana" pitchFamily="34" charset="0"/>
              </a:rPr>
              <a:t>την υπογραφή του Μικελάντζελο, </a:t>
            </a:r>
          </a:p>
          <a:p>
            <a:pPr algn="ctr"/>
            <a:r>
              <a:rPr lang="el-GR" sz="1600" dirty="0" smtClean="0">
                <a:latin typeface="Verdana" pitchFamily="34" charset="0"/>
                <a:ea typeface="Verdana" pitchFamily="34" charset="0"/>
                <a:cs typeface="Verdana" pitchFamily="34" charset="0"/>
              </a:rPr>
              <a:t>ο οποίος φρόντισε να χαράξει </a:t>
            </a:r>
          </a:p>
          <a:p>
            <a:pPr algn="ctr"/>
            <a:r>
              <a:rPr lang="el-GR" sz="1600" dirty="0" smtClean="0">
                <a:latin typeface="Verdana" pitchFamily="34" charset="0"/>
                <a:ea typeface="Verdana" pitchFamily="34" charset="0"/>
                <a:cs typeface="Verdana" pitchFamily="34" charset="0"/>
              </a:rPr>
              <a:t>τις λέξεις </a:t>
            </a:r>
            <a:r>
              <a:rPr lang="el-GR" sz="1600" i="1" dirty="0" smtClean="0">
                <a:latin typeface="Verdana" pitchFamily="34" charset="0"/>
                <a:ea typeface="Verdana" pitchFamily="34" charset="0"/>
                <a:cs typeface="Verdana" pitchFamily="34" charset="0"/>
              </a:rPr>
              <a:t>MICHEL ANGELUS BONAROTUS FLORENT FACIBAT</a:t>
            </a:r>
            <a:r>
              <a:rPr lang="el-GR" sz="1600" dirty="0" smtClean="0">
                <a:latin typeface="Verdana" pitchFamily="34" charset="0"/>
                <a:ea typeface="Verdana" pitchFamily="34" charset="0"/>
                <a:cs typeface="Verdana" pitchFamily="34" charset="0"/>
              </a:rPr>
              <a:t>.</a:t>
            </a:r>
            <a:endParaRPr lang="el-GR" sz="1600" dirty="0">
              <a:latin typeface="Verdana" pitchFamily="34" charset="0"/>
              <a:ea typeface="Verdana" pitchFamily="34" charset="0"/>
              <a:cs typeface="Verdana"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upload.wikimedia.org/wikipedia/commons/9/9e/Michelangelo%2C_Fall_and_Expulsion_from_Garden_of_Eden_00.jpg"/>
          <p:cNvPicPr>
            <a:picLocks noChangeAspect="1" noChangeArrowheads="1"/>
          </p:cNvPicPr>
          <p:nvPr/>
        </p:nvPicPr>
        <p:blipFill>
          <a:blip r:embed="rId2" cstate="email"/>
          <a:srcRect/>
          <a:stretch>
            <a:fillRect/>
          </a:stretch>
        </p:blipFill>
        <p:spPr bwMode="auto">
          <a:xfrm>
            <a:off x="827584" y="1124744"/>
            <a:ext cx="7704856" cy="3837173"/>
          </a:xfrm>
          <a:prstGeom prst="rect">
            <a:avLst/>
          </a:prstGeom>
          <a:noFill/>
        </p:spPr>
      </p:pic>
      <p:sp>
        <p:nvSpPr>
          <p:cNvPr id="3" name="2 - TextBox"/>
          <p:cNvSpPr txBox="1"/>
          <p:nvPr/>
        </p:nvSpPr>
        <p:spPr>
          <a:xfrm>
            <a:off x="0" y="5085184"/>
            <a:ext cx="9144000" cy="646331"/>
          </a:xfrm>
          <a:prstGeom prst="rect">
            <a:avLst/>
          </a:prstGeom>
          <a:noFill/>
        </p:spPr>
        <p:txBody>
          <a:bodyPr wrap="square" rtlCol="0">
            <a:spAutoFit/>
          </a:bodyPr>
          <a:lstStyle/>
          <a:p>
            <a:pPr algn="ctr"/>
            <a:r>
              <a:rPr lang="el-GR" i="1" dirty="0" smtClean="0">
                <a:latin typeface="Verdana" pitchFamily="34" charset="0"/>
                <a:ea typeface="Verdana" pitchFamily="34" charset="0"/>
                <a:cs typeface="Verdana" pitchFamily="34" charset="0"/>
                <a:hlinkClick r:id="rId3"/>
              </a:rPr>
              <a:t/>
            </a:r>
            <a:br>
              <a:rPr lang="el-GR" i="1" dirty="0" smtClean="0">
                <a:latin typeface="Verdana" pitchFamily="34" charset="0"/>
                <a:ea typeface="Verdana" pitchFamily="34" charset="0"/>
                <a:cs typeface="Verdana" pitchFamily="34" charset="0"/>
                <a:hlinkClick r:id="rId3"/>
              </a:rPr>
            </a:br>
            <a:r>
              <a:rPr lang="el-GR" i="1" dirty="0" smtClean="0">
                <a:latin typeface="Verdana" pitchFamily="34" charset="0"/>
                <a:ea typeface="Verdana" pitchFamily="34" charset="0"/>
                <a:cs typeface="Verdana" pitchFamily="34" charset="0"/>
              </a:rPr>
              <a:t>Το Προπατορικό αμάρτημα και η Έξωση, Μιχαήλ Άγγελος</a:t>
            </a:r>
            <a:endParaRPr lang="el-GR" i="1" dirty="0">
              <a:latin typeface="Verdana" pitchFamily="34" charset="0"/>
              <a:ea typeface="Verdana" pitchFamily="34" charset="0"/>
              <a:cs typeface="Verdan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ΦΑΝΗ\Desktop\Νέος φάκελος\sandrobotticelli-130425065142-phpapp02-thumbnail-4.jpg"/>
          <p:cNvPicPr>
            <a:picLocks noChangeAspect="1" noChangeArrowheads="1"/>
          </p:cNvPicPr>
          <p:nvPr/>
        </p:nvPicPr>
        <p:blipFill>
          <a:blip r:embed="rId2" cstate="email"/>
          <a:srcRect/>
          <a:stretch>
            <a:fillRect/>
          </a:stretch>
        </p:blipFill>
        <p:spPr bwMode="auto">
          <a:xfrm>
            <a:off x="914400" y="685800"/>
            <a:ext cx="7315200" cy="5486400"/>
          </a:xfrm>
          <a:prstGeom prst="rect">
            <a:avLst/>
          </a:prstGeom>
          <a:noFill/>
        </p:spPr>
      </p:pic>
      <p:sp>
        <p:nvSpPr>
          <p:cNvPr id="25603" name="Rectangle 3"/>
          <p:cNvSpPr>
            <a:spLocks noChangeArrowheads="1"/>
          </p:cNvSpPr>
          <p:nvPr/>
        </p:nvSpPr>
        <p:spPr bwMode="auto">
          <a:xfrm>
            <a:off x="0" y="6150206"/>
            <a:ext cx="9144000" cy="584775"/>
          </a:xfrm>
          <a:prstGeom prst="rect">
            <a:avLst/>
          </a:prstGeom>
          <a:solidFill>
            <a:srgbClr val="F9F9F9"/>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rgbClr val="000000"/>
                </a:solidFill>
                <a:effectLst/>
                <a:latin typeface="Verdana" pitchFamily="34" charset="0"/>
                <a:ea typeface="Verdana" pitchFamily="34" charset="0"/>
                <a:cs typeface="Verdana" pitchFamily="34" charset="0"/>
              </a:rPr>
              <a:t>Λεπτομέρεια από την </a:t>
            </a:r>
            <a:r>
              <a:rPr kumimoji="0" lang="el-GR" sz="1600" b="0" i="1" u="none" strike="noStrike" cap="none" normalizeH="0" baseline="0" dirty="0" smtClean="0">
                <a:ln>
                  <a:noFill/>
                </a:ln>
                <a:solidFill>
                  <a:schemeClr val="tx1"/>
                </a:solidFill>
                <a:effectLst/>
                <a:latin typeface="Verdana" pitchFamily="34" charset="0"/>
                <a:ea typeface="Verdana" pitchFamily="34" charset="0"/>
                <a:cs typeface="Verdana" pitchFamily="34" charset="0"/>
              </a:rPr>
              <a:t>Προσκύνηση των Μάγων</a:t>
            </a:r>
            <a:r>
              <a:rPr kumimoji="0" lang="el-GR"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(περ. 1475),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πιθανή αυτοπροσωπογραφία του Μποττιτσέλλι</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upload.wikimedia.org/wikipedia/commons/0/0f/The_Deluge_after_restoration.jpg"/>
          <p:cNvPicPr>
            <a:picLocks noChangeAspect="1" noChangeArrowheads="1"/>
          </p:cNvPicPr>
          <p:nvPr/>
        </p:nvPicPr>
        <p:blipFill>
          <a:blip r:embed="rId2" cstate="email"/>
          <a:srcRect/>
          <a:stretch>
            <a:fillRect/>
          </a:stretch>
        </p:blipFill>
        <p:spPr bwMode="auto">
          <a:xfrm>
            <a:off x="611560" y="692696"/>
            <a:ext cx="7848872" cy="5059603"/>
          </a:xfrm>
          <a:prstGeom prst="rect">
            <a:avLst/>
          </a:prstGeom>
          <a:noFill/>
        </p:spPr>
      </p:pic>
      <p:sp>
        <p:nvSpPr>
          <p:cNvPr id="3" name="2 - TextBox"/>
          <p:cNvSpPr txBox="1"/>
          <p:nvPr/>
        </p:nvSpPr>
        <p:spPr>
          <a:xfrm>
            <a:off x="467544" y="5949280"/>
            <a:ext cx="8208912" cy="369332"/>
          </a:xfrm>
          <a:prstGeom prst="rect">
            <a:avLst/>
          </a:prstGeom>
          <a:noFill/>
        </p:spPr>
        <p:txBody>
          <a:bodyPr wrap="square" rtlCol="0">
            <a:spAutoFit/>
          </a:bodyPr>
          <a:lstStyle/>
          <a:p>
            <a:pPr algn="ctr"/>
            <a:r>
              <a:rPr lang="el-GR" i="1" dirty="0" smtClean="0">
                <a:latin typeface="Verdana" pitchFamily="34" charset="0"/>
                <a:ea typeface="Verdana" pitchFamily="34" charset="0"/>
                <a:cs typeface="Verdana" pitchFamily="34" charset="0"/>
              </a:rPr>
              <a:t>Ο Κατακλυσμός , Μιχαήλ Άγγελος</a:t>
            </a:r>
            <a:endParaRPr lang="el-GR" i="1" dirty="0">
              <a:latin typeface="Verdana" pitchFamily="34" charset="0"/>
              <a:ea typeface="Verdana" pitchFamily="34" charset="0"/>
              <a:cs typeface="Verdan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upload.wikimedia.org/wikipedia/commons/4/4a/Michelangelo%2C_Creation_of_Eve_01.jpg"/>
          <p:cNvPicPr>
            <a:picLocks noChangeAspect="1" noChangeArrowheads="1"/>
          </p:cNvPicPr>
          <p:nvPr/>
        </p:nvPicPr>
        <p:blipFill>
          <a:blip r:embed="rId2" cstate="email"/>
          <a:srcRect/>
          <a:stretch>
            <a:fillRect/>
          </a:stretch>
        </p:blipFill>
        <p:spPr bwMode="auto">
          <a:xfrm>
            <a:off x="971600" y="836712"/>
            <a:ext cx="7488832" cy="5217629"/>
          </a:xfrm>
          <a:prstGeom prst="rect">
            <a:avLst/>
          </a:prstGeom>
          <a:noFill/>
        </p:spPr>
      </p:pic>
      <p:sp>
        <p:nvSpPr>
          <p:cNvPr id="3" name="2 - TextBox"/>
          <p:cNvSpPr txBox="1"/>
          <p:nvPr/>
        </p:nvSpPr>
        <p:spPr>
          <a:xfrm>
            <a:off x="0" y="6093296"/>
            <a:ext cx="9144000" cy="369332"/>
          </a:xfrm>
          <a:prstGeom prst="rect">
            <a:avLst/>
          </a:prstGeom>
          <a:noFill/>
        </p:spPr>
        <p:txBody>
          <a:bodyPr wrap="square" rtlCol="0">
            <a:spAutoFit/>
          </a:bodyPr>
          <a:lstStyle/>
          <a:p>
            <a:pPr algn="ctr"/>
            <a:r>
              <a:rPr lang="el-GR" i="1" dirty="0" smtClean="0">
                <a:latin typeface="Verdana" pitchFamily="34" charset="0"/>
                <a:ea typeface="Verdana" pitchFamily="34" charset="0"/>
                <a:cs typeface="Verdana" pitchFamily="34" charset="0"/>
              </a:rPr>
              <a:t>Η δημιουργία της Εύας,  Μιχαήλ Άγγελος</a:t>
            </a:r>
            <a:endParaRPr lang="el-GR" i="1" dirty="0">
              <a:latin typeface="Verdana" pitchFamily="34" charset="0"/>
              <a:ea typeface="Verdana" pitchFamily="34" charset="0"/>
              <a:cs typeface="Verdan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9144000" cy="620688"/>
          </a:xfrm>
        </p:spPr>
        <p:txBody>
          <a:bodyPr>
            <a:normAutofit/>
          </a:bodyPr>
          <a:lstStyle/>
          <a:p>
            <a:pPr algn="ctr"/>
            <a:r>
              <a:rPr lang="el-GR" sz="1800" i="1" dirty="0" smtClean="0">
                <a:latin typeface="Verdana" pitchFamily="34" charset="0"/>
                <a:ea typeface="Verdana" pitchFamily="34" charset="0"/>
                <a:cs typeface="Verdana" pitchFamily="34" charset="0"/>
              </a:rPr>
              <a:t>Δευτερα παρουσια, μιχαηλ αγγελοσ</a:t>
            </a:r>
            <a:endParaRPr lang="el-GR" sz="1800" i="1" dirty="0">
              <a:latin typeface="Verdana" pitchFamily="34" charset="0"/>
              <a:ea typeface="Verdana" pitchFamily="34" charset="0"/>
              <a:cs typeface="Verdana" pitchFamily="34" charset="0"/>
            </a:endParaRPr>
          </a:p>
        </p:txBody>
      </p:sp>
      <p:pic>
        <p:nvPicPr>
          <p:cNvPr id="17410" name="Picture 2" descr="Μιχαήλ Άγγελος (Michelangelo) - 04"/>
          <p:cNvPicPr>
            <a:picLocks noChangeAspect="1" noChangeArrowheads="1"/>
          </p:cNvPicPr>
          <p:nvPr/>
        </p:nvPicPr>
        <p:blipFill>
          <a:blip r:embed="rId2" cstate="email"/>
          <a:srcRect/>
          <a:stretch>
            <a:fillRect/>
          </a:stretch>
        </p:blipFill>
        <p:spPr bwMode="auto">
          <a:xfrm>
            <a:off x="971600" y="1196752"/>
            <a:ext cx="7272808" cy="513374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le: Tizian 041.jpg"/>
          <p:cNvPicPr>
            <a:picLocks noChangeAspect="1" noChangeArrowheads="1"/>
          </p:cNvPicPr>
          <p:nvPr/>
        </p:nvPicPr>
        <p:blipFill>
          <a:blip r:embed="rId2" cstate="email"/>
          <a:srcRect/>
          <a:stretch>
            <a:fillRect/>
          </a:stretch>
        </p:blipFill>
        <p:spPr bwMode="auto">
          <a:xfrm>
            <a:off x="611560" y="692696"/>
            <a:ext cx="4176464" cy="5695178"/>
          </a:xfrm>
          <a:prstGeom prst="rect">
            <a:avLst/>
          </a:prstGeom>
          <a:noFill/>
        </p:spPr>
      </p:pic>
      <p:sp>
        <p:nvSpPr>
          <p:cNvPr id="3" name="2 - TextBox"/>
          <p:cNvSpPr txBox="1"/>
          <p:nvPr/>
        </p:nvSpPr>
        <p:spPr>
          <a:xfrm>
            <a:off x="5076056" y="2492896"/>
            <a:ext cx="3851920" cy="1754326"/>
          </a:xfrm>
          <a:prstGeom prst="rect">
            <a:avLst/>
          </a:prstGeom>
          <a:noFill/>
        </p:spPr>
        <p:txBody>
          <a:bodyPr wrap="square" rtlCol="0">
            <a:spAutoFit/>
          </a:bodyPr>
          <a:lstStyle/>
          <a:p>
            <a:pPr algn="ctr"/>
            <a:r>
              <a:rPr lang="el-GR" i="1" dirty="0" smtClean="0">
                <a:latin typeface="Verdana" pitchFamily="34" charset="0"/>
                <a:ea typeface="Verdana" pitchFamily="34" charset="0"/>
                <a:cs typeface="Verdana" pitchFamily="34" charset="0"/>
              </a:rPr>
              <a:t>Ανάληψη της Παρθένου</a:t>
            </a:r>
            <a:r>
              <a:rPr lang="el-GR" dirty="0" smtClean="0">
                <a:latin typeface="Verdana" pitchFamily="34" charset="0"/>
                <a:ea typeface="Verdana" pitchFamily="34" charset="0"/>
                <a:cs typeface="Verdana" pitchFamily="34" charset="0"/>
              </a:rPr>
              <a:t>,</a:t>
            </a:r>
          </a:p>
          <a:p>
            <a:pPr algn="ctr"/>
            <a:r>
              <a:rPr lang="el-GR" dirty="0" smtClean="0">
                <a:latin typeface="Verdana" pitchFamily="34" charset="0"/>
                <a:ea typeface="Verdana" pitchFamily="34" charset="0"/>
                <a:cs typeface="Verdana" pitchFamily="34" charset="0"/>
              </a:rPr>
              <a:t> π. 1516-8, </a:t>
            </a:r>
          </a:p>
          <a:p>
            <a:pPr algn="ctr"/>
            <a:r>
              <a:rPr lang="el-GR" dirty="0" smtClean="0">
                <a:latin typeface="Verdana" pitchFamily="34" charset="0"/>
                <a:ea typeface="Verdana" pitchFamily="34" charset="0"/>
                <a:cs typeface="Verdana" pitchFamily="34" charset="0"/>
              </a:rPr>
              <a:t>λάδι σε ξύλο,</a:t>
            </a:r>
          </a:p>
          <a:p>
            <a:pPr algn="ctr"/>
            <a:r>
              <a:rPr lang="el-GR" dirty="0" smtClean="0">
                <a:latin typeface="Verdana" pitchFamily="34" charset="0"/>
                <a:ea typeface="Verdana" pitchFamily="34" charset="0"/>
                <a:cs typeface="Verdana" pitchFamily="34" charset="0"/>
              </a:rPr>
              <a:t> 690 x 360 εκ., </a:t>
            </a:r>
          </a:p>
          <a:p>
            <a:pPr algn="ctr"/>
            <a:r>
              <a:rPr lang="el-GR" dirty="0" smtClean="0">
                <a:latin typeface="Verdana" pitchFamily="34" charset="0"/>
                <a:ea typeface="Verdana" pitchFamily="34" charset="0"/>
                <a:cs typeface="Verdana" pitchFamily="34" charset="0"/>
              </a:rPr>
              <a:t>Santa Maria Gloriosa dei Frari, Βενετία, </a:t>
            </a:r>
            <a:r>
              <a:rPr lang="el-GR" i="1" dirty="0" err="1" smtClean="0">
                <a:latin typeface="Verdana" pitchFamily="34" charset="0"/>
                <a:ea typeface="Verdana" pitchFamily="34" charset="0"/>
                <a:cs typeface="Verdana" pitchFamily="34" charset="0"/>
              </a:rPr>
              <a:t>Τιτσιάνο</a:t>
            </a:r>
            <a:endParaRPr lang="el-GR" i="1" dirty="0">
              <a:latin typeface="Verdana" pitchFamily="34" charset="0"/>
              <a:ea typeface="Verdana" pitchFamily="34" charset="0"/>
              <a:cs typeface="Verdana"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mediasoup.gr/sites/default/files/imagecache/medium_splash/images/tizziano_madonna.jpg"/>
          <p:cNvPicPr>
            <a:picLocks noChangeAspect="1" noChangeArrowheads="1"/>
          </p:cNvPicPr>
          <p:nvPr/>
        </p:nvPicPr>
        <p:blipFill>
          <a:blip r:embed="rId2" cstate="email"/>
          <a:srcRect/>
          <a:stretch>
            <a:fillRect/>
          </a:stretch>
        </p:blipFill>
        <p:spPr bwMode="auto">
          <a:xfrm>
            <a:off x="323528" y="836712"/>
            <a:ext cx="4608512" cy="5184576"/>
          </a:xfrm>
          <a:prstGeom prst="rect">
            <a:avLst/>
          </a:prstGeom>
          <a:noFill/>
        </p:spPr>
      </p:pic>
      <p:sp>
        <p:nvSpPr>
          <p:cNvPr id="3" name="2 - TextBox"/>
          <p:cNvSpPr txBox="1"/>
          <p:nvPr/>
        </p:nvSpPr>
        <p:spPr>
          <a:xfrm>
            <a:off x="5004048" y="1052736"/>
            <a:ext cx="4139952" cy="4770537"/>
          </a:xfrm>
          <a:prstGeom prst="rect">
            <a:avLst/>
          </a:prstGeom>
          <a:noFill/>
        </p:spPr>
        <p:txBody>
          <a:bodyPr wrap="square" rtlCol="0">
            <a:spAutoFit/>
          </a:bodyPr>
          <a:lstStyle/>
          <a:p>
            <a:pPr algn="ctr"/>
            <a:r>
              <a:rPr lang="el-GR" sz="1600" dirty="0" smtClean="0">
                <a:latin typeface="Verdana" pitchFamily="34" charset="0"/>
                <a:ea typeface="Verdana" pitchFamily="34" charset="0"/>
                <a:cs typeface="Verdana" pitchFamily="34" charset="0"/>
              </a:rPr>
              <a:t>Νέο ρεκόρ για έργο ζωγράφου της αναγέννησης έσπασε ο πίνακας </a:t>
            </a:r>
          </a:p>
          <a:p>
            <a:pPr algn="ctr"/>
            <a:r>
              <a:rPr lang="el-GR" sz="1600" dirty="0" smtClean="0">
                <a:latin typeface="Verdana" pitchFamily="34" charset="0"/>
                <a:ea typeface="Verdana" pitchFamily="34" charset="0"/>
                <a:cs typeface="Verdana" pitchFamily="34" charset="0"/>
              </a:rPr>
              <a:t>του Ιταλού ζωγράφου </a:t>
            </a:r>
            <a:r>
              <a:rPr lang="el-GR" sz="1600" i="1" dirty="0" err="1" smtClean="0">
                <a:latin typeface="Verdana" pitchFamily="34" charset="0"/>
                <a:ea typeface="Verdana" pitchFamily="34" charset="0"/>
                <a:cs typeface="Verdana" pitchFamily="34" charset="0"/>
              </a:rPr>
              <a:t>Τιτσιάνο</a:t>
            </a:r>
            <a:r>
              <a:rPr lang="el-GR" sz="1600" i="1" dirty="0" smtClean="0">
                <a:latin typeface="Verdana" pitchFamily="34" charset="0"/>
                <a:ea typeface="Verdana" pitchFamily="34" charset="0"/>
                <a:cs typeface="Verdana" pitchFamily="34" charset="0"/>
              </a:rPr>
              <a:t> </a:t>
            </a:r>
            <a:r>
              <a:rPr lang="el-GR" sz="1600" dirty="0" smtClean="0">
                <a:latin typeface="Verdana" pitchFamily="34" charset="0"/>
                <a:ea typeface="Verdana" pitchFamily="34" charset="0"/>
                <a:cs typeface="Verdana" pitchFamily="34" charset="0"/>
              </a:rPr>
              <a:t>,</a:t>
            </a:r>
          </a:p>
          <a:p>
            <a:pPr algn="ctr"/>
            <a:r>
              <a:rPr lang="el-GR" sz="1600" dirty="0" smtClean="0">
                <a:latin typeface="Verdana" pitchFamily="34" charset="0"/>
                <a:ea typeface="Verdana" pitchFamily="34" charset="0"/>
                <a:cs typeface="Verdana" pitchFamily="34" charset="0"/>
              </a:rPr>
              <a:t>ο οποίος πωλήθηκε </a:t>
            </a:r>
          </a:p>
          <a:p>
            <a:pPr algn="ctr"/>
            <a:r>
              <a:rPr lang="el-GR" sz="1600" dirty="0" smtClean="0">
                <a:latin typeface="Verdana" pitchFamily="34" charset="0"/>
                <a:ea typeface="Verdana" pitchFamily="34" charset="0"/>
                <a:cs typeface="Verdana" pitchFamily="34" charset="0"/>
              </a:rPr>
              <a:t>σε δημοπρασία </a:t>
            </a:r>
          </a:p>
          <a:p>
            <a:pPr algn="ctr"/>
            <a:r>
              <a:rPr lang="el-GR" sz="1600" dirty="0" smtClean="0">
                <a:latin typeface="Verdana" pitchFamily="34" charset="0"/>
                <a:ea typeface="Verdana" pitchFamily="34" charset="0"/>
                <a:cs typeface="Verdana" pitchFamily="34" charset="0"/>
              </a:rPr>
              <a:t>της Νέας Υόρκης για 16,9 εκατομμύρια δολάρια!</a:t>
            </a:r>
          </a:p>
          <a:p>
            <a:pPr algn="ctr"/>
            <a:r>
              <a:rPr lang="el-GR" sz="1600" dirty="0" smtClean="0">
                <a:latin typeface="Verdana" pitchFamily="34" charset="0"/>
                <a:ea typeface="Verdana" pitchFamily="34" charset="0"/>
                <a:cs typeface="Verdana" pitchFamily="34" charset="0"/>
              </a:rPr>
              <a:t>Ο εν λόγω πίνακας ονομάζεται </a:t>
            </a:r>
          </a:p>
          <a:p>
            <a:pPr algn="ctr"/>
            <a:r>
              <a:rPr lang="el-GR" sz="1600" i="1" dirty="0" smtClean="0">
                <a:latin typeface="Verdana" pitchFamily="34" charset="0"/>
                <a:ea typeface="Verdana" pitchFamily="34" charset="0"/>
                <a:cs typeface="Verdana" pitchFamily="34" charset="0"/>
              </a:rPr>
              <a:t>Μια Ιερή Συζήτηση: </a:t>
            </a:r>
          </a:p>
          <a:p>
            <a:pPr algn="ctr"/>
            <a:r>
              <a:rPr lang="el-GR" sz="1600" i="1" dirty="0" smtClean="0">
                <a:latin typeface="Verdana" pitchFamily="34" charset="0"/>
                <a:ea typeface="Verdana" pitchFamily="34" charset="0"/>
                <a:cs typeface="Verdana" pitchFamily="34" charset="0"/>
              </a:rPr>
              <a:t>Η Παναγία και το Βρέφος </a:t>
            </a:r>
          </a:p>
          <a:p>
            <a:pPr algn="ctr"/>
            <a:r>
              <a:rPr lang="el-GR" sz="1600" i="1" dirty="0" smtClean="0">
                <a:latin typeface="Verdana" pitchFamily="34" charset="0"/>
                <a:ea typeface="Verdana" pitchFamily="34" charset="0"/>
                <a:cs typeface="Verdana" pitchFamily="34" charset="0"/>
              </a:rPr>
              <a:t>με τους Αγίους Λουκά </a:t>
            </a:r>
          </a:p>
          <a:p>
            <a:pPr algn="ctr"/>
            <a:r>
              <a:rPr lang="el-GR" sz="1600" i="1" dirty="0" smtClean="0">
                <a:latin typeface="Verdana" pitchFamily="34" charset="0"/>
                <a:ea typeface="Verdana" pitchFamily="34" charset="0"/>
                <a:cs typeface="Verdana" pitchFamily="34" charset="0"/>
              </a:rPr>
              <a:t>και Αικατερίνη της Αλεξανδρείας </a:t>
            </a:r>
          </a:p>
          <a:p>
            <a:pPr algn="ctr"/>
            <a:r>
              <a:rPr lang="el-GR" sz="1600" dirty="0" smtClean="0">
                <a:latin typeface="Verdana" pitchFamily="34" charset="0"/>
                <a:ea typeface="Verdana" pitchFamily="34" charset="0"/>
                <a:cs typeface="Verdana" pitchFamily="34" charset="0"/>
              </a:rPr>
              <a:t>και τον απόκτησε </a:t>
            </a:r>
            <a:r>
              <a:rPr lang="el-GR" sz="1600" dirty="0" smtClean="0">
                <a:latin typeface="Verdana" pitchFamily="34" charset="0"/>
                <a:ea typeface="Verdana" pitchFamily="34" charset="0"/>
                <a:cs typeface="Verdana" pitchFamily="34" charset="0"/>
              </a:rPr>
              <a:t>ένας </a:t>
            </a:r>
            <a:r>
              <a:rPr lang="el-GR" sz="1600" dirty="0" smtClean="0">
                <a:latin typeface="Verdana" pitchFamily="34" charset="0"/>
                <a:ea typeface="Verdana" pitchFamily="34" charset="0"/>
                <a:cs typeface="Verdana" pitchFamily="34" charset="0"/>
              </a:rPr>
              <a:t>Ευρωπαίος </a:t>
            </a:r>
          </a:p>
          <a:p>
            <a:pPr algn="ctr"/>
            <a:r>
              <a:rPr lang="el-GR" sz="1600" dirty="0" smtClean="0">
                <a:latin typeface="Verdana" pitchFamily="34" charset="0"/>
                <a:ea typeface="Verdana" pitchFamily="34" charset="0"/>
                <a:cs typeface="Verdana" pitchFamily="34" charset="0"/>
              </a:rPr>
              <a:t>μέσω τηλεφώνου.</a:t>
            </a:r>
          </a:p>
          <a:p>
            <a:pPr algn="ctr"/>
            <a:r>
              <a:rPr lang="el-GR" sz="1600" dirty="0" smtClean="0">
                <a:latin typeface="Verdana" pitchFamily="34" charset="0"/>
                <a:ea typeface="Verdana" pitchFamily="34" charset="0"/>
                <a:cs typeface="Verdana" pitchFamily="34" charset="0"/>
              </a:rPr>
              <a:t>Να σημειωθεί πως </a:t>
            </a:r>
            <a:r>
              <a:rPr lang="el-GR" sz="1600" dirty="0" smtClean="0">
                <a:latin typeface="Verdana" pitchFamily="34" charset="0"/>
                <a:ea typeface="Verdana" pitchFamily="34" charset="0"/>
                <a:cs typeface="Verdana" pitchFamily="34" charset="0"/>
              </a:rPr>
              <a:t>το </a:t>
            </a:r>
            <a:r>
              <a:rPr lang="el-GR" sz="1600" dirty="0" smtClean="0">
                <a:latin typeface="Verdana" pitchFamily="34" charset="0"/>
                <a:ea typeface="Verdana" pitchFamily="34" charset="0"/>
                <a:cs typeface="Verdana" pitchFamily="34" charset="0"/>
              </a:rPr>
              <a:t>προηγούμενο ρεκόρ </a:t>
            </a:r>
            <a:r>
              <a:rPr lang="el-GR" sz="1600" dirty="0" smtClean="0">
                <a:latin typeface="Verdana" pitchFamily="34" charset="0"/>
                <a:ea typeface="Verdana" pitchFamily="34" charset="0"/>
                <a:cs typeface="Verdana" pitchFamily="34" charset="0"/>
              </a:rPr>
              <a:t>του </a:t>
            </a:r>
            <a:r>
              <a:rPr lang="el-GR" sz="1600" dirty="0" smtClean="0">
                <a:latin typeface="Verdana" pitchFamily="34" charset="0"/>
                <a:ea typeface="Verdana" pitchFamily="34" charset="0"/>
                <a:cs typeface="Verdana" pitchFamily="34" charset="0"/>
              </a:rPr>
              <a:t>Ιταλού ζωγράφου </a:t>
            </a:r>
          </a:p>
          <a:p>
            <a:pPr algn="ctr"/>
            <a:r>
              <a:rPr lang="el-GR" sz="1600" dirty="0" smtClean="0">
                <a:latin typeface="Verdana" pitchFamily="34" charset="0"/>
                <a:ea typeface="Verdana" pitchFamily="34" charset="0"/>
                <a:cs typeface="Verdana" pitchFamily="34" charset="0"/>
              </a:rPr>
              <a:t>της αναγέννησης ήταν </a:t>
            </a:r>
            <a:r>
              <a:rPr lang="el-GR" sz="1600" dirty="0" smtClean="0">
                <a:latin typeface="Verdana" pitchFamily="34" charset="0"/>
                <a:ea typeface="Verdana" pitchFamily="34" charset="0"/>
                <a:cs typeface="Verdana" pitchFamily="34" charset="0"/>
              </a:rPr>
              <a:t>στα </a:t>
            </a:r>
            <a:r>
              <a:rPr lang="el-GR" sz="1600" dirty="0" smtClean="0">
                <a:latin typeface="Verdana" pitchFamily="34" charset="0"/>
                <a:ea typeface="Verdana" pitchFamily="34" charset="0"/>
                <a:cs typeface="Verdana" pitchFamily="34" charset="0"/>
              </a:rPr>
              <a:t>11,9 εκατομμύρια δολάρια για το έργο του  </a:t>
            </a:r>
          </a:p>
          <a:p>
            <a:pPr algn="ctr"/>
            <a:r>
              <a:rPr lang="el-GR" sz="1600" i="1" dirty="0" smtClean="0">
                <a:latin typeface="Verdana" pitchFamily="34" charset="0"/>
                <a:ea typeface="Verdana" pitchFamily="34" charset="0"/>
                <a:cs typeface="Verdana" pitchFamily="34" charset="0"/>
              </a:rPr>
              <a:t>Αφροδίτη και Άδωνις.</a:t>
            </a:r>
            <a:endParaRPr lang="el-GR" sz="1600" i="1" dirty="0">
              <a:latin typeface="Verdana" pitchFamily="34" charset="0"/>
              <a:ea typeface="Verdana" pitchFamily="34" charset="0"/>
              <a:cs typeface="Verdan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descr="data:image/jpeg;base64,/9j/4AAQSkZJRgABAQAAAQABAAD/2wCEAAkGBhMSERUUExMVFRUWGBcaGBcYGRccGBgaGxcaGBwbGhgbHCYeFxojHBcXIS8gIycpLCwsGCAxNTAqNSYrLCkBCQoKDgwOGg8PGiwkHyQpLCwqKSwsKSksLCwsKSksLCwsLCwsKSwsLCwsLCksLCwsKSksLCwpLCwsKSksKSwsKf/AABEIANMA7wMBIgACEQEDEQH/xAAcAAABBQEBAQAAAAAAAAAAAAAFAgMEBgcBAAj/xAA+EAACAQIEBAQEBAUCBgIDAAABAhEDIQAEEjEFQVFhBhMicTKBkaFCscHwByNS0eEUYhUzcoKS8RayJFPC/8QAGgEAAwEBAQEAAAAAAAAAAAAAAgMEAQUABv/EACoRAAICAgICAgEDBAMAAAAAAAECABEDIRIxBEEiURNhcYEyQlKRI6Gx/9oADAMBAAIRAxEAPwDE5wmcLVcJdYwMcRq4nHRhdNMKqU8eubxNXEATj0HHdEYknK6pKBioiTExa8xj0wAmQ5x6cLdY74RGPTJ2ccnHIx4Y9PXF6se145jg3x6bcWrHBjhXDw8A/j+HkNQ/CSdpB+4xB4dkjVYqCoMSNRgHsO+DnhugYGoRpeR76Yj99MKzNxWVeKhZoJ4pww0jMhh1B6iRy/ZBwOJxavEeWBSR+EAfc8/niqlcewvzW5nk4xjfXU9qx3VjgxyMNk8VOFqpjY4bGJAMiBz/AH88YdQl3GwxBvgkvEGIsOQi21jOBzPO+JuVzKCmwj1Ei8Tbn88A4BHUbjYg0DFeaWW7QRtJibe0Yfykt7qJabQO/T8P1xymzMsJQkExOjWWY9yDc9B8sEOH8Kqopd0lNJ/lklWa+4tuCDaZscLaqqOW7uP5DJsy69QUTB1SASTACmLm0RgqgCH1RzuIMfPkffFfqGq51ikadMH0qBG3VrFj3N+WJGU4wWYK4AUmAb+gnnb4htY4myYr2I5Mtdwm1dg0j1CIFgMD82tdjdYHIWxaMrllUGSGJ2ZTK8jv78ziZlsghuW1C8XgTynEZc4zsR1g+5QxlH/cY75DA3BP54vuf4RTYDQPLYdi094Nwf74rPGV8iJqK7TBUWZT/uHLDkzF+hFsoHuUzyL745xHLhTAGwEnkbC4wazvB2BZlBlNM3vJjl0vzwxx/iNOrSpBQ4ZQdUxpvFxzJJm57Y6CPdVJ8uMAVAuXF+2CVfIjUADquRboNtsDKOC+UzNMEFw7LeQDB2ix6+/XBNAx9bjWZ4cEVXYEDUQyyoNjy57c+uFpToumlJVyYl2HUdgOeJvClp1joZOe8sYknv0/LngvW8AMlIyyhpMX3F5B5kwOQ3B7YQ2ZVNMdx4x8tjqVleDhEqM5HpKgAFZJJ3/6QBvznEHM0l/ADEXmN/7YsfE+DxTUBlLyBUBBkaQRqmIjkY3hbWOPVfDLf6ZqwWVSzONJA7xYiSVvGDXKO7gNg1QFSpumEYs3D/A+azVEVaFPzFLMsKRqBGnkdx6pn3mIxE434Tr5OBmE8skkAalJMCZgE22vzm2Hh1JoHcjZCNwKRjmOnHgMFFzoaMFk46+kAxaBPMjv1PfArTbCowLKG7jsbsnRllyPFQ0bHeQfn+mG63DaTy1wSSfSbfSMV9WIwY4XnZsTcDErYim0l+PMMtK4i6XhGpU/5V52BgfcmMReKeFc1llDVqFRFOzFZU9tYlZsbTOLXwfivlm/Izi2ZLjVLM0/9PX9dKp8Yi4vIKxsRAI9sIXzHVqYam5fESrSYrHXD+VzDJ8IB53E4v8Axbwbk0yi1R5wbWVBkFSpcgE2N1UiQAJvAOK9xPw3TSoy0qllmdUlk3GltKw3utsVr5CP1JBgcbgJSCPhnvf8tsPos2CGft8h0wQo+H66r5ihWp82BBXpDA7H3GC2Xy+jQWTSo1EgEdRt2+KMZkyADUdhxkncP8D4LnXyxAyyLTI+JlGqSBDqZB1ATfuRFzLeZoRSK1v5boh0oLS06jO4LMO4uAfe7cD8VU69HRlwyNEItSLnTbSy2MdDfFHzvHMzUrMdKsqeopeBAC7qQYuDYzjlkszVLFPdiAuMmkmkE+byJgqV2iCRexvbcYDVM5TA9KljygwJ7wLxfFy41lHrUwIXU0yxgUoS4NIm4WACQfUeUmcUelRVWOosptoIiN778o2OOhgpl3JcwIOoUyPiDNMq0kfSNgFABHseXvizeCM45rV6VR3qQkqzEknS0TJncNv2xWeDeHsxmagGV/nPBYhSAQNiWZoUbjnzGNM8L+FK2WpsWNMVXjWWOoALMIpA2HM9RvtjM1cSIpdGCfEPEf8AT0WDGHcHSpkljsTI+GAfnFtsZ35oJuTJmb/PF3/iSmhgj1ENRF9QgkwwBA1RFheAfxd8UGkAd/rgMCBVhM3KWWp4jXzA4AYgozQPjiBBGxtFr3vis8ZzAetUYKF1Mx0r8K6jMDsJthpFOnUORj5++GWGKkQJ1My5C43OJiWlKw5flae3tiOjAHEheJBSNK7GRq5HblgjZ6iwVA3Ld4WonKZn+f51MobhIloCnQ3LQQwJblIjnifxnxPUqMSirSBXTAu0f9REgb7WuepxS6XHW1Fmly0aiSS0i253tAjsMEKWcFVDcADcT0vHzxHlxEvZErxuhHe4HzGchmklr7TY3O/+MNf8RqL8LuoIIMMwlTIIN7i5t3OEZ15Y6VgbRzwikjuYClvqcXBQBcidyWIkpOPV1peSlV1plixVSQCSAJMb2A36YhVMwSSWJJO5NybRcne2JGZ4VVpsFdCpItIiRtI63n6YeHBKmkmLD/1+ZA+ePckWAMeRt1BunC6dPHCCJx5MHAAjyAT+/wC+PeVzw1pw4q33wBjB+05UEk49TkXBw432xxF5Y9cILuTMvxFp0nnznBHLZhvwsRvfp/bFeqC+JuQUiSDyI+vXCXxirlGPM98TNIyedZlpqHFJKlMKSs3IXR64BGmTzF9sD+NUUqEVSopa6SmVYm6yjmL+k29J2G2Jz5//AE60GVydFCNC2Dl9LAN/tm5N7A7TgfxBQKVPTDE03QNeSUE9OYYQNxsdsc5NHUrq5ApI1LMB6fpIgjcXC31H+iLxFxgpm+KrUWkCqS+pi4WGJLMpWxIC21CVBv74rD58NTjUS5IBnpzv8hhvJZ3y3YhdQMDe4va8QcUNjJG5iMOU1Dwm1GinppDzIA1QJMbCekz9cU7xNw1kdqr6kWpLOqGyCdIF4BYwbXwSyfGWC+lbm04FcbyDuQ1RnZfxAHb8IIm0/wB8SYWIf5GUZFFWINy3HmVAstzBGttLKxGoEbL6ZuvM+0QuGZzy66voV9JlQ4lYmxINjysRHbBxuG0qmn+W6g7wFmBA1C+xFz3wxU4GCNVL1c9NpA3BkfETtPPtti78irInVml+4H48qVav84U1oeYzNCAlVKwFULvBg6om+8CMWylmKFSq9Fa661N5kA3IIDQNV9wDzxk1Gp5VMhgVYWZSNv7csMcM4hpcGwAMxMAdvbE4Y7kzY66lg/iP4SqUSWeq1YMpfU8axDXAuRsQJtACjcHGZrl2gGIBJAJ5xvjRuOeLWfLsSxqqAFWd6cjSCJPSDbeMZ+KrmxYkdybfLlinESQZqj0ZEfeJkdf1w3pwpGtHbHaIvA52xTMG4xUxxSIM78sOVssVJFjHTbDdRIPL5YMRBBj9HLhlaCAVEwTuO3fHspmnpMGUlSOeG6TwQRh2uAptBBAI7j92+WPfpNodx/MZ/XMm5ux5zfb3w9kqvlHa4hvmNp7XOILeoDSoWMOvmAd94gkc8AV1UdjfdmGW4g9at51RyzxIZ9P4T6R/SB6fbFp4Jw5q9ZEVLKQzONQtI12k31AiwgknkMAvDGTpZhDTYhX1SpI/AAdQDf1AwQLTcc8aP4WyJoLYgnYkcwCY788czysgXU6OMHjqUb+KXAspQem+WAQuXDorahbTB0yShuZBibHrjP8ATjdfGHBctWy9Q1FZTd/MVC3lH1SxAI/lyZblYcwMYeyXI3ibj9MW+Lk54/2nMypxao2vfDsY4Ex0Ww+YNankmZ59MKY7zz2jCAMK5Y9PRdOmWI9M2JjsBNzy2xMy1CI6GQZ5SNvpiFlswUMgnuOvYjmD0xYstmhVR2WiNaQdQfSdIIDDQLuSWmQJAHQYXkJEdh4nZ7krjOaIoUTAB0gN1MJAbe9v0wPymcLoZBnUIbkNr++E8XzwqLTRRt8TEQWZgOXJV2HbptiTT4cWpVGBgXgddIxNQRd/crA5HUgeUoNlEEbyeQFugB2+WC/DuHB52kwfvb8/yweHh1RUpqqAEwOW5CAXJj4jHs0/hwf4f4dp2qKRob0lTGqk6kqwYTEFg0H9iXL5FjUaoVDRgrw94eqVZMBVB3J39sGuO+HFWmizrqVGAVP6hBvp/p1aBPQnFqyVBVUbBRvNgI5+0c8VP/iaZzMmtpfQoIpzZtAEGFmzPUYmf9oE8sIFVyMW2Ri1DqEuG+CsrmElkeQRo9TIyFZUlBuBP9QvAtimeLfDlXJV0DN5iOxZHIGo6fiV4AGoAg9D8saXRZkVTESBN+omI7YqX8V+IgUKDNdjUbSbEj0ibHeQSPnhuJy3xMn2rXco+e4kTTJhBpC+q82tHcARe+2Aq52eWC9GnqAlSQwJkggm5BVgNjbb25YG8Vy2l9QgBtLQO47dYJ+eK8YA+JhOt7hHh6UT6ajrB5HUD1MNEA2522xBzOWpLWY02LU91J3g8j85xDpprAGob2/XBfhHCQ5IDrazKbexEmST2FsaRxB3PIoJlX02+QvhdOiDO87CMNqsgewxIAIsP3G/tisxK0Z3/glQE6wyAc2Uj7Hb/OImaoRBmZF7bHaP31xOznEHqXd3c7SxY7bASdsQqer69ceBMBlA1G6NYKT6QbEX/Md8LWGWOYuPa0/lP1w3UW+JGSpOzqFEkmw/Oegg74O/cVx3UjK8Tzw6hnoJOJtXgdQ1NCLqm4gzaevYz9sWfhHgFvS1ywKmABGE5M+NBZMemByaMP8A8K6I1nVF1MWjpb9fliy5/wDkVCT8MkjlvfCPCvg45et5pm4a2wBOmYvtAP1wV8S8HOYQoOe57c9+eOLlIdrPUuB4mpQ/H/HabZVkVgtQuNoJZYbUOoG2++MxT6n9/bH0hwjw5SQKoppCoFuqm3S4v7m/fDHi7wPls1RYGmq1Ap0OnpIPcCzbc/tizx86ovD/ALkmYcm1PnhZPbCSs/riRn8iaNV6T2KMyn3Bj/OI7NO2Ol+0nOtGcKWOPAc/fC0XmfphVNpty5HHrm8Z6jQE+skDn1/K3zxYOEKjoyqyhjOmd7Qwj3Ii2AtSsVi8+4H53w3laJeoABJPdR9zbC3XkO41G4mGF4aUzBsdIBIkdY/KftiwVcqvlA39Csb85H3wzm6RRaS3shF97Edzb58vljpqN5TAbwcc7KxZhOlhWhLj4hCKiPbQWRWZd4qU6qQP/t7r9CHCdCPrNRInTUgQSrU4FRo3DlaTCdmL3vgLQ47Sr5TzXC+mpQ10vMBcoKlWk82Uj0VCY5SDN5HcsDqK0SGelOkEBvMoONQDDnErBBkfLEhUqtGTkc2MJcX46pQ0wzQGCPAJYsZ9IHMWBtIMjvh7K5VMpk6mbqLp0gaEBBEA+m4+Isx37YF1cuKhptTPrpj0o9mQ76PVHmoNgRfeZtib4qz1SplxTqAqLSxRgFYnTMbkBWJHU4xStgQ2U0K/mP0eLVnUVHQKDBgXjtPXYHGffxS40a2Yp0yIFFD9XPTsFGNR4KwGVCMLhQCDvIBEdZxkH8QuI+dxCqREIRSkbEU/RJ+mLPEUcyRJsza4xfhfM02Q0gIqkyCASzdgwHotO55d8OcQyLVC0Le9pUCDBMTtc7f3wByuYNMB0OmoDMiJHcD9cEsrxsM4JQ6m06nBvrNmYLEGSdoxS+NuXJZuPIK4mRl4U6kyVUAC5ZdiJsAZO42xwZZlMibxBg332xPeUlQTDdUKmJ6MttuWI7symQDc/bHrb3D0OoPPD/LFIvEVaesQwJjVA2PpNtjGPcWCowCrDL6alwQXFpWLQR9cMoBpX98pw3TUaxMlZkgb78uX1xV7k/Q1JR4MzOqpsdMTPMb+25+WHK/h6opYSp0tp3iWPMA3xYeGUBVCzrp6pBAshm/wmxuSLHvjWuDcFonKqjIjWhpUGTbeef8AfEOTyyhoSk4UVbM+bcxTKsVbcEg+4tifwPNAVhadQZfqIwa8a+G/KIzFO9CqzgWM02UwVYwBuGKnmowF4LlvWW5L+ZBH98W8wUuSICMmpePDOUWQSLnVHZZgfrjSOF5EAfCLfv54zrwpS1V6AmLNMdNJ/WMa5QpAKB2t3/cY4OUW86WZyBU8lT6doGHI1GI39sQDXU1SOQgfrP3H0wjiOcDsMvTeHI1OVN0QEek9DUnSO2o8seXckYfUm8NqlgXMaWY6P+kGAfnE4TxHNAISehjEtE9PYCAPyxWvEWZ/At2I+nOSOgGMY1NxLyaYh4xIbOVyNi5+oAE/bAqlTufp/n7YI+JaJXNVQTJ1Eye959sQdUAW3EY72P8AoH7RLinMQWx0YWaVvintzw26++C7mb9xTrEbHDtKjHqJgzsMR6akd8SqI1MAfT36TacYx1DQAmG+H5qrXYCo/pUEJYT7SN79cTuK5kU1UCQWm5INoHKPSRPfAjLFqeog7gqvYEQWAGxjbuffDWdzPrtO0rO9yTbp/jEhx8nuWXxWpafCah8pmk8tTJ1eaRBGlVOm/IqrRfcTeRiTTrVKVKnVUFWVnQVAY1KCAAecrrUX3DjoYE+Cs8x/1FEuAhpO7KW3hQCUHN43P9IPyN5zLMMs4Am1Ktp3sw0VAB00uH/7R0GJ8g+ZDe4tT8dQlT43SrAa00MBq1CJjYEEW+LeQD/tG+HaXFEgis/m042cNN+UFmgEcwCb2g3xSEGmdUtNgywRFjLKfi2ie56A4mcPSkGDLTWtMwpBiQDYAXJG+EP46g2DHeqMumQ4j5jKKRmSFJggEhosCeS+mSTMDfGOZ1y7liLsxZp6sdRk9jj6D8IcKRV8wABiBFrDnC9rjGQeM8qoz+bprCjzXIHOdRYgcsWeJoEyHMQX4iHvCnAMkuVoZirl3zDMxD+qVu7KAtO2poC72vODOS/hvSq5enXp+QgqoHAFN9aO6hlK1NZ0qh2UIAQbzbFY8IZ+rlygWWUOHAiQGA3gkASLEz/fFyynimpqVKhKBYANL0qt7AzPpA5dBjzZSD3BbCT1KN4p8L57LE5ivodAQoqU48sfhA8tgCJNp0nbfrzgvF6dZlpvQpsxHxgMGYgE7B1UWHIDbvi+/wDxum9So+YzFSqKgZT/ADVKtTiwZdNihhlI2bkcDKf8KWUipk86B08yzAGRarT7dUEzhhdHWvcEWp3MnofBbf8Ax/jCWpMBqhtPIwY+u2CnBchKBimqxgE223jmf74u4zCeSlKrSplNLFTEEXvde52OCyZwhqrj0xkgGVLgfE2CskkKxAtBvy32v0xbshxmuulRU0BZ9dtRiyiCCsQTM/XbFZzHBVoMCja1JJAJ9cDa1pjt9sTeGZZ61QKhPqJCi2wF97g879cSZgrHkstQWvFpafEWeatSam/r01QhKqQpuxXneUliQIGpRyxQ3yYRygEAEe9xP98avwjJjL0mbMgwRdyNShYvME6bc4sBc4pXizhApVtQsCAfcHYiOWFY8la+4KMt19SFw3iC0aisdgIPaYH6Y0vLeJAVsV2t3n9MZTk+HvWbSvQnl8t+/wCuLT4Z8N5h6jIdYoLpGpzBbbUaY3VDy7dycDlx2LBhvx/uhLhearVqlQ01LSfij0iwtO364PcD8O+S71WYtUqwW20iJsDExf7YI0aVOgmhFCjoBgXxDjAE6iyrIAjcntibkF6iiWyaHUKZniAWf77+2Imbo+liwhmH0HTDPBckdWqqxJkFFa5Uby3++fkBgnxDKE7Y8bIi7CtxEwrx3lozTmCQQvLsP0jFXqCT88bxmPC6VHbWitMTPbp9sV/i38M6NRD5I8txMXOk+4g/bHSweYoAVpmTEH+QMycHHuWJ/EuE1MvUNKqNLCD2IO1+eIJXHSBB6ktET1KTiTQqIPiJjqL/AGOIkFT0/fPC1WYHcY8Rc0MRJ4zoMWNrew7R174W2TJ9TkAWhQRJnbDGUzJTZFa99QnBHJaahBJXUWACQfrO2Et8epQvy7jvBawy2apVnMJLBiLwrIyE6ecBjbF/yCmmMrmAwamyuC631ATTFo5rYje5G4xnOepBCyEG1737/LFs/h/4mptS/wBHmPgBJoOVBCySWVt7FipFrXxJ5Cl05DsT39Lfv3G+OcEGXfSp1U2JNBgZGkEQjG0OJWZkQR1w34bNNapBEOBqpzBOoFWkCQGB0sv/AHcsXHM8IKrproHQSTFmpciysY1CwveYHMYF0ckcsfNqCnVy+pB5sAqLiQ0jzFMj/pMrM4kGYOpHuOBoTQuBuFU8txfsSBziRcfLGJ+Lsuf9dmKjCFeo5WYMqzmGEHbSZGNU4LNavVLMxpqaegbKQUkmB8Rk/i54oX8R+H06WY1U1KzIYH/9gYgtc/CwKkAW3gDDvGYgFZKAPyWYP4NxJEb1/DqKh9wSRMkAyDHQRg8ONZcNaqpBkb9T05HfFHoVhKKoOsH1AwZ3GxsbRviXkqQDMQEOmnUcajElRMg/1XsD2w9kBMefuWrL+KcqAqNXZVBn0orxI9XqMC9/lHPDlHx9RpmMv5rEAgM4pKB6rxpnefvjO64FgDJ7ADeOUYdoEAwen98GMC1Jy1mMZTPlaa3gRB/fO0YKUM6zwdVx8Ik2j9TgdmOHTRpOouRpIAN4kg27W+U4iEVF/CfocNZVbqMHJDRhnM5rv12iOv15WwZ8IcQh1JMBVbc9YnFRo0nqMF0kSeh2n+2LFXyHklQpiUFjvIJG3KQJ+uJsyDjx9yjFs36m0ZHNpWTSTy3Bv7gi4I6jFX8S+HgRo/5Y5FKchmJ5IIVHsDAMMCTGAHAvErUzpeSBADAG5526d+2LL/8AIkqMCHVo5A/U6Z5Qccsl8ZqeOAq1rPeG/DRylJ6r1DJuZAECbA9yN77nBOjxRKKMSy+ti5BIESBb5Ab4qf8AEPxcVyop0iVaoQZg/CpBsSOsc+uMtqV3qE6nJsdyftinF4zZhzJq4pm3TTX+JeMBfQpbuIj64a4JxEO+p7tynZfb5DfFO8OZ4PT0VCAw+RIscGgkQVJ5fn2wl8XA8ZYtFdTSKJUAE6bc/vibQrK49Lg+0ECPbFB4fxeoDpCk7WEtO3KP3GD2X4g8kldM9xP/AI77YRsGTZMX6w/UpXtiKlAFjcWv/jCKWbXTM/8Arkb4jZHPgloIicEKMWEIBkfxZ4QTOUWWFFWP5bkXUgz/AOPUd8YTxThz0Kr0qg0ujEGZ5HcTyO89xj6Yot+/3+/riveM/BdPPU4YlHUkq4ExbY3uDHyt87/G8jh8W6iW33Pn9AOeOeWQNQ2kDe84kcQ4e9BzTqqUddwRH/sW3G+GmAIkKDcEmYI5RHSeYx1hAj+SyxZgJjVhLIykHb+45YdydM732kWtI6dcSq1MurRf8QHS+3e2ElvlUp4WtwfVrs+8ljMmd/2Mcoo0+mdXKNx9MOmtECL7Sfr+uLV4N4UgL1HlSKbjUdtTAxA52t7tjHcItzAtmWLhPiLO06arXy71AQADDahAA/pF9ueHMrxU1Kh0M9KoV/5dSmsvyI0m9QkXjnFsWjJvDCZ92JLQYuftbtglxfhlOvRKVRaxkRqWCDqU3gj77c8cYcGN1UIsF1UqVHPCk7MismsLKootCW0AmaiwDAsUsACDadxDwmmcpjzKtTzRP80EMDIVlsIBWIgW33wDrhneoGjXRQgxvqDGmD1UbvMncfORkM9WWqrszFGestVdMFFLuUaJJURVjp6InDVWmu9wXX/GVPi3hh8rW8oFK5UByUmRJMBxco3zMgjrhnhnCo1q2r103X8MgtFjqBGwiwnoRghwvIDLBiruqkBKlNqepwQFJ0tp0hp7Eke+LF4fytB9BqKW1kMS7EWLQCFEDYb7YqfIQddQhpPlKR/8Iq+YyK2p1Eg6WCN8XwvzMDpgZUyr030urK3cETzkdR3wf8dkZbiDjLnTSZadRVDEqCy+oATb1BrcvphOU8Sq9Pyqyhlmf6WB7NBgW2gYaWyLvsRK8G/SQ+HVimVUxMKf/sR7/Cxw5S4lSYjWpDf+QP64b4FV/k0zyBiOu8kzvaBiAeJNRYosLpJBIA68+uF8OTN9zqNSIrepcMnkkNN63pC0wGJvt7c9sDK6+cxqiRq+ENyWbAxadz7k4hZXNMwDFvMWRvPpPce/MT7YK8JM017g/nidwcYMYq+4zoIsoi0fL5ffqcO08iVOq0iLQI9o2jBArFx87SD79NuWOZrMlQf5d4tBBXmemEcydTx3K941415yUaRUBqeqTAFiFAAjlC4AZDL63CgSTNuvpP6YO1eDiqS7G5+17YHZzhz5cqwY2IIYWIIMgyNj3x08OROPAdyJ8LA8o5wvIPUddMElCwhwpIUnVc22U2PS2DWTz70WI1g8jeY6HUynn0W/bEDLZ2iyl6gEFpOgAspIAMJIlDpnezdjh3h+V85zpJVdwTY2Pz32t19sBm/XqeUj1LFlOIxB85qhMfAGpoOxI0vHt12xYuG8OWzstFSJgqiFriGvpm8dZxVc1wF8vDioainWLLGgo5QiJI0SDDA8r3x3L5x9MSb9/wBMc/Iv0dRgUPL4oBEJpbsdQBHyJCm/9PTEOhkhTd1WVI0nQZsCYXmwkkEawYsAQN8C+B8V0sASfcYtmbyy10UgxVS6Nex5qY3RtiOneCEqANRORSnUVw3OggXwYUAj3xn+T4sjeunqUGZRgupGBKlZBP8ASTeJt1GLDwrjQO/75YI2hoxT4yw5LAf8T/BIzNE1qYHnUkY/9aC5Q+3qI9454xbhtmuNSkGR1G/6Y+pRUDC2MI/id4VGXzetFilVAKhR6VaIKjleCw98dTxc1jgZONHcEZFJSD+A29j6v7YcakVMjDXDKqxA3FieRuYIMX6YKLltQ9p/v88Dlbi86uOmQQDUyhNRY6gfU4t1DN+TSqzBBNHSYn42kSTswVCJGAoy+mr8j7j2/PBjw2iu7I8MCHJ1gablQCJ5xq+tsedgy7iWWjqXTJZ7zHQTcxy357/LFtoKSIaJ2O2Mi8IcVIZdRPpbT9IM/Sca/lnDrbn2xCV4NUVm6uZx4qZqGbqNTJXzBT1fCQ8AFgVYEarEjva04g/8eFArWZxUpszU1OlfUBZqTgpchGAJAUGbDlgt/ELilKjUXWBJQhQVLcwZHKdh+eKFxTjVKvTKAFDrFQQmlS2kqxADGCwCydvSthizHj5j5CAWAAqP8c48xquKOtKZZSFZnAnSAbayR6tUGfhgYao+OKiOpKUXUKqx5aqYgECUiWG0mYvvvhPCOMI4WlV/5Za5IJZf92kWaOkCes4h8WyKhTVVgNbmEGmFXSW6k2kCOmKlAviwmOli1Mm+LuOUc0aT0UZG0stQNpJH8xivqUKrAKSAYmAAZiSEoVYw0DtiZTUGDF+uGkgailXUK8L/AOSh5Qfrqb7xgLxqfMJGzX+1/vhPCc+yBb+nmD1k3w9xZ5C2iJjuDf8AMjClxlMpnRfMuXxx9iQ8rmWVvSYxbOC54yZIO5ttc4plNJYAT3jBfh+d0Mpi1x8tsb5GPksT4+Ug7mp8FyLVQYWbfK/OTzwH8U5I5c6CLOJUCd5AOnqCQJHecWTwPxAMhHtPcYf/AIjZb/8ACesPipFWkf0lwjD20kfTtjjYV+dRzZ+GSj1M5GbAtefY/M/W2J1Soj0yDcd59sCOC5jUWa5kn89vlj3GM9pWxu1h26n99cUlPmFHcq5Cr9RrgAyqsTVpFwZF4MSOSkRMxecHMlTSGWmRRXkxu5BmVMkdeZ+uKhkq7AhQ0TtBAJ+uJbmtcgBQJlpBb5mT9NsU5MTN7ikRSb/8l7p8QSmpQN5ivOvzDJm4LA9WBuIv1ESaQ71E2kgc4b6YZVXBIYrM3uTyn8OJmSrjXYmeRFrjmDP0wkJw73KUwKdR/h/GNUBhpYDrY8rfri3+H+OsGAJEW3J9sZ/nKb6p3fdW5t1B73xPynEgwkEDr79MBmwgjkoiWWvi01XiXhanXYVqb+VXAnUoGluQFRRGsQI3GKo2fqUqzo6gOpPpFlMz6l/2ncdAYO2JfAvFpQaW/K/54b8Y5oVaSVKfqZGPUelokfUKR7dJxODy+LyVMbIx+pYOC+J1MKSAdt8EPF/AVzmVekSFmCrROlgZBjpyPOCRjLcjxEK0q1gb2uD0Ycj7WPXF44X4nZl0sw5325YE8sLWJuXxr2syulwh6L1KbqQ6FQwO8aviHY7gi0HBHKOVZffGpcX4DTzdNWBioqsqsP6WuysDusgHtGM5zuQq0HNOqul1APIgqSQGBH4SQQCfnGKmyflFiHgYVxPcg8TA1Bl2NsEOGVlFFyrAnSWIj1KUYWPUMDIPLScBeIvt2v2/cYYpZ4qvo3eRfp+5w1EtYOQ/KOZhGptqBENY9m6kdwT/AOLdMX7wb4iYIEc+sGLzEdcZ3nOOh5UqPVCneIBtzvBg4I8A4w6OGADMsgg9P/Rx7LiZkutzF43UsX8V6ZejQqx8L1EJ6Cp61+XobGXfTG6JkqfEMs6OfS6qZFirg+kj2YbbYw7NZR6VR6biHRirDuDB+4OKPDycsfH2JDlWnqeyrgNfp1ttt/n2xOzzGoARFpJJIExa5J9R/OcD9GFZaoy6triD7YqIBNwASBUcopBg9jievztiMgsP0xIWmdxthLxyQVl29I/fPEnMPqpqZJKekz0MkR02g94xFpxoHsR98O5StDDbeCCOR3xQRuJU/GpzKkSRacPliSANzH0/O+INZYMdJH0tid4aWcygPc/RTgXFAtCRjfD7mj+EP5ChdRMbn78+U4N+N/FSf6Cshs1RNCiRJkiYHQC5jt1xWtQW8hRFybADry9+84pfGuJvmG1E2uFtA0hjcdzuccjBibJk/Ieu5fn4caP8Qvwf00lgyxk/XAXxCjip6tuXTETL8Qam3WMH+IZ6lUoN61JAsD8Qa3I3ucW8Gx5OVXcH8iZMVdESs03kYeSqQLEie++IwbCw3LfFZEiVqh/LMHTVN4AP0j9MPU2hxyJ294ge2BPB84FYg7H8p++DDZbUIm/IiL4hyDiTfU7vj5PyICO43XzMtpqAhedpIIG69b/WcR6tMhonS0fF+F+4POcEKFTSNLcuR69sJq5FXB0nv1AP/wDP5YwOBqG+MsLkalxopaopnqP7YJUOPqwA1kDocD8n4dzFY6KdJ3gEyBYDuxIAFt53wMzeRek7I6lWUkENYj5YM4cb7kJbieMtFfKAjUtrbjb7WI7HEtKpVPMDDSCFdZlkmwYf1U9vUdi0YqHDuItRaVgg7reD/nBs5oEkqdSsCPcEQR+eEPi497E3kfU0zw1xiwBuLdMF/E3h5M3RMBfMUfy2O4NjE/0tEEYzHg2dZIUm0DSZ3ET8iJ/XGh+HeNaoUx8/bEe8TfpE5cf96zHc6Tq0lSDeQR6hBvI5H/GIPkMZCnbl0HP640T+KvBCKq5lRIYBXPRgIU781m/+wYpebGlydKlNKggdqaqZEyCSCZ5ETjpYyK1BBL/IwcMuthYMSInmSQPoMS8hFSsNPpLFisbDYAfbEetTNK4WSSNJO3P67D747lqegpzib8t9r2OGttZgNNNg8G1P5bAi8XHcEz9x98Z9/FDhwGZNVIMgB45OLn3MFZPfBbg3FmIOlW9QWINwbje07biw54i1CwXMBhoCU3MalYlnimdtvhUxvY8zbn4OWPJcLIgazKDRMn9/ngq2TpotFjMlhr6FdzfcGLYHZ0RUMCxg/bt3xY6vB6RyFGspJquagaTtpFlUco37zjpsaoyVf8ZHzWUoU6ShCzOXJBMD0i91DECxHzB6Yiipa8W3PW+IVOiQy/T7YmkyP2MKbUem4EV/Qsd/zOEUxce4/PHqU6RjuLPcgG6jc3J/d8G/CuW1Vp6KY9zA/KcCK1KD25YtHgk0yGBnXJJF/hAWIPWdX0wnyGrGaj/HX/kFznjLNQKVMbfGRf2W9rQW264NcG4auYo+XTUPl3JZQzhamXqWDgExqRtKwbxAmJJMHxfnFGaRnoqymioRTYCDAaB8UQRGIHBfFj06gmPL/EqqBvzFrR054SoP4gFhvvISZZKP8IajlorAAXUFdR76ithEm+A3F/4Y56iupaa1lgk+UdTCL/CYJ+U40Xw9xlXWQTdZGm1p594sRiz8NGqQPwGLze218IHlOD8otxU+X2x5WvjWv4n/AMPtbnM5NF+EeZRRbkgxrQCx/CCo6SJkxk5SDB3FiP3tjpI4dbEQLudJi+DeRzZAAfYix6Tz+2BFZLLg7msoNCxuFQj2IE/e/wA8Ky0QAZ0/D5BiRJbadI5jrjtFCLg2/f3jAlahUxN535fTBClm12MqTzFxO0xiNsZE6gyhu+5f/CFFatN6dRAfNYE02D6YEROkg/hB/wC7pg34l/hsuZQmi+mqPV6r02YiCI3pjYSCRbbngL4M8QhaDhR/Nh9EgGXFM6fXHpuB9caRwXPJVoo63lQTe4MeoHoQZ3xgYrPns7uMnIdz5t4pkq9Ko1OqrKykhgVFoMbix9wcMZbNtStEiZ7g9pxvPjPwauchqehKo3ZlPrX+ksL7mRY9OeMm45wNqDtTqooYaTIMyDG1gTbqAd+mG/kB7Gp0cBXMNGm+ozQ46pAVgGWIiCDzKmdwRJv0wV4RxpqTAkytpMCRPX++Kw+RkjTYnYdh+WHstndJAO1hfp0PUYVkxqw1K1UDT/7myV2XO5V6c3YfQg6l9xqAn9xkXG+HhMwyv6WBGoDk2mYEtddiDzBGLT4a40aFRRJNNjHXSTYSeYJI+uLF4p8KU8+mqkETMekioQYKixDAfFa4sSMJwsMbcT1IsqHEeplWbawH9ALRMnYAAx7E4s+V4ClfIoUnzqJZHVTLGmzmpqC7swYg25AjFb4vwmvlajJmFu0epYKss2IIHOGsYN7jC+AeKGy7HowBFiYYEETtKmII6NO4xaytx+BiCwO4R8O5p0qFBqlA8KReDBYaSpJmzdbWwVqKhTNkkGKAKsvwmaosAQNwYiNzgDxTxClWqlSkrLUBEtq9TxGkkAQGSNMi7C5vIwa4jVUozC3nUBpEQAyzUKxYX0mItt1GEOlOG+41WLLKZn6PP8Q3B3jBjh9cf6QAfElawP8AS6sZnrKffthqjWVoZwrz8U2Ygj7YTlwNJWDZlHvEifeDb3w5ja1MCgtYjTU4LBbx6hz6N9QJ+mO0iDt77Ye88KyuqmIggggjfe0EGftiXRVFI1J6WkqRYRvHyOrAMaEYoFylUl9M4dZoxykJUD974VXZTFoPPueuOge5yl6nhWtHI74Vl65RwymCMMEiInHBHX88e4wg1QnneLNUIZ4JChR0sOU95Pzw0WLCZHymMQdIxKFEK0a1IgH8UExMbctsDxoahjISYd8OcRenUjWEEfESdPX1Rf5/Xri55nx1UQBZUA3DIdQYdiGtfkQDjPOH06Wo63IGmxWLGbggiSIke+G5USouJmZNxAAGmOUG/ftiZ8KsbMaDND4d/E5TmaYMga09ZmI1eqwuGgmPod5xnPiHOrWzdeqg0q9Woyr0DOSB98OPSUbIsEbEk/P3wPq2mwucOxIif0xDru5x32xZlrI4GkhrfD+ICI257cpxVGM4UjYLJjDiO8fyTiJ1dywVaQ535EdQNjPXDTZYAT5gA7g/S1pxC/4hV0D1enlYYi18y7xqMx9sLGM+zLH8tK0DcuPAcqjPFKu4Ag1KhIVEXmzEwBExBMkm0xGJdfjP+nr6RXqhhc1kkA7wGWZIKw3sQeeKTTzb6dOr0khip2JFgflhwV9RJY/PvOBOIXZkv5C/c1fKfxUrgAPTp10i7Uywb5gydXyOI2f8b5XMQrZdaTkQar01cre1pRiADvy74zNqsmZv154dTPVYgPIHK35R3wv8Ihj8QNgUf0hfN2doZCs2qT6WHUCx+RwGrVTUb4yB++XIYbqSwv8AkMdoISYG5P1JwxVCxuXOcmvUKZR2o/C6VRBlDN5HbY9+WLL4P8fmk/l1hAizMSfcE845HFTytQ05tDb7XFre2E1ahqN6yBJknlYEn7YWyB7DD+YsnWv9Tas1xKnVpgDS4qRIMQeZsfiBFiBJvjNeJ+FXpgsiioLSoguskxzlwReRPyjCuE8SNOnqSopWYCss7DrAIIHuPlh3OcVbWhIAb+hQfSSZGknbab8ycSKr42oHUYOPHUrmdy8AwJiJteLTPtti0ZnJNUypZRKNK6SCW5EOG5NJDR8sD8+wrAkELUO5MgNNiG/fM4L+Ec8zU6mXclXBEUzs1tp629icHkZuAYdiaKujKM/DdL9I5MO/Tf7YlcJqaW9SgSLT8JM7HGmcd4YMxQEfEFimxIH80SWVugChhpn5DfGeKCDpMiDGnmD0jDUz/kXcAIFNiM1qRNkqEBhMX0wd7chcj5Y758LBBkACxEGDY3vtv7Dphw1gJE6dzef/AH/7xHFWZmP13wd2Jvu4Apn0Y42OY9i6ckdCeAxwrfHsexsydjHQcex7HoQjk46Kh649j2BMcItXPXDTm+PY9gV7mtG8KpCWA7jHsewcWvcl5pYMDYf3wxGO49gRH5IukojHCMex7AmCOo3O3vh5WMD988ex7GmaIqix1Ym5hANrb/lOPY9hTdxkiPmGg+o9P0whXMb49j2DEEx7KV22kwLRgmudeS+r1Xvaf849j2EZO47F1PZ3MsXuTywqjm3FRHDHVLCediAPscex7C/RjR3NDoVyco9Un16SSYEE+YFll+FjBi4OKDxMS8wJ1tcCPxdsex7EnjdmE0i1DY3PLDRGPY9i0RJ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49156" name="AutoShape 4" descr="data:image/jpeg;base64,/9j/4AAQSkZJRgABAQAAAQABAAD/2wCEAAkGBhMSERUUExMVFRUWGBcaGBcYGRccGBgaGxcaGBwbGhgbHCYeFxojHBcXIS8gIycpLCwsGCAxNTAqNSYrLCkBCQoKDgwOGg8PGiwkHyQpLCwqKSwsKSksLCwsKSksLCwsLCwsKSwsLCwsLCksLCwsKSksLCwpLCwsKSksKSwsKf/AABEIANMA7wMBIgACEQEDEQH/xAAcAAABBQEBAQAAAAAAAAAAAAAFAgMEBgcBAAj/xAA+EAACAQIEBAQEBAUCBgIDAAABAhEDIQAEEjEFQVFhBhMicTKBkaFCscHwByNS0eEUYhUzcoKS8RayJFPC/8QAGgEAAwEBAQEAAAAAAAAAAAAAAgMEAQUABv/EACoRAAICAgICAgEDBAMAAAAAAAECABEDIRIxBEEiURNhcYEyQlKRI6Gx/9oADAMBAAIRAxEAPwDE5wmcLVcJdYwMcRq4nHRhdNMKqU8eubxNXEATj0HHdEYknK6pKBioiTExa8xj0wAmQ5x6cLdY74RGPTJ2ccnHIx4Y9PXF6se145jg3x6bcWrHBjhXDw8A/j+HkNQ/CSdpB+4xB4dkjVYqCoMSNRgHsO+DnhugYGoRpeR76Yj99MKzNxWVeKhZoJ4pww0jMhh1B6iRy/ZBwOJxavEeWBSR+EAfc8/niqlcewvzW5nk4xjfXU9qx3VjgxyMNk8VOFqpjY4bGJAMiBz/AH88YdQl3GwxBvgkvEGIsOQi21jOBzPO+JuVzKCmwj1Ei8Tbn88A4BHUbjYg0DFeaWW7QRtJibe0Yfykt7qJabQO/T8P1xymzMsJQkExOjWWY9yDc9B8sEOH8Kqopd0lNJ/lklWa+4tuCDaZscLaqqOW7uP5DJsy69QUTB1SASTACmLm0RgqgCH1RzuIMfPkffFfqGq51ikadMH0qBG3VrFj3N+WJGU4wWYK4AUmAb+gnnb4htY4myYr2I5Mtdwm1dg0j1CIFgMD82tdjdYHIWxaMrllUGSGJ2ZTK8jv78ziZlsghuW1C8XgTynEZc4zsR1g+5QxlH/cY75DA3BP54vuf4RTYDQPLYdi094Nwf74rPGV8iJqK7TBUWZT/uHLDkzF+hFsoHuUzyL745xHLhTAGwEnkbC4wazvB2BZlBlNM3vJjl0vzwxx/iNOrSpBQ4ZQdUxpvFxzJJm57Y6CPdVJ8uMAVAuXF+2CVfIjUADquRboNtsDKOC+UzNMEFw7LeQDB2ix6+/XBNAx9bjWZ4cEVXYEDUQyyoNjy57c+uFpToumlJVyYl2HUdgOeJvClp1joZOe8sYknv0/LngvW8AMlIyyhpMX3F5B5kwOQ3B7YQ2ZVNMdx4x8tjqVleDhEqM5HpKgAFZJJ3/6QBvznEHM0l/ADEXmN/7YsfE+DxTUBlLyBUBBkaQRqmIjkY3hbWOPVfDLf6ZqwWVSzONJA7xYiSVvGDXKO7gNg1QFSpumEYs3D/A+azVEVaFPzFLMsKRqBGnkdx6pn3mIxE434Tr5OBmE8skkAalJMCZgE22vzm2Hh1JoHcjZCNwKRjmOnHgMFFzoaMFk46+kAxaBPMjv1PfArTbCowLKG7jsbsnRllyPFQ0bHeQfn+mG63DaTy1wSSfSbfSMV9WIwY4XnZsTcDErYim0l+PMMtK4i6XhGpU/5V52BgfcmMReKeFc1llDVqFRFOzFZU9tYlZsbTOLXwfivlm/Izi2ZLjVLM0/9PX9dKp8Yi4vIKxsRAI9sIXzHVqYam5fESrSYrHXD+VzDJ8IB53E4v8Axbwbk0yi1R5wbWVBkFSpcgE2N1UiQAJvAOK9xPw3TSoy0qllmdUlk3GltKw3utsVr5CP1JBgcbgJSCPhnvf8tsPos2CGft8h0wQo+H66r5ihWp82BBXpDA7H3GC2Xy+jQWTSo1EgEdRt2+KMZkyADUdhxkncP8D4LnXyxAyyLTI+JlGqSBDqZB1ATfuRFzLeZoRSK1v5boh0oLS06jO4LMO4uAfe7cD8VU69HRlwyNEItSLnTbSy2MdDfFHzvHMzUrMdKsqeopeBAC7qQYuDYzjlkszVLFPdiAuMmkmkE+byJgqV2iCRexvbcYDVM5TA9KljygwJ7wLxfFy41lHrUwIXU0yxgUoS4NIm4WACQfUeUmcUelRVWOosptoIiN778o2OOhgpl3JcwIOoUyPiDNMq0kfSNgFABHseXvizeCM45rV6VR3qQkqzEknS0TJncNv2xWeDeHsxmagGV/nPBYhSAQNiWZoUbjnzGNM8L+FK2WpsWNMVXjWWOoALMIpA2HM9RvtjM1cSIpdGCfEPEf8AT0WDGHcHSpkljsTI+GAfnFtsZ35oJuTJmb/PF3/iSmhgj1ENRF9QgkwwBA1RFheAfxd8UGkAd/rgMCBVhM3KWWp4jXzA4AYgozQPjiBBGxtFr3vis8ZzAetUYKF1Mx0r8K6jMDsJthpFOnUORj5++GWGKkQJ1My5C43OJiWlKw5flae3tiOjAHEheJBSNK7GRq5HblgjZ6iwVA3Ld4WonKZn+f51MobhIloCnQ3LQQwJblIjnifxnxPUqMSirSBXTAu0f9REgb7WuepxS6XHW1Fmly0aiSS0i253tAjsMEKWcFVDcADcT0vHzxHlxEvZErxuhHe4HzGchmklr7TY3O/+MNf8RqL8LuoIIMMwlTIIN7i5t3OEZ15Y6VgbRzwikjuYClvqcXBQBcidyWIkpOPV1peSlV1plixVSQCSAJMb2A36YhVMwSSWJJO5NybRcne2JGZ4VVpsFdCpItIiRtI63n6YeHBKmkmLD/1+ZA+ePckWAMeRt1BunC6dPHCCJx5MHAAjyAT+/wC+PeVzw1pw4q33wBjB+05UEk49TkXBw432xxF5Y9cILuTMvxFp0nnznBHLZhvwsRvfp/bFeqC+JuQUiSDyI+vXCXxirlGPM98TNIyedZlpqHFJKlMKSs3IXR64BGmTzF9sD+NUUqEVSopa6SmVYm6yjmL+k29J2G2Jz5//AE60GVydFCNC2Dl9LAN/tm5N7A7TgfxBQKVPTDE03QNeSUE9OYYQNxsdsc5NHUrq5ApI1LMB6fpIgjcXC31H+iLxFxgpm+KrUWkCqS+pi4WGJLMpWxIC21CVBv74rD58NTjUS5IBnpzv8hhvJZ3y3YhdQMDe4va8QcUNjJG5iMOU1Dwm1GinppDzIA1QJMbCekz9cU7xNw1kdqr6kWpLOqGyCdIF4BYwbXwSyfGWC+lbm04FcbyDuQ1RnZfxAHb8IIm0/wB8SYWIf5GUZFFWINy3HmVAstzBGttLKxGoEbL6ZuvM+0QuGZzy66voV9JlQ4lYmxINjysRHbBxuG0qmn+W6g7wFmBA1C+xFz3wxU4GCNVL1c9NpA3BkfETtPPtti78irInVml+4H48qVav84U1oeYzNCAlVKwFULvBg6om+8CMWylmKFSq9Fa661N5kA3IIDQNV9wDzxk1Gp5VMhgVYWZSNv7csMcM4hpcGwAMxMAdvbE4Y7kzY66lg/iP4SqUSWeq1YMpfU8axDXAuRsQJtACjcHGZrl2gGIBJAJ5xvjRuOeLWfLsSxqqAFWd6cjSCJPSDbeMZ+KrmxYkdybfLlinESQZqj0ZEfeJkdf1w3pwpGtHbHaIvA52xTMG4xUxxSIM78sOVssVJFjHTbDdRIPL5YMRBBj9HLhlaCAVEwTuO3fHspmnpMGUlSOeG6TwQRh2uAptBBAI7j92+WPfpNodx/MZ/XMm5ux5zfb3w9kqvlHa4hvmNp7XOILeoDSoWMOvmAd94gkc8AV1UdjfdmGW4g9at51RyzxIZ9P4T6R/SB6fbFp4Jw5q9ZEVLKQzONQtI12k31AiwgknkMAvDGTpZhDTYhX1SpI/AAdQDf1AwQLTcc8aP4WyJoLYgnYkcwCY788czysgXU6OMHjqUb+KXAspQem+WAQuXDorahbTB0yShuZBibHrjP8ATjdfGHBctWy9Q1FZTd/MVC3lH1SxAI/lyZblYcwMYeyXI3ibj9MW+Lk54/2nMypxao2vfDsY4Ex0Ww+YNankmZ59MKY7zz2jCAMK5Y9PRdOmWI9M2JjsBNzy2xMy1CI6GQZ5SNvpiFlswUMgnuOvYjmD0xYstmhVR2WiNaQdQfSdIIDDQLuSWmQJAHQYXkJEdh4nZ7krjOaIoUTAB0gN1MJAbe9v0wPymcLoZBnUIbkNr++E8XzwqLTRRt8TEQWZgOXJV2HbptiTT4cWpVGBgXgddIxNQRd/crA5HUgeUoNlEEbyeQFugB2+WC/DuHB52kwfvb8/yweHh1RUpqqAEwOW5CAXJj4jHs0/hwf4f4dp2qKRob0lTGqk6kqwYTEFg0H9iXL5FjUaoVDRgrw94eqVZMBVB3J39sGuO+HFWmizrqVGAVP6hBvp/p1aBPQnFqyVBVUbBRvNgI5+0c8VP/iaZzMmtpfQoIpzZtAEGFmzPUYmf9oE8sIFVyMW2Ri1DqEuG+CsrmElkeQRo9TIyFZUlBuBP9QvAtimeLfDlXJV0DN5iOxZHIGo6fiV4AGoAg9D8saXRZkVTESBN+omI7YqX8V+IgUKDNdjUbSbEj0ibHeQSPnhuJy3xMn2rXco+e4kTTJhBpC+q82tHcARe+2Aq52eWC9GnqAlSQwJkggm5BVgNjbb25YG8Vy2l9QgBtLQO47dYJ+eK8YA+JhOt7hHh6UT6ajrB5HUD1MNEA2522xBzOWpLWY02LU91J3g8j85xDpprAGob2/XBfhHCQ5IDrazKbexEmST2FsaRxB3PIoJlX02+QvhdOiDO87CMNqsgewxIAIsP3G/tisxK0Z3/glQE6wyAc2Uj7Hb/OImaoRBmZF7bHaP31xOznEHqXd3c7SxY7bASdsQqer69ceBMBlA1G6NYKT6QbEX/Md8LWGWOYuPa0/lP1w3UW+JGSpOzqFEkmw/Oegg74O/cVx3UjK8Tzw6hnoJOJtXgdQ1NCLqm4gzaevYz9sWfhHgFvS1ywKmABGE5M+NBZMemByaMP8A8K6I1nVF1MWjpb9fliy5/wDkVCT8MkjlvfCPCvg45et5pm4a2wBOmYvtAP1wV8S8HOYQoOe57c9+eOLlIdrPUuB4mpQ/H/HabZVkVgtQuNoJZYbUOoG2++MxT6n9/bH0hwjw5SQKoppCoFuqm3S4v7m/fDHi7wPls1RYGmq1Ap0OnpIPcCzbc/tizx86ovD/ALkmYcm1PnhZPbCSs/riRn8iaNV6T2KMyn3Bj/OI7NO2Ol+0nOtGcKWOPAc/fC0XmfphVNpty5HHrm8Z6jQE+skDn1/K3zxYOEKjoyqyhjOmd7Qwj3Ii2AtSsVi8+4H53w3laJeoABJPdR9zbC3XkO41G4mGF4aUzBsdIBIkdY/KftiwVcqvlA39Csb85H3wzm6RRaS3shF97Edzb58vljpqN5TAbwcc7KxZhOlhWhLj4hCKiPbQWRWZd4qU6qQP/t7r9CHCdCPrNRInTUgQSrU4FRo3DlaTCdmL3vgLQ47Sr5TzXC+mpQ10vMBcoKlWk82Uj0VCY5SDN5HcsDqK0SGelOkEBvMoONQDDnErBBkfLEhUqtGTkc2MJcX46pQ0wzQGCPAJYsZ9IHMWBtIMjvh7K5VMpk6mbqLp0gaEBBEA+m4+Isx37YF1cuKhptTPrpj0o9mQ76PVHmoNgRfeZtib4qz1SplxTqAqLSxRgFYnTMbkBWJHU4xStgQ2U0K/mP0eLVnUVHQKDBgXjtPXYHGffxS40a2Yp0yIFFD9XPTsFGNR4KwGVCMLhQCDvIBEdZxkH8QuI+dxCqREIRSkbEU/RJ+mLPEUcyRJsza4xfhfM02Q0gIqkyCASzdgwHotO55d8OcQyLVC0Le9pUCDBMTtc7f3wByuYNMB0OmoDMiJHcD9cEsrxsM4JQ6m06nBvrNmYLEGSdoxS+NuXJZuPIK4mRl4U6kyVUAC5ZdiJsAZO42xwZZlMibxBg332xPeUlQTDdUKmJ6MttuWI7symQDc/bHrb3D0OoPPD/LFIvEVaesQwJjVA2PpNtjGPcWCowCrDL6alwQXFpWLQR9cMoBpX98pw3TUaxMlZkgb78uX1xV7k/Q1JR4MzOqpsdMTPMb+25+WHK/h6opYSp0tp3iWPMA3xYeGUBVCzrp6pBAshm/wmxuSLHvjWuDcFonKqjIjWhpUGTbeef8AfEOTyyhoSk4UVbM+bcxTKsVbcEg+4tifwPNAVhadQZfqIwa8a+G/KIzFO9CqzgWM02UwVYwBuGKnmowF4LlvWW5L+ZBH98W8wUuSICMmpePDOUWQSLnVHZZgfrjSOF5EAfCLfv54zrwpS1V6AmLNMdNJ/WMa5QpAKB2t3/cY4OUW86WZyBU8lT6doGHI1GI39sQDXU1SOQgfrP3H0wjiOcDsMvTeHI1OVN0QEek9DUnSO2o8seXckYfUm8NqlgXMaWY6P+kGAfnE4TxHNAISehjEtE9PYCAPyxWvEWZ/At2I+nOSOgGMY1NxLyaYh4xIbOVyNi5+oAE/bAqlTufp/n7YI+JaJXNVQTJ1Eye959sQdUAW3EY72P8AoH7RLinMQWx0YWaVvintzw26++C7mb9xTrEbHDtKjHqJgzsMR6akd8SqI1MAfT36TacYx1DQAmG+H5qrXYCo/pUEJYT7SN79cTuK5kU1UCQWm5INoHKPSRPfAjLFqeog7gqvYEQWAGxjbuffDWdzPrtO0rO9yTbp/jEhx8nuWXxWpafCah8pmk8tTJ1eaRBGlVOm/IqrRfcTeRiTTrVKVKnVUFWVnQVAY1KCAAecrrUX3DjoYE+Cs8x/1FEuAhpO7KW3hQCUHN43P9IPyN5zLMMs4Am1Ktp3sw0VAB00uH/7R0GJ8g+ZDe4tT8dQlT43SrAa00MBq1CJjYEEW+LeQD/tG+HaXFEgis/m042cNN+UFmgEcwCb2g3xSEGmdUtNgywRFjLKfi2ie56A4mcPSkGDLTWtMwpBiQDYAXJG+EP46g2DHeqMumQ4j5jKKRmSFJggEhosCeS+mSTMDfGOZ1y7liLsxZp6sdRk9jj6D8IcKRV8wABiBFrDnC9rjGQeM8qoz+bprCjzXIHOdRYgcsWeJoEyHMQX4iHvCnAMkuVoZirl3zDMxD+qVu7KAtO2poC72vODOS/hvSq5enXp+QgqoHAFN9aO6hlK1NZ0qh2UIAQbzbFY8IZ+rlygWWUOHAiQGA3gkASLEz/fFyynimpqVKhKBYANL0qt7AzPpA5dBjzZSD3BbCT1KN4p8L57LE5ivodAQoqU48sfhA8tgCJNp0nbfrzgvF6dZlpvQpsxHxgMGYgE7B1UWHIDbvi+/wDxum9So+YzFSqKgZT/ADVKtTiwZdNihhlI2bkcDKf8KWUipk86B08yzAGRarT7dUEzhhdHWvcEWp3MnofBbf8Ax/jCWpMBqhtPIwY+u2CnBchKBimqxgE223jmf74u4zCeSlKrSplNLFTEEXvde52OCyZwhqrj0xkgGVLgfE2CskkKxAtBvy32v0xbshxmuulRU0BZ9dtRiyiCCsQTM/XbFZzHBVoMCja1JJAJ9cDa1pjt9sTeGZZ61QKhPqJCi2wF97g879cSZgrHkstQWvFpafEWeatSam/r01QhKqQpuxXneUliQIGpRyxQ3yYRygEAEe9xP98avwjJjL0mbMgwRdyNShYvME6bc4sBc4pXizhApVtQsCAfcHYiOWFY8la+4KMt19SFw3iC0aisdgIPaYH6Y0vLeJAVsV2t3n9MZTk+HvWbSvQnl8t+/wCuLT4Z8N5h6jIdYoLpGpzBbbUaY3VDy7dycDlx2LBhvx/uhLhearVqlQ01LSfij0iwtO364PcD8O+S71WYtUqwW20iJsDExf7YI0aVOgmhFCjoBgXxDjAE6iyrIAjcntibkF6iiWyaHUKZniAWf77+2Imbo+liwhmH0HTDPBckdWqqxJkFFa5Uby3++fkBgnxDKE7Y8bIi7CtxEwrx3lozTmCQQvLsP0jFXqCT88bxmPC6VHbWitMTPbp9sV/i38M6NRD5I8txMXOk+4g/bHSweYoAVpmTEH+QMycHHuWJ/EuE1MvUNKqNLCD2IO1+eIJXHSBB6ktET1KTiTQqIPiJjqL/AGOIkFT0/fPC1WYHcY8Rc0MRJ4zoMWNrew7R174W2TJ9TkAWhQRJnbDGUzJTZFa99QnBHJaahBJXUWACQfrO2Et8epQvy7jvBawy2apVnMJLBiLwrIyE6ecBjbF/yCmmMrmAwamyuC631ATTFo5rYje5G4xnOepBCyEG1737/LFs/h/4mptS/wBHmPgBJoOVBCySWVt7FipFrXxJ5Cl05DsT39Lfv3G+OcEGXfSp1U2JNBgZGkEQjG0OJWZkQR1w34bNNapBEOBqpzBOoFWkCQGB0sv/AHcsXHM8IKrproHQSTFmpciysY1CwveYHMYF0ckcsfNqCnVy+pB5sAqLiQ0jzFMj/pMrM4kGYOpHuOBoTQuBuFU8txfsSBziRcfLGJ+Lsuf9dmKjCFeo5WYMqzmGEHbSZGNU4LNavVLMxpqaegbKQUkmB8Rk/i54oX8R+H06WY1U1KzIYH/9gYgtc/CwKkAW3gDDvGYgFZKAPyWYP4NxJEb1/DqKh9wSRMkAyDHQRg8ONZcNaqpBkb9T05HfFHoVhKKoOsH1AwZ3GxsbRviXkqQDMQEOmnUcajElRMg/1XsD2w9kBMefuWrL+KcqAqNXZVBn0orxI9XqMC9/lHPDlHx9RpmMv5rEAgM4pKB6rxpnefvjO64FgDJ7ADeOUYdoEAwen98GMC1Jy1mMZTPlaa3gRB/fO0YKUM6zwdVx8Ik2j9TgdmOHTRpOouRpIAN4kg27W+U4iEVF/CfocNZVbqMHJDRhnM5rv12iOv15WwZ8IcQh1JMBVbc9YnFRo0nqMF0kSeh2n+2LFXyHklQpiUFjvIJG3KQJ+uJsyDjx9yjFs36m0ZHNpWTSTy3Bv7gi4I6jFX8S+HgRo/5Y5FKchmJ5IIVHsDAMMCTGAHAvErUzpeSBADAG5526d+2LL/8AIkqMCHVo5A/U6Z5Qccsl8ZqeOAq1rPeG/DRylJ6r1DJuZAECbA9yN77nBOjxRKKMSy+ti5BIESBb5Ab4qf8AEPxcVyop0iVaoQZg/CpBsSOsc+uMtqV3qE6nJsdyftinF4zZhzJq4pm3TTX+JeMBfQpbuIj64a4JxEO+p7tynZfb5DfFO8OZ4PT0VCAw+RIscGgkQVJ5fn2wl8XA8ZYtFdTSKJUAE6bc/vibQrK49Lg+0ECPbFB4fxeoDpCk7WEtO3KP3GD2X4g8kldM9xP/AI77YRsGTZMX6w/UpXtiKlAFjcWv/jCKWbXTM/8Arkb4jZHPgloIicEKMWEIBkfxZ4QTOUWWFFWP5bkXUgz/AOPUd8YTxThz0Kr0qg0ujEGZ5HcTyO89xj6Yot+/3+/riveM/BdPPU4YlHUkq4ExbY3uDHyt87/G8jh8W6iW33Pn9AOeOeWQNQ2kDe84kcQ4e9BzTqqUddwRH/sW3G+GmAIkKDcEmYI5RHSeYx1hAj+SyxZgJjVhLIykHb+45YdydM732kWtI6dcSq1MurRf8QHS+3e2ElvlUp4WtwfVrs+8ljMmd/2Mcoo0+mdXKNx9MOmtECL7Sfr+uLV4N4UgL1HlSKbjUdtTAxA52t7tjHcItzAtmWLhPiLO06arXy71AQADDahAA/pF9ueHMrxU1Kh0M9KoV/5dSmsvyI0m9QkXjnFsWjJvDCZ92JLQYuftbtglxfhlOvRKVRaxkRqWCDqU3gj77c8cYcGN1UIsF1UqVHPCk7MismsLKootCW0AmaiwDAsUsACDadxDwmmcpjzKtTzRP80EMDIVlsIBWIgW33wDrhneoGjXRQgxvqDGmD1UbvMncfORkM9WWqrszFGestVdMFFLuUaJJURVjp6InDVWmu9wXX/GVPi3hh8rW8oFK5UByUmRJMBxco3zMgjrhnhnCo1q2r103X8MgtFjqBGwiwnoRghwvIDLBiruqkBKlNqepwQFJ0tp0hp7Eke+LF4fytB9BqKW1kMS7EWLQCFEDYb7YqfIQddQhpPlKR/8Iq+YyK2p1Eg6WCN8XwvzMDpgZUyr030urK3cETzkdR3wf8dkZbiDjLnTSZadRVDEqCy+oATb1BrcvphOU8Sq9Pyqyhlmf6WB7NBgW2gYaWyLvsRK8G/SQ+HVimVUxMKf/sR7/Cxw5S4lSYjWpDf+QP64b4FV/k0zyBiOu8kzvaBiAeJNRYosLpJBIA68+uF8OTN9zqNSIrepcMnkkNN63pC0wGJvt7c9sDK6+cxqiRq+ENyWbAxadz7k4hZXNMwDFvMWRvPpPce/MT7YK8JM017g/nidwcYMYq+4zoIsoi0fL5ffqcO08iVOq0iLQI9o2jBArFx87SD79NuWOZrMlQf5d4tBBXmemEcydTx3K941415yUaRUBqeqTAFiFAAjlC4AZDL63CgSTNuvpP6YO1eDiqS7G5+17YHZzhz5cqwY2IIYWIIMgyNj3x08OROPAdyJ8LA8o5wvIPUddMElCwhwpIUnVc22U2PS2DWTz70WI1g8jeY6HUynn0W/bEDLZ2iyl6gEFpOgAspIAMJIlDpnezdjh3h+V85zpJVdwTY2Pz32t19sBm/XqeUj1LFlOIxB85qhMfAGpoOxI0vHt12xYuG8OWzstFSJgqiFriGvpm8dZxVc1wF8vDioainWLLGgo5QiJI0SDDA8r3x3L5x9MSb9/wBMc/Iv0dRgUPL4oBEJpbsdQBHyJCm/9PTEOhkhTd1WVI0nQZsCYXmwkkEawYsAQN8C+B8V0sASfcYtmbyy10UgxVS6Nex5qY3RtiOneCEqANRORSnUVw3OggXwYUAj3xn+T4sjeunqUGZRgupGBKlZBP8ASTeJt1GLDwrjQO/75YI2hoxT4yw5LAf8T/BIzNE1qYHnUkY/9aC5Q+3qI9454xbhtmuNSkGR1G/6Y+pRUDC2MI/id4VGXzetFilVAKhR6VaIKjleCw98dTxc1jgZONHcEZFJSD+A29j6v7YcakVMjDXDKqxA3FieRuYIMX6YKLltQ9p/v88Dlbi86uOmQQDUyhNRY6gfU4t1DN+TSqzBBNHSYn42kSTswVCJGAoy+mr8j7j2/PBjw2iu7I8MCHJ1gablQCJ5xq+tsedgy7iWWjqXTJZ7zHQTcxy357/LFtoKSIaJ2O2Mi8IcVIZdRPpbT9IM/Sca/lnDrbn2xCV4NUVm6uZx4qZqGbqNTJXzBT1fCQ8AFgVYEarEjva04g/8eFArWZxUpszU1OlfUBZqTgpchGAJAUGbDlgt/ELilKjUXWBJQhQVLcwZHKdh+eKFxTjVKvTKAFDrFQQmlS2kqxADGCwCydvSthizHj5j5CAWAAqP8c48xquKOtKZZSFZnAnSAbayR6tUGfhgYao+OKiOpKUXUKqx5aqYgECUiWG0mYvvvhPCOMI4WlV/5Za5IJZf92kWaOkCes4h8WyKhTVVgNbmEGmFXSW6k2kCOmKlAviwmOli1Mm+LuOUc0aT0UZG0stQNpJH8xivqUKrAKSAYmAAZiSEoVYw0DtiZTUGDF+uGkgailXUK8L/AOSh5Qfrqb7xgLxqfMJGzX+1/vhPCc+yBb+nmD1k3w9xZ5C2iJjuDf8AMjClxlMpnRfMuXxx9iQ8rmWVvSYxbOC54yZIO5ttc4plNJYAT3jBfh+d0Mpi1x8tsb5GPksT4+Ug7mp8FyLVQYWbfK/OTzwH8U5I5c6CLOJUCd5AOnqCQJHecWTwPxAMhHtPcYf/AIjZb/8ACesPipFWkf0lwjD20kfTtjjYV+dRzZ+GSj1M5GbAtefY/M/W2J1Soj0yDcd59sCOC5jUWa5kn89vlj3GM9pWxu1h26n99cUlPmFHcq5Cr9RrgAyqsTVpFwZF4MSOSkRMxecHMlTSGWmRRXkxu5BmVMkdeZ+uKhkq7AhQ0TtBAJ+uJbmtcgBQJlpBb5mT9NsU5MTN7ikRSb/8l7p8QSmpQN5ivOvzDJm4LA9WBuIv1ESaQ71E2kgc4b6YZVXBIYrM3uTyn8OJmSrjXYmeRFrjmDP0wkJw73KUwKdR/h/GNUBhpYDrY8rfri3+H+OsGAJEW3J9sZ/nKb6p3fdW5t1B73xPynEgwkEDr79MBmwgjkoiWWvi01XiXhanXYVqb+VXAnUoGluQFRRGsQI3GKo2fqUqzo6gOpPpFlMz6l/2ncdAYO2JfAvFpQaW/K/54b8Y5oVaSVKfqZGPUelokfUKR7dJxODy+LyVMbIx+pYOC+J1MKSAdt8EPF/AVzmVekSFmCrROlgZBjpyPOCRjLcjxEK0q1gb2uD0Ycj7WPXF44X4nZl0sw5325YE8sLWJuXxr2syulwh6L1KbqQ6FQwO8aviHY7gi0HBHKOVZffGpcX4DTzdNWBioqsqsP6WuysDusgHtGM5zuQq0HNOqul1APIgqSQGBH4SQQCfnGKmyflFiHgYVxPcg8TA1Bl2NsEOGVlFFyrAnSWIj1KUYWPUMDIPLScBeIvt2v2/cYYpZ4qvo3eRfp+5w1EtYOQ/KOZhGptqBENY9m6kdwT/AOLdMX7wb4iYIEc+sGLzEdcZ3nOOh5UqPVCneIBtzvBg4I8A4w6OGADMsgg9P/Rx7LiZkutzF43UsX8V6ZejQqx8L1EJ6Cp61+XobGXfTG6JkqfEMs6OfS6qZFirg+kj2YbbYw7NZR6VR6biHRirDuDB+4OKPDycsfH2JDlWnqeyrgNfp1ttt/n2xOzzGoARFpJJIExa5J9R/OcD9GFZaoy6triD7YqIBNwASBUcopBg9jievztiMgsP0xIWmdxthLxyQVl29I/fPEnMPqpqZJKekz0MkR02g94xFpxoHsR98O5StDDbeCCOR3xQRuJU/GpzKkSRacPliSANzH0/O+INZYMdJH0tid4aWcygPc/RTgXFAtCRjfD7mj+EP5ChdRMbn78+U4N+N/FSf6Cshs1RNCiRJkiYHQC5jt1xWtQW8hRFybADry9+84pfGuJvmG1E2uFtA0hjcdzuccjBibJk/Ieu5fn4caP8Qvwf00lgyxk/XAXxCjip6tuXTETL8Qam3WMH+IZ6lUoN61JAsD8Qa3I3ucW8Gx5OVXcH8iZMVdESs03kYeSqQLEie++IwbCw3LfFZEiVqh/LMHTVN4AP0j9MPU2hxyJ294ge2BPB84FYg7H8p++DDZbUIm/IiL4hyDiTfU7vj5PyICO43XzMtpqAhedpIIG69b/WcR6tMhonS0fF+F+4POcEKFTSNLcuR69sJq5FXB0nv1AP/wDP5YwOBqG+MsLkalxopaopnqP7YJUOPqwA1kDocD8n4dzFY6KdJ3gEyBYDuxIAFt53wMzeRek7I6lWUkENYj5YM4cb7kJbieMtFfKAjUtrbjb7WI7HEtKpVPMDDSCFdZlkmwYf1U9vUdi0YqHDuItRaVgg7reD/nBs5oEkqdSsCPcEQR+eEPi497E3kfU0zw1xiwBuLdMF/E3h5M3RMBfMUfy2O4NjE/0tEEYzHg2dZIUm0DSZ3ET8iJ/XGh+HeNaoUx8/bEe8TfpE5cf96zHc6Tq0lSDeQR6hBvI5H/GIPkMZCnbl0HP640T+KvBCKq5lRIYBXPRgIU781m/+wYpebGlydKlNKggdqaqZEyCSCZ5ETjpYyK1BBL/IwcMuthYMSInmSQPoMS8hFSsNPpLFisbDYAfbEetTNK4WSSNJO3P67D747lqegpzib8t9r2OGttZgNNNg8G1P5bAi8XHcEz9x98Z9/FDhwGZNVIMgB45OLn3MFZPfBbg3FmIOlW9QWINwbje07biw54i1CwXMBhoCU3MalYlnimdtvhUxvY8zbn4OWPJcLIgazKDRMn9/ngq2TpotFjMlhr6FdzfcGLYHZ0RUMCxg/bt3xY6vB6RyFGspJquagaTtpFlUco37zjpsaoyVf8ZHzWUoU6ShCzOXJBMD0i91DECxHzB6Yiipa8W3PW+IVOiQy/T7YmkyP2MKbUem4EV/Qsd/zOEUxce4/PHqU6RjuLPcgG6jc3J/d8G/CuW1Vp6KY9zA/KcCK1KD25YtHgk0yGBnXJJF/hAWIPWdX0wnyGrGaj/HX/kFznjLNQKVMbfGRf2W9rQW264NcG4auYo+XTUPl3JZQzhamXqWDgExqRtKwbxAmJJMHxfnFGaRnoqymioRTYCDAaB8UQRGIHBfFj06gmPL/EqqBvzFrR054SoP4gFhvvISZZKP8IajlorAAXUFdR76ithEm+A3F/4Y56iupaa1lgk+UdTCL/CYJ+U40Xw9xlXWQTdZGm1p594sRiz8NGqQPwGLze218IHlOD8otxU+X2x5WvjWv4n/AMPtbnM5NF+EeZRRbkgxrQCx/CCo6SJkxk5SDB3FiP3tjpI4dbEQLudJi+DeRzZAAfYix6Tz+2BFZLLg7msoNCxuFQj2IE/e/wA8Ky0QAZ0/D5BiRJbadI5jrjtFCLg2/f3jAlahUxN535fTBClm12MqTzFxO0xiNsZE6gyhu+5f/CFFatN6dRAfNYE02D6YEROkg/hB/wC7pg34l/hsuZQmi+mqPV6r02YiCI3pjYSCRbbngL4M8QhaDhR/Nh9EgGXFM6fXHpuB9caRwXPJVoo63lQTe4MeoHoQZ3xgYrPns7uMnIdz5t4pkq9Ko1OqrKykhgVFoMbix9wcMZbNtStEiZ7g9pxvPjPwauchqehKo3ZlPrX+ksL7mRY9OeMm45wNqDtTqooYaTIMyDG1gTbqAd+mG/kB7Gp0cBXMNGm+ozQ46pAVgGWIiCDzKmdwRJv0wV4RxpqTAkytpMCRPX++Kw+RkjTYnYdh+WHstndJAO1hfp0PUYVkxqw1K1UDT/7myV2XO5V6c3YfQg6l9xqAn9xkXG+HhMwyv6WBGoDk2mYEtddiDzBGLT4a40aFRRJNNjHXSTYSeYJI+uLF4p8KU8+mqkETMekioQYKixDAfFa4sSMJwsMbcT1IsqHEeplWbawH9ALRMnYAAx7E4s+V4ClfIoUnzqJZHVTLGmzmpqC7swYg25AjFb4vwmvlajJmFu0epYKss2IIHOGsYN7jC+AeKGy7HowBFiYYEETtKmII6NO4xaytx+BiCwO4R8O5p0qFBqlA8KReDBYaSpJmzdbWwVqKhTNkkGKAKsvwmaosAQNwYiNzgDxTxClWqlSkrLUBEtq9TxGkkAQGSNMi7C5vIwa4jVUozC3nUBpEQAyzUKxYX0mItt1GEOlOG+41WLLKZn6PP8Q3B3jBjh9cf6QAfElawP8AS6sZnrKffthqjWVoZwrz8U2Ygj7YTlwNJWDZlHvEifeDb3w5ja1MCgtYjTU4LBbx6hz6N9QJ+mO0iDt77Ye88KyuqmIggggjfe0EGftiXRVFI1J6WkqRYRvHyOrAMaEYoFylUl9M4dZoxykJUD974VXZTFoPPueuOge5yl6nhWtHI74Vl65RwymCMMEiInHBHX88e4wg1QnneLNUIZ4JChR0sOU95Pzw0WLCZHymMQdIxKFEK0a1IgH8UExMbctsDxoahjISYd8OcRenUjWEEfESdPX1Rf5/Xri55nx1UQBZUA3DIdQYdiGtfkQDjPOH06Wo63IGmxWLGbggiSIke+G5USouJmZNxAAGmOUG/ftiZ8KsbMaDND4d/E5TmaYMga09ZmI1eqwuGgmPod5xnPiHOrWzdeqg0q9Woyr0DOSB98OPSUbIsEbEk/P3wPq2mwucOxIif0xDru5x32xZlrI4GkhrfD+ICI257cpxVGM4UjYLJjDiO8fyTiJ1dywVaQ535EdQNjPXDTZYAT5gA7g/S1pxC/4hV0D1enlYYi18y7xqMx9sLGM+zLH8tK0DcuPAcqjPFKu4Ag1KhIVEXmzEwBExBMkm0xGJdfjP+nr6RXqhhc1kkA7wGWZIKw3sQeeKTTzb6dOr0khip2JFgflhwV9RJY/PvOBOIXZkv5C/c1fKfxUrgAPTp10i7Uywb5gydXyOI2f8b5XMQrZdaTkQar01cre1pRiADvy74zNqsmZv154dTPVYgPIHK35R3wv8Ihj8QNgUf0hfN2doZCs2qT6WHUCx+RwGrVTUb4yB++XIYbqSwv8AkMdoISYG5P1JwxVCxuXOcmvUKZR2o/C6VRBlDN5HbY9+WLL4P8fmk/l1hAizMSfcE845HFTytQ05tDb7XFre2E1ahqN6yBJknlYEn7YWyB7DD+YsnWv9Tas1xKnVpgDS4qRIMQeZsfiBFiBJvjNeJ+FXpgsiioLSoguskxzlwReRPyjCuE8SNOnqSopWYCss7DrAIIHuPlh3OcVbWhIAb+hQfSSZGknbab8ycSKr42oHUYOPHUrmdy8AwJiJteLTPtti0ZnJNUypZRKNK6SCW5EOG5NJDR8sD8+wrAkELUO5MgNNiG/fM4L+Ec8zU6mXclXBEUzs1tp629icHkZuAYdiaKujKM/DdL9I5MO/Tf7YlcJqaW9SgSLT8JM7HGmcd4YMxQEfEFimxIH80SWVugChhpn5DfGeKCDpMiDGnmD0jDUz/kXcAIFNiM1qRNkqEBhMX0wd7chcj5Y758LBBkACxEGDY3vtv7Dphw1gJE6dzef/AH/7xHFWZmP13wd2Jvu4Apn0Y42OY9i6ckdCeAxwrfHsexsydjHQcex7HoQjk46Kh649j2BMcItXPXDTm+PY9gV7mtG8KpCWA7jHsewcWvcl5pYMDYf3wxGO49gRH5IukojHCMex7AmCOo3O3vh5WMD988ex7GmaIqix1Ym5hANrb/lOPY9hTdxkiPmGg+o9P0whXMb49j2DEEx7KV22kwLRgmudeS+r1Xvaf849j2EZO47F1PZ3MsXuTywqjm3FRHDHVLCediAPscex7C/RjR3NDoVyco9Un16SSYEE+YFll+FjBi4OKDxMS8wJ1tcCPxdsex7EnjdmE0i1DY3PLDRGPY9i0RJn/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49158" name="Picture 6" descr="http://2.bp.blogspot.com/-PzsosjeqzTA/UQbmkrrjPDI/AAAAAAAAMSs/wZ0K1woVzLU/s640/1595d.jpg"/>
          <p:cNvPicPr>
            <a:picLocks noChangeAspect="1" noChangeArrowheads="1"/>
          </p:cNvPicPr>
          <p:nvPr/>
        </p:nvPicPr>
        <p:blipFill>
          <a:blip r:embed="rId2" cstate="email"/>
          <a:srcRect/>
          <a:stretch>
            <a:fillRect/>
          </a:stretch>
        </p:blipFill>
        <p:spPr bwMode="auto">
          <a:xfrm>
            <a:off x="395536" y="764704"/>
            <a:ext cx="6120680" cy="5678981"/>
          </a:xfrm>
          <a:prstGeom prst="rect">
            <a:avLst/>
          </a:prstGeom>
          <a:noFill/>
        </p:spPr>
      </p:pic>
      <p:sp>
        <p:nvSpPr>
          <p:cNvPr id="5" name="4 - TextBox"/>
          <p:cNvSpPr txBox="1"/>
          <p:nvPr/>
        </p:nvSpPr>
        <p:spPr>
          <a:xfrm>
            <a:off x="6876256" y="3068960"/>
            <a:ext cx="1907704" cy="1200329"/>
          </a:xfrm>
          <a:prstGeom prst="rect">
            <a:avLst/>
          </a:prstGeom>
          <a:noFill/>
        </p:spPr>
        <p:txBody>
          <a:bodyPr wrap="square" rtlCol="0">
            <a:spAutoFit/>
          </a:bodyPr>
          <a:lstStyle/>
          <a:p>
            <a:r>
              <a:rPr lang="el-GR" i="1" dirty="0" smtClean="0">
                <a:latin typeface="Verdana" pitchFamily="34" charset="0"/>
                <a:ea typeface="Verdana" pitchFamily="34" charset="0"/>
                <a:cs typeface="Verdana" pitchFamily="34" charset="0"/>
              </a:rPr>
              <a:t> Αφροδίτη, Άδωνις και έρωτας </a:t>
            </a:r>
            <a:r>
              <a:rPr lang="el-GR" dirty="0" smtClean="0">
                <a:latin typeface="Verdana" pitchFamily="34" charset="0"/>
                <a:ea typeface="Verdana" pitchFamily="34" charset="0"/>
                <a:cs typeface="Verdana" pitchFamily="34" charset="0"/>
              </a:rPr>
              <a:t>,1895</a:t>
            </a:r>
            <a:r>
              <a:rPr lang="el-GR" i="1" dirty="0" smtClean="0">
                <a:latin typeface="Verdana" pitchFamily="34" charset="0"/>
                <a:ea typeface="Verdana" pitchFamily="34" charset="0"/>
                <a:cs typeface="Verdana" pitchFamily="34" charset="0"/>
              </a:rPr>
              <a:t>,</a:t>
            </a:r>
          </a:p>
          <a:p>
            <a:r>
              <a:rPr lang="el-GR" i="1" dirty="0" smtClean="0">
                <a:latin typeface="Verdana" pitchFamily="34" charset="0"/>
                <a:ea typeface="Verdana" pitchFamily="34" charset="0"/>
                <a:cs typeface="Verdana" pitchFamily="34" charset="0"/>
              </a:rPr>
              <a:t>Τιτσιάνο</a:t>
            </a:r>
            <a:endParaRPr lang="el-GR" i="1" dirty="0">
              <a:latin typeface="Verdana" pitchFamily="34" charset="0"/>
              <a:ea typeface="Verdana" pitchFamily="34" charset="0"/>
              <a:cs typeface="Verdana"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upload.wikimedia.org/wikipedia/commons/6/61/Tizian_002.jpg"/>
          <p:cNvPicPr>
            <a:picLocks noChangeAspect="1" noChangeArrowheads="1"/>
          </p:cNvPicPr>
          <p:nvPr/>
        </p:nvPicPr>
        <p:blipFill>
          <a:blip r:embed="rId2" cstate="email"/>
          <a:srcRect/>
          <a:stretch>
            <a:fillRect/>
          </a:stretch>
        </p:blipFill>
        <p:spPr bwMode="auto">
          <a:xfrm>
            <a:off x="827584" y="620688"/>
            <a:ext cx="7704856" cy="5115519"/>
          </a:xfrm>
          <a:prstGeom prst="rect">
            <a:avLst/>
          </a:prstGeom>
          <a:noFill/>
        </p:spPr>
      </p:pic>
      <p:sp>
        <p:nvSpPr>
          <p:cNvPr id="3" name="2 - TextBox"/>
          <p:cNvSpPr txBox="1"/>
          <p:nvPr/>
        </p:nvSpPr>
        <p:spPr>
          <a:xfrm>
            <a:off x="0" y="5877272"/>
            <a:ext cx="9144000" cy="646331"/>
          </a:xfrm>
          <a:prstGeom prst="rect">
            <a:avLst/>
          </a:prstGeom>
          <a:noFill/>
        </p:spPr>
        <p:txBody>
          <a:bodyPr wrap="square" rtlCol="0">
            <a:spAutoFit/>
          </a:bodyPr>
          <a:lstStyle/>
          <a:p>
            <a:pPr algn="ctr"/>
            <a:r>
              <a:rPr lang="el-GR" i="1" dirty="0" smtClean="0">
                <a:latin typeface="Verdana" pitchFamily="34" charset="0"/>
                <a:ea typeface="Verdana" pitchFamily="34" charset="0"/>
                <a:cs typeface="Verdana" pitchFamily="34" charset="0"/>
              </a:rPr>
              <a:t>Οι τρεις ηλικίες του ανθρώπου</a:t>
            </a:r>
            <a:r>
              <a:rPr lang="el-GR" dirty="0" smtClean="0">
                <a:latin typeface="Verdana" pitchFamily="34" charset="0"/>
                <a:ea typeface="Verdana" pitchFamily="34" charset="0"/>
                <a:cs typeface="Verdana" pitchFamily="34" charset="0"/>
              </a:rPr>
              <a:t>, π. 1514, λάδι σε μουσαμά, 118x279  εκ., Πινακοθήκη Μποργκέζε, Ρώμη, </a:t>
            </a:r>
            <a:r>
              <a:rPr lang="el-GR" i="1" dirty="0" smtClean="0">
                <a:latin typeface="Verdana" pitchFamily="34" charset="0"/>
                <a:ea typeface="Verdana" pitchFamily="34" charset="0"/>
                <a:cs typeface="Verdana" pitchFamily="34" charset="0"/>
              </a:rPr>
              <a:t>Τιτσιάνο</a:t>
            </a:r>
            <a:endParaRPr lang="el-GR" i="1" dirty="0">
              <a:latin typeface="Verdana" pitchFamily="34" charset="0"/>
              <a:ea typeface="Verdana" pitchFamily="34" charset="0"/>
              <a:cs typeface="Verdana"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upload.wikimedia.org/wikipedia/commons/thumb/8/8c/Albrecht_D%C3%BCrer_104.jpg/220px-Albrecht_D%C3%BCrer_104.jpg"/>
          <p:cNvPicPr>
            <a:picLocks noChangeAspect="1" noChangeArrowheads="1"/>
          </p:cNvPicPr>
          <p:nvPr/>
        </p:nvPicPr>
        <p:blipFill>
          <a:blip r:embed="rId2" cstate="email"/>
          <a:srcRect/>
          <a:stretch>
            <a:fillRect/>
          </a:stretch>
        </p:blipFill>
        <p:spPr bwMode="auto">
          <a:xfrm>
            <a:off x="395536" y="1052736"/>
            <a:ext cx="4608512" cy="4977089"/>
          </a:xfrm>
          <a:prstGeom prst="rect">
            <a:avLst/>
          </a:prstGeom>
          <a:noFill/>
        </p:spPr>
      </p:pic>
      <p:sp>
        <p:nvSpPr>
          <p:cNvPr id="5" name="4 - TextBox"/>
          <p:cNvSpPr txBox="1"/>
          <p:nvPr/>
        </p:nvSpPr>
        <p:spPr>
          <a:xfrm>
            <a:off x="5004048" y="1268760"/>
            <a:ext cx="3960440" cy="4616648"/>
          </a:xfrm>
          <a:prstGeom prst="rect">
            <a:avLst/>
          </a:prstGeom>
          <a:noFill/>
        </p:spPr>
        <p:txBody>
          <a:bodyPr wrap="square" rtlCol="0">
            <a:spAutoFit/>
          </a:bodyPr>
          <a:lstStyle/>
          <a:p>
            <a:pPr algn="ctr">
              <a:buNone/>
            </a:pPr>
            <a:r>
              <a:rPr lang="el-GR" sz="1400" i="1" dirty="0" smtClean="0">
                <a:latin typeface="Verdana" pitchFamily="34" charset="0"/>
                <a:ea typeface="Verdana" pitchFamily="34" charset="0"/>
                <a:cs typeface="Verdana" pitchFamily="34" charset="0"/>
              </a:rPr>
              <a:t>Η Αυτοπροσωπογραφία με γούνινο μανδύα </a:t>
            </a:r>
            <a:r>
              <a:rPr lang="el-GR" sz="1400" dirty="0" smtClean="0">
                <a:latin typeface="Verdana" pitchFamily="34" charset="0"/>
                <a:ea typeface="Verdana" pitchFamily="34" charset="0"/>
                <a:cs typeface="Verdana" pitchFamily="34" charset="0"/>
              </a:rPr>
              <a:t>είναι ένα έργο του Γερμανού αναγεννησιακού ζωγράφου </a:t>
            </a:r>
            <a:r>
              <a:rPr lang="el-GR" sz="1400" i="1" dirty="0" smtClean="0">
                <a:latin typeface="Verdana" pitchFamily="34" charset="0"/>
                <a:ea typeface="Verdana" pitchFamily="34" charset="0"/>
                <a:cs typeface="Verdana" pitchFamily="34" charset="0"/>
              </a:rPr>
              <a:t>Άλμπρεχτ Ντύρερ</a:t>
            </a:r>
            <a:r>
              <a:rPr lang="el-GR" sz="1400" dirty="0" smtClean="0">
                <a:latin typeface="Verdana" pitchFamily="34" charset="0"/>
                <a:ea typeface="Verdana" pitchFamily="34" charset="0"/>
                <a:cs typeface="Verdana" pitchFamily="34" charset="0"/>
              </a:rPr>
              <a:t>, που ολοκληρώθηκε το 1500.</a:t>
            </a:r>
          </a:p>
          <a:p>
            <a:pPr algn="ctr">
              <a:buNone/>
            </a:pPr>
            <a:r>
              <a:rPr lang="el-GR" sz="1400" dirty="0" smtClean="0">
                <a:latin typeface="Verdana" pitchFamily="34" charset="0"/>
                <a:ea typeface="Verdana" pitchFamily="34" charset="0"/>
                <a:cs typeface="Verdana" pitchFamily="34" charset="0"/>
              </a:rPr>
              <a:t> Η εμπειρία της πρώτης παραμονής του στην Ιταλία πρέπει να έδωσε στον Ντύρερ την ιδέα της αυτοπροσωπογραφίας </a:t>
            </a:r>
          </a:p>
          <a:p>
            <a:pPr algn="ctr">
              <a:buNone/>
            </a:pPr>
            <a:r>
              <a:rPr lang="el-GR" sz="1400" dirty="0" smtClean="0">
                <a:latin typeface="Verdana" pitchFamily="34" charset="0"/>
                <a:ea typeface="Verdana" pitchFamily="34" charset="0"/>
                <a:cs typeface="Verdana" pitchFamily="34" charset="0"/>
              </a:rPr>
              <a:t>ως επιβεβαίωσης της πνευματικής του αξίας,</a:t>
            </a:r>
          </a:p>
          <a:p>
            <a:pPr algn="ctr">
              <a:buNone/>
            </a:pPr>
            <a:r>
              <a:rPr lang="el-GR" sz="1400" dirty="0" smtClean="0">
                <a:latin typeface="Verdana" pitchFamily="34" charset="0"/>
                <a:ea typeface="Verdana" pitchFamily="34" charset="0"/>
                <a:cs typeface="Verdana" pitchFamily="34" charset="0"/>
              </a:rPr>
              <a:t> σε αντίθεση με τη γερμανική παράδοση που θεωρούσε ακόμη τον καλλιτέχνη </a:t>
            </a:r>
          </a:p>
          <a:p>
            <a:pPr algn="ctr">
              <a:buNone/>
            </a:pPr>
            <a:r>
              <a:rPr lang="el-GR" sz="1400" dirty="0" smtClean="0">
                <a:latin typeface="Verdana" pitchFamily="34" charset="0"/>
                <a:ea typeface="Verdana" pitchFamily="34" charset="0"/>
                <a:cs typeface="Verdana" pitchFamily="34" charset="0"/>
              </a:rPr>
              <a:t>απλόν τεχνίτη.</a:t>
            </a:r>
          </a:p>
          <a:p>
            <a:pPr algn="ctr">
              <a:buNone/>
            </a:pPr>
            <a:r>
              <a:rPr lang="el-GR" sz="1400" dirty="0" smtClean="0">
                <a:latin typeface="Verdana" pitchFamily="34" charset="0"/>
                <a:ea typeface="Verdana" pitchFamily="34" charset="0"/>
                <a:cs typeface="Verdana" pitchFamily="34" charset="0"/>
              </a:rPr>
              <a:t>Πάνω αριστερά διακρίνεται το έτος φιλοτέχνισης του έργου και το μονόγραμμα Α.</a:t>
            </a:r>
            <a:r>
              <a:rPr lang="en-US" sz="1400" dirty="0" smtClean="0">
                <a:latin typeface="Verdana" pitchFamily="34" charset="0"/>
                <a:ea typeface="Verdana" pitchFamily="34" charset="0"/>
                <a:cs typeface="Verdana" pitchFamily="34" charset="0"/>
              </a:rPr>
              <a:t>D.,</a:t>
            </a:r>
            <a:endParaRPr lang="el-GR" sz="1400" dirty="0" smtClean="0">
              <a:latin typeface="Verdana" pitchFamily="34" charset="0"/>
              <a:ea typeface="Verdana" pitchFamily="34" charset="0"/>
              <a:cs typeface="Verdana" pitchFamily="34" charset="0"/>
            </a:endParaRPr>
          </a:p>
          <a:p>
            <a:pPr algn="ctr">
              <a:buNone/>
            </a:pPr>
            <a:r>
              <a:rPr lang="en-US" sz="1400" dirty="0" smtClean="0">
                <a:latin typeface="Verdana" pitchFamily="34" charset="0"/>
                <a:ea typeface="Verdana" pitchFamily="34" charset="0"/>
                <a:cs typeface="Verdana" pitchFamily="34" charset="0"/>
              </a:rPr>
              <a:t> </a:t>
            </a:r>
            <a:r>
              <a:rPr lang="el-GR" sz="1400" dirty="0" smtClean="0">
                <a:latin typeface="Verdana" pitchFamily="34" charset="0"/>
                <a:ea typeface="Verdana" pitchFamily="34" charset="0"/>
                <a:cs typeface="Verdana" pitchFamily="34" charset="0"/>
              </a:rPr>
              <a:t>ενώ δεξιά το κείμενο </a:t>
            </a:r>
            <a:r>
              <a:rPr lang="en-US" sz="1400" dirty="0" smtClean="0">
                <a:latin typeface="Verdana" pitchFamily="34" charset="0"/>
                <a:ea typeface="Verdana" pitchFamily="34" charset="0"/>
                <a:cs typeface="Verdana" pitchFamily="34" charset="0"/>
              </a:rPr>
              <a:t>ALBERTUSDURERUS NORICUS/IPSUM ME PROPRIIS SIC EFIN/GEBAM COLORIBUS AETATIS ANNO XXVIII (</a:t>
            </a:r>
            <a:r>
              <a:rPr lang="el-GR" sz="1400" dirty="0" smtClean="0">
                <a:latin typeface="Verdana" pitchFamily="34" charset="0"/>
                <a:ea typeface="Verdana" pitchFamily="34" charset="0"/>
                <a:cs typeface="Verdana" pitchFamily="34" charset="0"/>
              </a:rPr>
              <a:t>Εγώ, ο Άλμπρεχτ Ντύρερ από τη Νυρεμβέργη, σε ηλικία 28 ετών, με αιώνια χρώματα ζωγράφισα τον εαυτό μου).</a:t>
            </a:r>
            <a:endParaRPr lang="el-GR" sz="14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76672"/>
            <a:ext cx="9144000" cy="864096"/>
          </a:xfrm>
        </p:spPr>
        <p:txBody>
          <a:bodyPr>
            <a:normAutofit/>
          </a:bodyPr>
          <a:lstStyle/>
          <a:p>
            <a:pPr algn="ctr"/>
            <a:r>
              <a:rPr lang="el-GR" sz="2000" i="1" dirty="0" err="1" smtClean="0">
                <a:latin typeface="Verdana" pitchFamily="34" charset="0"/>
                <a:ea typeface="Verdana" pitchFamily="34" charset="0"/>
                <a:cs typeface="Verdana" pitchFamily="34" charset="0"/>
              </a:rPr>
              <a:t>Αλμπρεχτ</a:t>
            </a:r>
            <a:r>
              <a:rPr lang="el-GR" sz="2000" i="1" dirty="0" smtClean="0">
                <a:latin typeface="Verdana" pitchFamily="34" charset="0"/>
                <a:ea typeface="Verdana" pitchFamily="34" charset="0"/>
                <a:cs typeface="Verdana" pitchFamily="34" charset="0"/>
              </a:rPr>
              <a:t>  </a:t>
            </a:r>
            <a:r>
              <a:rPr lang="el-GR" sz="2000" i="1" dirty="0" err="1" smtClean="0">
                <a:latin typeface="Verdana" pitchFamily="34" charset="0"/>
                <a:ea typeface="Verdana" pitchFamily="34" charset="0"/>
                <a:cs typeface="Verdana" pitchFamily="34" charset="0"/>
              </a:rPr>
              <a:t>ΝτΥρερ</a:t>
            </a:r>
            <a:r>
              <a:rPr lang="el-GR" sz="2000" i="1" dirty="0" smtClean="0">
                <a:latin typeface="Verdana" pitchFamily="34" charset="0"/>
                <a:ea typeface="Verdana" pitchFamily="34" charset="0"/>
                <a:cs typeface="Verdana" pitchFamily="34" charset="0"/>
              </a:rPr>
              <a:t>, </a:t>
            </a:r>
            <a:r>
              <a:rPr lang="el-GR" sz="1800" i="1" dirty="0" smtClean="0">
                <a:latin typeface="Verdana" pitchFamily="34" charset="0"/>
                <a:ea typeface="Verdana" pitchFamily="34" charset="0"/>
                <a:cs typeface="Verdana" pitchFamily="34" charset="0"/>
              </a:rPr>
              <a:t>Η </a:t>
            </a:r>
            <a:r>
              <a:rPr lang="el-GR" sz="1800" i="1" dirty="0" err="1" smtClean="0">
                <a:latin typeface="Verdana" pitchFamily="34" charset="0"/>
                <a:ea typeface="Verdana" pitchFamily="34" charset="0"/>
                <a:cs typeface="Verdana" pitchFamily="34" charset="0"/>
              </a:rPr>
              <a:t>ΑποκΑλυψη</a:t>
            </a:r>
            <a:r>
              <a:rPr lang="el-GR" sz="2000" dirty="0" smtClean="0"/>
              <a:t/>
            </a:r>
            <a:br>
              <a:rPr lang="el-GR" sz="2000" dirty="0" smtClean="0"/>
            </a:br>
            <a:endParaRPr lang="el-GR" sz="2000" i="1" dirty="0">
              <a:latin typeface="Verdana" pitchFamily="34" charset="0"/>
              <a:ea typeface="Verdana" pitchFamily="34" charset="0"/>
              <a:cs typeface="Verdana" pitchFamily="34" charset="0"/>
            </a:endParaRPr>
          </a:p>
        </p:txBody>
      </p:sp>
      <p:pic>
        <p:nvPicPr>
          <p:cNvPr id="20482" name="Picture 2" descr="http://upload.wikimedia.org/wikipedia/commons/thumb/e/e1/Apocalypse_vasnetsov.jpg/440px-Apocalypse_vasnetsov.jpg"/>
          <p:cNvPicPr>
            <a:picLocks noChangeAspect="1" noChangeArrowheads="1"/>
          </p:cNvPicPr>
          <p:nvPr/>
        </p:nvPicPr>
        <p:blipFill>
          <a:blip r:embed="rId2" cstate="email"/>
          <a:srcRect/>
          <a:stretch>
            <a:fillRect/>
          </a:stretch>
        </p:blipFill>
        <p:spPr bwMode="auto">
          <a:xfrm>
            <a:off x="899592" y="1556792"/>
            <a:ext cx="7488832" cy="466517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upload.wikimedia.org/wikipedia/commons/thumb/2/23/Knight-Death-and-the-Devil.jpg/250px-Knight-Death-and-the-Devil.jpg"/>
          <p:cNvPicPr>
            <a:picLocks noChangeAspect="1" noChangeArrowheads="1"/>
          </p:cNvPicPr>
          <p:nvPr/>
        </p:nvPicPr>
        <p:blipFill>
          <a:blip r:embed="rId2" cstate="email"/>
          <a:srcRect/>
          <a:stretch>
            <a:fillRect/>
          </a:stretch>
        </p:blipFill>
        <p:spPr bwMode="auto">
          <a:xfrm>
            <a:off x="539552" y="620688"/>
            <a:ext cx="5472608" cy="5534098"/>
          </a:xfrm>
          <a:prstGeom prst="rect">
            <a:avLst/>
          </a:prstGeom>
          <a:noFill/>
        </p:spPr>
      </p:pic>
      <p:sp>
        <p:nvSpPr>
          <p:cNvPr id="3" name="2 - TextBox"/>
          <p:cNvSpPr txBox="1"/>
          <p:nvPr/>
        </p:nvSpPr>
        <p:spPr>
          <a:xfrm>
            <a:off x="6228184" y="2924944"/>
            <a:ext cx="2483768" cy="1200329"/>
          </a:xfrm>
          <a:prstGeom prst="rect">
            <a:avLst/>
          </a:prstGeom>
          <a:noFill/>
        </p:spPr>
        <p:txBody>
          <a:bodyPr wrap="square" rtlCol="0">
            <a:spAutoFit/>
          </a:bodyPr>
          <a:lstStyle/>
          <a:p>
            <a:pPr algn="ctr"/>
            <a:r>
              <a:rPr lang="el-GR" i="1" dirty="0" smtClean="0">
                <a:latin typeface="Verdana" pitchFamily="34" charset="0"/>
                <a:ea typeface="Verdana" pitchFamily="34" charset="0"/>
                <a:cs typeface="Verdana" pitchFamily="34" charset="0"/>
              </a:rPr>
              <a:t>Ο Ιππότης, Θάνατος και Διάβολος</a:t>
            </a:r>
            <a:r>
              <a:rPr lang="el-GR" dirty="0" smtClean="0">
                <a:latin typeface="Verdana" pitchFamily="34" charset="0"/>
                <a:ea typeface="Verdana" pitchFamily="34" charset="0"/>
                <a:cs typeface="Verdana" pitchFamily="34" charset="0"/>
              </a:rPr>
              <a:t>, 1514, χαρακτικό </a:t>
            </a:r>
            <a:r>
              <a:rPr lang="el-GR" i="1" dirty="0" smtClean="0">
                <a:latin typeface="Verdana" pitchFamily="34" charset="0"/>
                <a:ea typeface="Verdana" pitchFamily="34" charset="0"/>
                <a:cs typeface="Verdana" pitchFamily="34" charset="0"/>
              </a:rPr>
              <a:t>Άλμπρεχτ Ντύρερ</a:t>
            </a:r>
            <a:endParaRPr lang="el-GR" i="1" dirty="0">
              <a:latin typeface="Verdana" pitchFamily="34" charset="0"/>
              <a:ea typeface="Verdana" pitchFamily="34" charset="0"/>
              <a:cs typeface="Verdana"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ΦΑΝΗ\Desktop\Νέος φάκελος\800px-Sandro_Botticelli_-_La_nascita_di_Venere_-_Google_Art_Project_-_edited.jpg"/>
          <p:cNvPicPr>
            <a:picLocks noChangeAspect="1" noChangeArrowheads="1"/>
          </p:cNvPicPr>
          <p:nvPr/>
        </p:nvPicPr>
        <p:blipFill>
          <a:blip r:embed="rId2" cstate="email"/>
          <a:srcRect/>
          <a:stretch>
            <a:fillRect/>
          </a:stretch>
        </p:blipFill>
        <p:spPr bwMode="auto">
          <a:xfrm>
            <a:off x="611560" y="1412776"/>
            <a:ext cx="7992888" cy="5110207"/>
          </a:xfrm>
          <a:prstGeom prst="rect">
            <a:avLst/>
          </a:prstGeom>
          <a:noFill/>
        </p:spPr>
      </p:pic>
      <p:sp>
        <p:nvSpPr>
          <p:cNvPr id="28675" name="Rectangle 3"/>
          <p:cNvSpPr>
            <a:spLocks noChangeArrowheads="1"/>
          </p:cNvSpPr>
          <p:nvPr/>
        </p:nvSpPr>
        <p:spPr bwMode="auto">
          <a:xfrm>
            <a:off x="0" y="260648"/>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dirty="0" smtClean="0">
                <a:ln>
                  <a:noFill/>
                </a:ln>
                <a:effectLst/>
                <a:latin typeface="Verdana" pitchFamily="34" charset="0"/>
                <a:ea typeface="Verdana" pitchFamily="34" charset="0"/>
                <a:cs typeface="Verdana" pitchFamily="34" charset="0"/>
              </a:rPr>
              <a:t>Η Γέννηση της Αφροδίτης</a:t>
            </a:r>
            <a:r>
              <a:rPr kumimoji="0" lang="el-GR" sz="1600" b="0" i="0" u="none" strike="noStrike" cap="none" normalizeH="0" baseline="0" dirty="0" smtClean="0">
                <a:ln>
                  <a:noFill/>
                </a:ln>
                <a:solidFill>
                  <a:srgbClr val="252525"/>
                </a:solidFill>
                <a:effectLst/>
                <a:latin typeface="Verdana" pitchFamily="34" charset="0"/>
                <a:ea typeface="Verdana" pitchFamily="34" charset="0"/>
                <a:cs typeface="Verdana" pitchFamily="34" charset="0"/>
              </a:rPr>
              <a:t> (περ. 1485), 172,5 x 278,5 εκ, Ουφίτσι, Φλωρεντία. Ο </a:t>
            </a:r>
            <a:r>
              <a:rPr kumimoji="0" lang="el-GR" sz="1600" b="0" i="1" u="none" strike="noStrike" cap="none" normalizeH="0" baseline="0" dirty="0" smtClean="0">
                <a:ln>
                  <a:noFill/>
                </a:ln>
                <a:solidFill>
                  <a:srgbClr val="252525"/>
                </a:solidFill>
                <a:effectLst/>
                <a:latin typeface="Verdana" pitchFamily="34" charset="0"/>
                <a:ea typeface="Verdana" pitchFamily="34" charset="0"/>
                <a:cs typeface="Verdana" pitchFamily="34" charset="0"/>
              </a:rPr>
              <a:t>Μποττιτσέλλι</a:t>
            </a:r>
            <a:r>
              <a:rPr kumimoji="0" lang="el-GR" sz="1600" b="0" i="0" u="none" strike="noStrike" cap="none" normalizeH="0" baseline="0" dirty="0" smtClean="0">
                <a:ln>
                  <a:noFill/>
                </a:ln>
                <a:solidFill>
                  <a:srgbClr val="252525"/>
                </a:solidFill>
                <a:effectLst/>
                <a:latin typeface="Verdana" pitchFamily="34" charset="0"/>
                <a:ea typeface="Verdana" pitchFamily="34" charset="0"/>
                <a:cs typeface="Verdana" pitchFamily="34" charset="0"/>
              </a:rPr>
              <a:t> απεικονίζει την Αφροδίτη να στέκεται σε ένα κοχύλι που επιπλέει, ενώ ο Ζέφυρος και η Αύρα την οδηγούν στη στεριά, όπου μία από τις Ώρες την περιμένει για να την καλύψει με ένα μανδύα.</a:t>
            </a:r>
            <a:endParaRPr kumimoji="0" lang="el-GR" sz="16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092280" y="2636912"/>
            <a:ext cx="2051720" cy="1916832"/>
          </a:xfrm>
        </p:spPr>
        <p:txBody>
          <a:bodyPr>
            <a:normAutofit/>
          </a:bodyPr>
          <a:lstStyle/>
          <a:p>
            <a:pPr algn="ctr"/>
            <a:r>
              <a:rPr lang="el-GR" sz="1800" i="1" dirty="0" smtClean="0">
                <a:latin typeface="Verdana" pitchFamily="34" charset="0"/>
                <a:ea typeface="Verdana" pitchFamily="34" charset="0"/>
                <a:cs typeface="Verdana" pitchFamily="34" charset="0"/>
              </a:rPr>
              <a:t>Ο </a:t>
            </a:r>
            <a:r>
              <a:rPr lang="el-GR" sz="1800" i="1" dirty="0" err="1" smtClean="0">
                <a:latin typeface="Verdana" pitchFamily="34" charset="0"/>
                <a:ea typeface="Verdana" pitchFamily="34" charset="0"/>
                <a:cs typeface="Verdana" pitchFamily="34" charset="0"/>
              </a:rPr>
              <a:t>κΗποΣ</a:t>
            </a:r>
            <a:r>
              <a:rPr lang="el-GR" sz="1800" i="1" dirty="0" smtClean="0">
                <a:latin typeface="Verdana" pitchFamily="34" charset="0"/>
                <a:ea typeface="Verdana" pitchFamily="34" charset="0"/>
                <a:cs typeface="Verdana" pitchFamily="34" charset="0"/>
              </a:rPr>
              <a:t> </a:t>
            </a:r>
            <a:r>
              <a:rPr lang="el-GR" sz="1800" i="1" dirty="0" smtClean="0">
                <a:latin typeface="Verdana" pitchFamily="34" charset="0"/>
                <a:ea typeface="Verdana" pitchFamily="34" charset="0"/>
                <a:cs typeface="Verdana" pitchFamily="34" charset="0"/>
              </a:rPr>
              <a:t>των </a:t>
            </a:r>
            <a:r>
              <a:rPr lang="el-GR" sz="1800" i="1" dirty="0" err="1" smtClean="0">
                <a:latin typeface="Verdana" pitchFamily="34" charset="0"/>
                <a:ea typeface="Verdana" pitchFamily="34" charset="0"/>
                <a:cs typeface="Verdana" pitchFamily="34" charset="0"/>
              </a:rPr>
              <a:t>ηδονΩν</a:t>
            </a:r>
            <a:r>
              <a:rPr lang="el-GR" sz="1800" i="1" dirty="0" smtClean="0">
                <a:latin typeface="Verdana" pitchFamily="34" charset="0"/>
                <a:ea typeface="Verdana" pitchFamily="34" charset="0"/>
                <a:cs typeface="Verdana" pitchFamily="34" charset="0"/>
              </a:rPr>
              <a:t>, </a:t>
            </a:r>
            <a:r>
              <a:rPr lang="el-GR" sz="1800" i="1" dirty="0" err="1" smtClean="0">
                <a:latin typeface="Verdana" pitchFamily="34" charset="0"/>
                <a:ea typeface="Verdana" pitchFamily="34" charset="0"/>
                <a:cs typeface="Verdana" pitchFamily="34" charset="0"/>
              </a:rPr>
              <a:t>ΙερΩνυμοΣ</a:t>
            </a:r>
            <a:r>
              <a:rPr lang="el-GR" sz="1800" i="1" dirty="0" smtClean="0">
                <a:latin typeface="Verdana" pitchFamily="34" charset="0"/>
                <a:ea typeface="Verdana" pitchFamily="34" charset="0"/>
                <a:cs typeface="Verdana" pitchFamily="34" charset="0"/>
              </a:rPr>
              <a:t> </a:t>
            </a:r>
            <a:r>
              <a:rPr lang="el-GR" sz="1800" i="1" dirty="0" err="1" smtClean="0">
                <a:latin typeface="Verdana" pitchFamily="34" charset="0"/>
                <a:ea typeface="Verdana" pitchFamily="34" charset="0"/>
                <a:cs typeface="Verdana" pitchFamily="34" charset="0"/>
              </a:rPr>
              <a:t>ΜποΣ</a:t>
            </a:r>
            <a:r>
              <a:rPr lang="el-GR" sz="1800" i="1" dirty="0" smtClean="0">
                <a:latin typeface="Verdana" pitchFamily="34" charset="0"/>
                <a:ea typeface="Verdana" pitchFamily="34" charset="0"/>
                <a:cs typeface="Verdana" pitchFamily="34" charset="0"/>
              </a:rPr>
              <a:t>   </a:t>
            </a:r>
            <a:endParaRPr lang="el-GR" sz="1800" i="1" dirty="0">
              <a:latin typeface="Verdana" pitchFamily="34" charset="0"/>
              <a:ea typeface="Verdana" pitchFamily="34" charset="0"/>
              <a:cs typeface="Verdana" pitchFamily="34" charset="0"/>
            </a:endParaRPr>
          </a:p>
        </p:txBody>
      </p:sp>
      <p:pic>
        <p:nvPicPr>
          <p:cNvPr id="22530" name="Picture 2" descr="https://encrypted-tbn0.gstatic.com/images?q=tbn:ANd9GcQNVCBaGQp-pO3pQHViQx7aiUbA9-5S7vzAlS_W-GhFO3DUc-Bs"/>
          <p:cNvPicPr>
            <a:picLocks noChangeAspect="1" noChangeArrowheads="1"/>
          </p:cNvPicPr>
          <p:nvPr/>
        </p:nvPicPr>
        <p:blipFill>
          <a:blip r:embed="rId2" cstate="email"/>
          <a:srcRect/>
          <a:stretch>
            <a:fillRect/>
          </a:stretch>
        </p:blipFill>
        <p:spPr bwMode="auto">
          <a:xfrm>
            <a:off x="683568" y="836712"/>
            <a:ext cx="6264696" cy="542137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3.bp.blogspot.com/-N0QzbjOnD_w/TnEBm5Qvo-I/AAAAAAAACrQ/ZtwZ83Ums78/s640/%25CE%25A4%25CE%259F+%25CE%259A%25CE%2591%25CE%25A1%25CE%259F+%25CE%25A4%25CE%259F%25CE%25A5+%25CE%25A3%25CE%2591%25CE%259D%25CE%259F%25CE%25A5-%25CE%259F%25CE%259B%25CE%259F%25CE%259A%25CE%259B%25CE%2597%25CE%25A1%25CE%259F.jpg"/>
          <p:cNvPicPr>
            <a:picLocks noChangeAspect="1" noChangeArrowheads="1"/>
          </p:cNvPicPr>
          <p:nvPr/>
        </p:nvPicPr>
        <p:blipFill>
          <a:blip r:embed="rId2" cstate="email"/>
          <a:srcRect/>
          <a:stretch>
            <a:fillRect/>
          </a:stretch>
        </p:blipFill>
        <p:spPr bwMode="auto">
          <a:xfrm>
            <a:off x="539552" y="332656"/>
            <a:ext cx="7992888" cy="4623985"/>
          </a:xfrm>
          <a:prstGeom prst="rect">
            <a:avLst/>
          </a:prstGeom>
          <a:noFill/>
        </p:spPr>
      </p:pic>
      <p:sp>
        <p:nvSpPr>
          <p:cNvPr id="3" name="2 - TextBox"/>
          <p:cNvSpPr txBox="1"/>
          <p:nvPr/>
        </p:nvSpPr>
        <p:spPr>
          <a:xfrm>
            <a:off x="0" y="5011341"/>
            <a:ext cx="9144000" cy="1846659"/>
          </a:xfrm>
          <a:prstGeom prst="rect">
            <a:avLst/>
          </a:prstGeom>
          <a:noFill/>
        </p:spPr>
        <p:txBody>
          <a:bodyPr wrap="square" rtlCol="0">
            <a:spAutoFit/>
          </a:bodyPr>
          <a:lstStyle/>
          <a:p>
            <a:pPr algn="ctr"/>
            <a:r>
              <a:rPr lang="el-GR" i="1" dirty="0" smtClean="0">
                <a:latin typeface="Verdana" pitchFamily="34" charset="0"/>
                <a:ea typeface="Verdana" pitchFamily="34" charset="0"/>
                <a:cs typeface="Verdana" pitchFamily="34" charset="0"/>
              </a:rPr>
              <a:t>Το Κάρο του Σανού </a:t>
            </a:r>
            <a:r>
              <a:rPr lang="el-GR" dirty="0" smtClean="0">
                <a:latin typeface="Verdana" pitchFamily="34" charset="0"/>
                <a:ea typeface="Verdana" pitchFamily="34" charset="0"/>
                <a:cs typeface="Verdana" pitchFamily="34" charset="0"/>
              </a:rPr>
              <a:t>(1500-1502),  </a:t>
            </a:r>
            <a:r>
              <a:rPr lang="el-GR" i="1" dirty="0" smtClean="0">
                <a:latin typeface="Verdana" pitchFamily="34" charset="0"/>
                <a:ea typeface="Verdana" pitchFamily="34" charset="0"/>
                <a:cs typeface="Verdana" pitchFamily="34" charset="0"/>
              </a:rPr>
              <a:t>Ιερώνυμος Μπος</a:t>
            </a:r>
            <a:r>
              <a:rPr lang="el-GR" sz="1600" dirty="0" smtClean="0">
                <a:latin typeface="Verdana" pitchFamily="34" charset="0"/>
                <a:ea typeface="Verdana" pitchFamily="34" charset="0"/>
                <a:cs typeface="Verdana" pitchFamily="34" charset="0"/>
              </a:rPr>
              <a:t/>
            </a:r>
            <a:br>
              <a:rPr lang="el-GR" sz="1600" dirty="0" smtClean="0">
                <a:latin typeface="Verdana" pitchFamily="34" charset="0"/>
                <a:ea typeface="Verdana" pitchFamily="34" charset="0"/>
                <a:cs typeface="Verdana" pitchFamily="34" charset="0"/>
              </a:rPr>
            </a:br>
            <a:r>
              <a:rPr lang="el-GR" sz="1600" dirty="0" smtClean="0">
                <a:latin typeface="Verdana" pitchFamily="34" charset="0"/>
                <a:ea typeface="Verdana" pitchFamily="34" charset="0"/>
                <a:cs typeface="Verdana" pitchFamily="34" charset="0"/>
              </a:rPr>
              <a:t>Τρίφυλλο(Μουσείο Πράδο στη Μαδρίτη)</a:t>
            </a:r>
          </a:p>
          <a:p>
            <a:r>
              <a:rPr lang="el-GR" sz="1600" dirty="0" smtClean="0">
                <a:latin typeface="Verdana" pitchFamily="34" charset="0"/>
                <a:ea typeface="Verdana" pitchFamily="34" charset="0"/>
                <a:cs typeface="Verdana" pitchFamily="34" charset="0"/>
              </a:rPr>
              <a:t>    Είναι η πρώτη σπουδαία ηθική σατιρική αλληγορία του Μπος. Το θέμα του πίνακα στο κεντρικό του τμήμα(πρόκειται για τρίφυλλο) είναι η διεφθαρμένη,αδύναμη ανθρωπότητα που έχει πέσει θύμα της παραφροσύνης και βαδίζει προς την αιώνια καταδίκη.</a:t>
            </a:r>
          </a:p>
          <a:p>
            <a:endParaRPr lang="el-GR" sz="1600" dirty="0">
              <a:latin typeface="Verdana" pitchFamily="34" charset="0"/>
              <a:ea typeface="Verdana" pitchFamily="34" charset="0"/>
              <a:cs typeface="Verdana"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4.bp.blogspot.com/-KK7nq1-GyOg/Tm_RUsoZLcI/AAAAAAAACqs/ZyZaSp2RL7Y/s1600/%25CE%2597+%25CE%25A0%25CE%259F%25CE%25A1%25CE%2595%25CE%2599%25CE%2591+%25CE%25A0%25CE%25A1%25CE%259F%25CE%25A3+%25CE%25A4%25CE%259F%25CE%259D++%25CE%2593%25CE%259F%25CE%259B%25CE%2593%25CE%259F%25CE%2598%25CE%2591.jpg"/>
          <p:cNvPicPr>
            <a:picLocks noChangeAspect="1" noChangeArrowheads="1"/>
          </p:cNvPicPr>
          <p:nvPr/>
        </p:nvPicPr>
        <p:blipFill>
          <a:blip r:embed="rId2" cstate="email"/>
          <a:srcRect/>
          <a:stretch>
            <a:fillRect/>
          </a:stretch>
        </p:blipFill>
        <p:spPr bwMode="auto">
          <a:xfrm>
            <a:off x="755576" y="692696"/>
            <a:ext cx="3816424" cy="5452034"/>
          </a:xfrm>
          <a:prstGeom prst="rect">
            <a:avLst/>
          </a:prstGeom>
          <a:noFill/>
        </p:spPr>
      </p:pic>
      <p:sp>
        <p:nvSpPr>
          <p:cNvPr id="3" name="2 - TextBox"/>
          <p:cNvSpPr txBox="1"/>
          <p:nvPr/>
        </p:nvSpPr>
        <p:spPr>
          <a:xfrm>
            <a:off x="4788024" y="980728"/>
            <a:ext cx="3995936" cy="4801314"/>
          </a:xfrm>
          <a:prstGeom prst="rect">
            <a:avLst/>
          </a:prstGeom>
          <a:noFill/>
        </p:spPr>
        <p:txBody>
          <a:bodyPr wrap="square" rtlCol="0">
            <a:spAutoFit/>
          </a:bodyPr>
          <a:lstStyle/>
          <a:p>
            <a:r>
              <a:rPr lang="el-GR" sz="1600" i="1" dirty="0" smtClean="0">
                <a:latin typeface="Verdana" pitchFamily="34" charset="0"/>
                <a:ea typeface="Verdana" pitchFamily="34" charset="0"/>
                <a:cs typeface="Verdana" pitchFamily="34" charset="0"/>
              </a:rPr>
              <a:t>Η πορεία προς τον Γολγοθά, Ιερώνυμος Μπος</a:t>
            </a:r>
          </a:p>
          <a:p>
            <a:r>
              <a:rPr lang="el-GR" sz="1600" dirty="0" smtClean="0">
                <a:latin typeface="Verdana" pitchFamily="34" charset="0"/>
                <a:ea typeface="Verdana" pitchFamily="34" charset="0"/>
                <a:cs typeface="Verdana" pitchFamily="34" charset="0"/>
              </a:rPr>
              <a:t>(Μουσείο Ιστορίας της Τέχνης στην Βιέννη)</a:t>
            </a:r>
          </a:p>
          <a:p>
            <a:r>
              <a:rPr lang="el-GR" sz="1600" dirty="0" smtClean="0">
                <a:latin typeface="Verdana" pitchFamily="34" charset="0"/>
                <a:ea typeface="Verdana" pitchFamily="34" charset="0"/>
                <a:cs typeface="Verdana" pitchFamily="34" charset="0"/>
              </a:rPr>
              <a:t>Είναι ένας απο τους πίνακες-κλειδιά για να κατανοήσει κανείς </a:t>
            </a:r>
          </a:p>
          <a:p>
            <a:r>
              <a:rPr lang="el-GR" sz="1600" dirty="0" smtClean="0">
                <a:latin typeface="Verdana" pitchFamily="34" charset="0"/>
                <a:ea typeface="Verdana" pitchFamily="34" charset="0"/>
                <a:cs typeface="Verdana" pitchFamily="34" charset="0"/>
              </a:rPr>
              <a:t>τα θρησκευτικά πιστεύω του Μπος. Χωρίς να καταφεύγει σε φανταστικά όντα, ο ζωγράφος</a:t>
            </a:r>
          </a:p>
          <a:p>
            <a:r>
              <a:rPr lang="el-GR" sz="1600" dirty="0" smtClean="0">
                <a:latin typeface="Verdana" pitchFamily="34" charset="0"/>
                <a:ea typeface="Verdana" pitchFamily="34" charset="0"/>
                <a:cs typeface="Verdana" pitchFamily="34" charset="0"/>
              </a:rPr>
              <a:t>παρουσιάζει την αγριότητα </a:t>
            </a:r>
          </a:p>
          <a:p>
            <a:r>
              <a:rPr lang="el-GR" sz="1600" dirty="0" smtClean="0">
                <a:latin typeface="Verdana" pitchFamily="34" charset="0"/>
                <a:ea typeface="Verdana" pitchFamily="34" charset="0"/>
                <a:cs typeface="Verdana" pitchFamily="34" charset="0"/>
              </a:rPr>
              <a:t>του πλήθους γύρω απο τον Χριστό, ενώ ένας καλόγερος κάτω, ακούει την εξομολόγηση του ληστή </a:t>
            </a:r>
          </a:p>
          <a:p>
            <a:r>
              <a:rPr lang="el-GR" sz="1600" dirty="0" smtClean="0">
                <a:latin typeface="Verdana" pitchFamily="34" charset="0"/>
                <a:ea typeface="Verdana" pitchFamily="34" charset="0"/>
                <a:cs typeface="Verdana" pitchFamily="34" charset="0"/>
              </a:rPr>
              <a:t>πριν από την εκτέλεση, προσδοκώντας μια πιθανή λύτρωση. Στην αντίθετη πλευρά υπάρχει η αινιγματική απεικόνηση ενός παιδιού με βοηθητικό πλαίσιο βαδίσματος.</a:t>
            </a:r>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3.bp.blogspot.com/-JiHjUgg6VUw/Tm_LfB2kBvI/AAAAAAAACqo/OHaXzLPKviU/s640/%25CE%2597+%25CE%2598%25CE%2595%25CE%25A1%25CE%2591%25CE%25A0%25CE%2595%25CE%2599%25CE%2591+%25CE%25A4%25CE%2597%25CE%25A3+%25CE%25A4%25CE%25A1%25CE%2595%25CE%259B%25CE%259B%25CE%2591.jpg"/>
          <p:cNvPicPr>
            <a:picLocks noChangeAspect="1" noChangeArrowheads="1"/>
          </p:cNvPicPr>
          <p:nvPr/>
        </p:nvPicPr>
        <p:blipFill>
          <a:blip r:embed="rId2" cstate="email"/>
          <a:srcRect/>
          <a:stretch>
            <a:fillRect/>
          </a:stretch>
        </p:blipFill>
        <p:spPr bwMode="auto">
          <a:xfrm>
            <a:off x="539552" y="620688"/>
            <a:ext cx="4824536" cy="5725116"/>
          </a:xfrm>
          <a:prstGeom prst="rect">
            <a:avLst/>
          </a:prstGeom>
          <a:noFill/>
        </p:spPr>
      </p:pic>
      <p:sp>
        <p:nvSpPr>
          <p:cNvPr id="3" name="2 - TextBox"/>
          <p:cNvSpPr txBox="1"/>
          <p:nvPr/>
        </p:nvSpPr>
        <p:spPr>
          <a:xfrm>
            <a:off x="5652120" y="1124744"/>
            <a:ext cx="3203848" cy="4801314"/>
          </a:xfrm>
          <a:prstGeom prst="rect">
            <a:avLst/>
          </a:prstGeom>
          <a:noFill/>
        </p:spPr>
        <p:txBody>
          <a:bodyPr wrap="square" rtlCol="0">
            <a:spAutoFit/>
          </a:bodyPr>
          <a:lstStyle/>
          <a:p>
            <a:pPr algn="ctr"/>
            <a:r>
              <a:rPr lang="el-GR" dirty="0" smtClean="0">
                <a:latin typeface="Verdana" pitchFamily="34" charset="0"/>
                <a:ea typeface="Verdana" pitchFamily="34" charset="0"/>
                <a:cs typeface="Verdana" pitchFamily="34" charset="0"/>
              </a:rPr>
              <a:t>(Μουσείο Πράδο στη Μαδρίτη)</a:t>
            </a:r>
            <a:br>
              <a:rPr lang="el-GR" dirty="0" smtClean="0">
                <a:latin typeface="Verdana" pitchFamily="34" charset="0"/>
                <a:ea typeface="Verdana" pitchFamily="34" charset="0"/>
                <a:cs typeface="Verdana" pitchFamily="34" charset="0"/>
              </a:rPr>
            </a:br>
            <a:r>
              <a:rPr lang="el-GR" dirty="0" smtClean="0">
                <a:latin typeface="Verdana" pitchFamily="34" charset="0"/>
                <a:ea typeface="Verdana" pitchFamily="34" charset="0"/>
                <a:cs typeface="Verdana" pitchFamily="34" charset="0"/>
              </a:rPr>
              <a:t>Ο πρώτος πίνακας </a:t>
            </a:r>
          </a:p>
          <a:p>
            <a:pPr algn="ctr"/>
            <a:r>
              <a:rPr lang="el-GR" dirty="0" smtClean="0">
                <a:latin typeface="Verdana" pitchFamily="34" charset="0"/>
                <a:ea typeface="Verdana" pitchFamily="34" charset="0"/>
                <a:cs typeface="Verdana" pitchFamily="34" charset="0"/>
              </a:rPr>
              <a:t>του </a:t>
            </a:r>
            <a:r>
              <a:rPr lang="el-GR" i="1" dirty="0" smtClean="0">
                <a:latin typeface="Verdana" pitchFamily="34" charset="0"/>
                <a:ea typeface="Verdana" pitchFamily="34" charset="0"/>
                <a:cs typeface="Verdana" pitchFamily="34" charset="0"/>
              </a:rPr>
              <a:t>Ιερώνυμου Μπος</a:t>
            </a:r>
            <a:r>
              <a:rPr lang="el-GR" dirty="0" smtClean="0">
                <a:latin typeface="Verdana" pitchFamily="34" charset="0"/>
                <a:ea typeface="Verdana" pitchFamily="34" charset="0"/>
                <a:cs typeface="Verdana" pitchFamily="34" charset="0"/>
              </a:rPr>
              <a:t> </a:t>
            </a:r>
          </a:p>
          <a:p>
            <a:pPr algn="ctr"/>
            <a:r>
              <a:rPr lang="el-GR" dirty="0" smtClean="0">
                <a:latin typeface="Verdana" pitchFamily="34" charset="0"/>
                <a:ea typeface="Verdana" pitchFamily="34" charset="0"/>
                <a:cs typeface="Verdana" pitchFamily="34" charset="0"/>
              </a:rPr>
              <a:t>που βασίστηκε στη λαϊκή παράδοση  και είναι γνωστός ως "</a:t>
            </a:r>
            <a:r>
              <a:rPr lang="el-GR" i="1" dirty="0" smtClean="0">
                <a:latin typeface="Verdana" pitchFamily="34" charset="0"/>
                <a:ea typeface="Verdana" pitchFamily="34" charset="0"/>
                <a:cs typeface="Verdana" pitchFamily="34" charset="0"/>
              </a:rPr>
              <a:t>Η Εκτομή της Πέτρας της Τρέλας</a:t>
            </a:r>
            <a:r>
              <a:rPr lang="el-GR" dirty="0" smtClean="0">
                <a:latin typeface="Verdana" pitchFamily="34" charset="0"/>
                <a:ea typeface="Verdana" pitchFamily="34" charset="0"/>
                <a:cs typeface="Verdana" pitchFamily="34" charset="0"/>
              </a:rPr>
              <a:t>, χρονολογείται περίπου </a:t>
            </a:r>
          </a:p>
          <a:p>
            <a:pPr algn="ctr"/>
            <a:r>
              <a:rPr lang="el-GR" dirty="0" smtClean="0">
                <a:latin typeface="Verdana" pitchFamily="34" charset="0"/>
                <a:ea typeface="Verdana" pitchFamily="34" charset="0"/>
                <a:cs typeface="Verdana" pitchFamily="34" charset="0"/>
              </a:rPr>
              <a:t>το 1480. Εκείνη την εποχή, η φράση "έχει πέτρα στο κεφάλι" σήμαινε ότι κάποιος ήταν τρελός. Το περίεργο καπέλο του χειρουργού σε σχήμα χοάνης συμβολίζει την απάτη.</a:t>
            </a:r>
            <a:endParaRPr lang="el-GR" dirty="0">
              <a:latin typeface="Verdana" pitchFamily="34" charset="0"/>
              <a:ea typeface="Verdana" pitchFamily="34" charset="0"/>
              <a:cs typeface="Verdana"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ΦΑΝΗ\Desktop\Νέος φάκελος\800px-Botticelli-primavera.jpg"/>
          <p:cNvPicPr>
            <a:picLocks noChangeAspect="1" noChangeArrowheads="1"/>
          </p:cNvPicPr>
          <p:nvPr/>
        </p:nvPicPr>
        <p:blipFill>
          <a:blip r:embed="rId2" cstate="email"/>
          <a:srcRect/>
          <a:stretch>
            <a:fillRect/>
          </a:stretch>
        </p:blipFill>
        <p:spPr bwMode="auto">
          <a:xfrm>
            <a:off x="971600" y="1628800"/>
            <a:ext cx="7200800" cy="4756492"/>
          </a:xfrm>
          <a:prstGeom prst="rect">
            <a:avLst/>
          </a:prstGeom>
          <a:noFill/>
        </p:spPr>
      </p:pic>
      <p:sp>
        <p:nvSpPr>
          <p:cNvPr id="27651" name="Rectangle 3"/>
          <p:cNvSpPr>
            <a:spLocks noChangeArrowheads="1"/>
          </p:cNvSpPr>
          <p:nvPr/>
        </p:nvSpPr>
        <p:spPr bwMode="auto">
          <a:xfrm>
            <a:off x="0" y="260648"/>
            <a:ext cx="9144000"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l-GR" sz="1500" b="0" i="1" u="none" strike="noStrike" cap="none" normalizeH="0" baseline="0" dirty="0" smtClean="0">
                <a:ln>
                  <a:noFill/>
                </a:ln>
                <a:solidFill>
                  <a:srgbClr val="252525"/>
                </a:solidFill>
                <a:effectLst/>
                <a:latin typeface="Verdana" pitchFamily="34" charset="0"/>
                <a:ea typeface="Verdana" pitchFamily="34" charset="0"/>
                <a:cs typeface="Verdana" pitchFamily="34" charset="0"/>
              </a:rPr>
              <a:t>Αλληγορία της Άνοιξης</a:t>
            </a:r>
            <a:r>
              <a:rPr kumimoji="0" lang="el-GR" sz="1500" b="0" i="0" u="none" strike="noStrike" cap="none" normalizeH="0" baseline="0" dirty="0" smtClean="0">
                <a:ln>
                  <a:noFill/>
                </a:ln>
                <a:solidFill>
                  <a:srgbClr val="252525"/>
                </a:solidFill>
                <a:effectLst/>
                <a:latin typeface="Verdana" pitchFamily="34" charset="0"/>
                <a:ea typeface="Verdana" pitchFamily="34" charset="0"/>
                <a:cs typeface="Verdana" pitchFamily="34" charset="0"/>
              </a:rPr>
              <a:t> (περ. 1482). Στο κέντρο της σύνθεσης δεσπόζει η μορφή της Αφροδίτης, ενώ πάνω από το κεφάλι της ο Έρωτας ρίχνει τα βέλη του με τα μάτια δεμένα.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500" b="0" i="0" u="none" strike="noStrike" cap="none" normalizeH="0" baseline="0" dirty="0" smtClean="0">
                <a:ln>
                  <a:noFill/>
                </a:ln>
                <a:solidFill>
                  <a:srgbClr val="252525"/>
                </a:solidFill>
                <a:effectLst/>
                <a:latin typeface="Verdana" pitchFamily="34" charset="0"/>
                <a:ea typeface="Verdana" pitchFamily="34" charset="0"/>
                <a:cs typeface="Verdana" pitchFamily="34" charset="0"/>
              </a:rPr>
              <a:t>Στο αριστερό τμήμα του πίνακα διακρίνονται οι τρεις Χάριτες και ο Ερμής. Στο δεξί άκρο, </a:t>
            </a:r>
          </a:p>
          <a:p>
            <a:pPr marL="0" marR="0" lvl="0" indent="0" defTabSz="914400" rtl="0" eaLnBrk="1" fontAlgn="base" latinLnBrk="0" hangingPunct="1">
              <a:lnSpc>
                <a:spcPct val="100000"/>
              </a:lnSpc>
              <a:spcBef>
                <a:spcPct val="0"/>
              </a:spcBef>
              <a:spcAft>
                <a:spcPct val="0"/>
              </a:spcAft>
              <a:buClrTx/>
              <a:buSzTx/>
              <a:buFontTx/>
              <a:buNone/>
              <a:tabLst/>
            </a:pPr>
            <a:r>
              <a:rPr kumimoji="0" lang="el-GR" sz="1500" b="0" i="0" u="none" strike="noStrike" cap="none" normalizeH="0" baseline="0" dirty="0" smtClean="0">
                <a:ln>
                  <a:noFill/>
                </a:ln>
                <a:solidFill>
                  <a:srgbClr val="252525"/>
                </a:solidFill>
                <a:effectLst/>
                <a:latin typeface="Verdana" pitchFamily="34" charset="0"/>
                <a:ea typeface="Verdana" pitchFamily="34" charset="0"/>
                <a:cs typeface="Verdana" pitchFamily="34" charset="0"/>
              </a:rPr>
              <a:t>ο Ζέφυρος κυνηγά τη νύμφη Χλωρίδα, δίπλα από την οποία βρίσκεται η θεά των λουλουδιών Φλώρα. </a:t>
            </a:r>
            <a:r>
              <a:rPr kumimoji="0" lang="el-GR" sz="1500" b="0" i="1" u="none" strike="noStrike" cap="none" normalizeH="0" baseline="0" dirty="0" smtClean="0">
                <a:ln>
                  <a:noFill/>
                </a:ln>
                <a:solidFill>
                  <a:srgbClr val="252525"/>
                </a:solidFill>
                <a:effectLst/>
                <a:latin typeface="Verdana" pitchFamily="34" charset="0"/>
                <a:ea typeface="Verdana" pitchFamily="34" charset="0"/>
                <a:cs typeface="Verdana" pitchFamily="34" charset="0"/>
              </a:rPr>
              <a:t>Σάντρο Μποττιτσέλλι</a:t>
            </a:r>
            <a:endParaRPr kumimoji="0" lang="el-GR" sz="1500" b="0" i="1"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ΦΑΝΗ\Desktop\Νέος φάκελος\assets_LARGE_t_420_21199536_type11495.jpg"/>
          <p:cNvPicPr>
            <a:picLocks noChangeAspect="1" noChangeArrowheads="1"/>
          </p:cNvPicPr>
          <p:nvPr/>
        </p:nvPicPr>
        <p:blipFill>
          <a:blip r:embed="rId2" cstate="email"/>
          <a:srcRect/>
          <a:stretch>
            <a:fillRect/>
          </a:stretch>
        </p:blipFill>
        <p:spPr bwMode="auto">
          <a:xfrm>
            <a:off x="611560" y="1268760"/>
            <a:ext cx="8028384" cy="5022161"/>
          </a:xfrm>
          <a:prstGeom prst="rect">
            <a:avLst/>
          </a:prstGeom>
          <a:noFill/>
        </p:spPr>
      </p:pic>
      <p:sp>
        <p:nvSpPr>
          <p:cNvPr id="3" name="2 - TextBox"/>
          <p:cNvSpPr txBox="1"/>
          <p:nvPr/>
        </p:nvSpPr>
        <p:spPr>
          <a:xfrm>
            <a:off x="1259632" y="5589240"/>
            <a:ext cx="6552728" cy="369332"/>
          </a:xfrm>
          <a:prstGeom prst="rect">
            <a:avLst/>
          </a:prstGeom>
          <a:noFill/>
        </p:spPr>
        <p:txBody>
          <a:bodyPr wrap="square" rtlCol="0">
            <a:spAutoFit/>
          </a:bodyPr>
          <a:lstStyle/>
          <a:p>
            <a:r>
              <a:rPr lang="el-GR" dirty="0" smtClean="0"/>
              <a:t>ν</a:t>
            </a:r>
            <a:endParaRPr lang="el-GR" dirty="0"/>
          </a:p>
        </p:txBody>
      </p:sp>
      <p:sp>
        <p:nvSpPr>
          <p:cNvPr id="1028" name="Rectangle 4"/>
          <p:cNvSpPr>
            <a:spLocks noChangeArrowheads="1"/>
          </p:cNvSpPr>
          <p:nvPr/>
        </p:nvSpPr>
        <p:spPr bwMode="auto">
          <a:xfrm>
            <a:off x="0" y="332656"/>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dirty="0" smtClean="0">
                <a:ln>
                  <a:noFill/>
                </a:ln>
                <a:solidFill>
                  <a:srgbClr val="555555"/>
                </a:solidFill>
                <a:effectLst/>
                <a:latin typeface="Verdana" pitchFamily="34" charset="0"/>
                <a:ea typeface="Times New Roman" pitchFamily="18" charset="0"/>
                <a:cs typeface="Arial" pitchFamily="34" charset="0"/>
              </a:rPr>
              <a:t>   Μπενότσο Γκοτσόλι,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sz="1600" b="0" i="1" u="none" strike="noStrike" cap="none" normalizeH="0" baseline="0" dirty="0" smtClean="0">
                <a:ln>
                  <a:noFill/>
                </a:ln>
                <a:solidFill>
                  <a:srgbClr val="555555"/>
                </a:solidFill>
                <a:effectLst/>
                <a:latin typeface="Verdana" pitchFamily="34" charset="0"/>
                <a:ea typeface="Times New Roman" pitchFamily="18" charset="0"/>
                <a:cs typeface="Arial" pitchFamily="34" charset="0"/>
              </a:rPr>
              <a:t> </a:t>
            </a:r>
            <a:r>
              <a:rPr kumimoji="0" lang="el-GR" sz="1600" b="0" u="none" strike="noStrike" cap="none" normalizeH="0" baseline="0" dirty="0" smtClean="0">
                <a:ln>
                  <a:noFill/>
                </a:ln>
                <a:solidFill>
                  <a:srgbClr val="555555"/>
                </a:solidFill>
                <a:effectLst/>
                <a:latin typeface="Verdana" pitchFamily="34" charset="0"/>
                <a:ea typeface="Times New Roman" pitchFamily="18" charset="0"/>
                <a:cs typeface="Arial" pitchFamily="34" charset="0"/>
              </a:rPr>
              <a:t>νωπογραφία στο παρεκκλήσι του ανακτόρου των Μεδίκων</a:t>
            </a:r>
            <a:r>
              <a:rPr kumimoji="0" lang="el-GR" sz="1600" b="0" i="1" u="none" strike="noStrike" cap="none" normalizeH="0" baseline="0" dirty="0" smtClean="0">
                <a:ln>
                  <a:noFill/>
                </a:ln>
                <a:solidFill>
                  <a:srgbClr val="555555"/>
                </a:solidFill>
                <a:effectLst/>
                <a:latin typeface="Verdana" pitchFamily="34" charset="0"/>
                <a:ea typeface="Times New Roman" pitchFamily="18" charset="0"/>
                <a:cs typeface="Arial" pitchFamily="34" charset="0"/>
              </a:rPr>
              <a:t>, </a:t>
            </a:r>
            <a:r>
              <a:rPr kumimoji="0" lang="el-GR" sz="1600" b="0" u="none" strike="noStrike" cap="none" normalizeH="0" baseline="0" dirty="0" smtClean="0">
                <a:ln>
                  <a:noFill/>
                </a:ln>
                <a:solidFill>
                  <a:srgbClr val="555555"/>
                </a:solidFill>
                <a:effectLst/>
                <a:latin typeface="Verdana" pitchFamily="34" charset="0"/>
                <a:ea typeface="Times New Roman" pitchFamily="18" charset="0"/>
                <a:cs typeface="Arial" pitchFamily="34" charset="0"/>
              </a:rPr>
              <a:t>Φλωρεντία, 1423</a:t>
            </a:r>
            <a:endParaRPr kumimoji="0" lang="el-GR" sz="1600" b="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ΦΑΝΗ\Desktop\Νέος φάκελος\nativity0005.jpg"/>
          <p:cNvPicPr>
            <a:picLocks noChangeAspect="1" noChangeArrowheads="1"/>
          </p:cNvPicPr>
          <p:nvPr/>
        </p:nvPicPr>
        <p:blipFill>
          <a:blip r:embed="rId2" cstate="email"/>
          <a:srcRect/>
          <a:stretch>
            <a:fillRect/>
          </a:stretch>
        </p:blipFill>
        <p:spPr bwMode="auto">
          <a:xfrm>
            <a:off x="467544" y="548680"/>
            <a:ext cx="4800533" cy="5760640"/>
          </a:xfrm>
          <a:prstGeom prst="rect">
            <a:avLst/>
          </a:prstGeom>
          <a:noFill/>
        </p:spPr>
      </p:pic>
      <p:sp>
        <p:nvSpPr>
          <p:cNvPr id="4" name="3 - TextBox"/>
          <p:cNvSpPr txBox="1"/>
          <p:nvPr/>
        </p:nvSpPr>
        <p:spPr>
          <a:xfrm>
            <a:off x="5364088" y="2276872"/>
            <a:ext cx="3600400" cy="2308324"/>
          </a:xfrm>
          <a:prstGeom prst="rect">
            <a:avLst/>
          </a:prstGeom>
          <a:noFill/>
        </p:spPr>
        <p:txBody>
          <a:bodyPr wrap="square" rtlCol="0">
            <a:spAutoFit/>
          </a:bodyPr>
          <a:lstStyle/>
          <a:p>
            <a:pPr algn="ctr"/>
            <a:r>
              <a:rPr lang="el-GR" dirty="0" smtClean="0"/>
              <a:t>  </a:t>
            </a:r>
            <a:r>
              <a:rPr lang="el-GR" i="1" dirty="0" smtClean="0">
                <a:latin typeface="Verdana" pitchFamily="34" charset="0"/>
                <a:ea typeface="Verdana" pitchFamily="34" charset="0"/>
                <a:cs typeface="Verdana" pitchFamily="34" charset="0"/>
              </a:rPr>
              <a:t>Η προσκύνηση </a:t>
            </a:r>
          </a:p>
          <a:p>
            <a:pPr algn="ctr"/>
            <a:r>
              <a:rPr lang="el-GR" i="1" dirty="0" smtClean="0">
                <a:latin typeface="Verdana" pitchFamily="34" charset="0"/>
                <a:ea typeface="Verdana" pitchFamily="34" charset="0"/>
                <a:cs typeface="Verdana" pitchFamily="34" charset="0"/>
              </a:rPr>
              <a:t>των Μάγων, </a:t>
            </a:r>
            <a:r>
              <a:rPr lang="el-GR" dirty="0" smtClean="0">
                <a:latin typeface="Verdana" pitchFamily="34" charset="0"/>
                <a:ea typeface="Verdana" pitchFamily="34" charset="0"/>
                <a:cs typeface="Verdana" pitchFamily="34" charset="0"/>
              </a:rPr>
              <a:t> </a:t>
            </a:r>
            <a:r>
              <a:rPr lang="el-GR" i="1" dirty="0" smtClean="0">
                <a:latin typeface="Verdana" pitchFamily="34" charset="0"/>
                <a:ea typeface="Verdana" pitchFamily="34" charset="0"/>
                <a:cs typeface="Verdana" pitchFamily="34" charset="0"/>
              </a:rPr>
              <a:t>Μπενότσο Γκοτσόλι. </a:t>
            </a:r>
          </a:p>
          <a:p>
            <a:pPr algn="ctr"/>
            <a:r>
              <a:rPr lang="el-GR" dirty="0" smtClean="0">
                <a:latin typeface="Verdana" pitchFamily="34" charset="0"/>
                <a:ea typeface="Verdana" pitchFamily="34" charset="0"/>
                <a:cs typeface="Verdana" pitchFamily="34" charset="0"/>
              </a:rPr>
              <a:t>Ο μάγος Μελχιόρ, </a:t>
            </a:r>
          </a:p>
          <a:p>
            <a:pPr algn="ctr"/>
            <a:r>
              <a:rPr lang="el-GR" dirty="0" smtClean="0">
                <a:latin typeface="Verdana" pitchFamily="34" charset="0"/>
                <a:ea typeface="Verdana" pitchFamily="34" charset="0"/>
                <a:cs typeface="Verdana" pitchFamily="34" charset="0"/>
              </a:rPr>
              <a:t>με τη μορφή του βασιλιά των Ρωμαίων Παλαιολόγου. </a:t>
            </a:r>
          </a:p>
          <a:p>
            <a:pPr algn="ctr"/>
            <a:r>
              <a:rPr lang="el-GR" dirty="0" smtClean="0">
                <a:latin typeface="Verdana" pitchFamily="34" charset="0"/>
                <a:ea typeface="Verdana" pitchFamily="34" charset="0"/>
                <a:cs typeface="Verdana" pitchFamily="34" charset="0"/>
              </a:rPr>
              <a:t>Είναι μαυριδερός, κατσαρομάλλης, ...</a:t>
            </a:r>
            <a:endParaRPr lang="el-GR" dirty="0">
              <a:latin typeface="Verdana" pitchFamily="34" charset="0"/>
              <a:ea typeface="Verdana" pitchFamily="34" charset="0"/>
              <a:cs typeface="Verdana"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ΦΑΝΗ\Desktop\Νέος φάκελος\leonardo.da.vinci.jpg"/>
          <p:cNvPicPr>
            <a:picLocks noChangeAspect="1" noChangeArrowheads="1"/>
          </p:cNvPicPr>
          <p:nvPr/>
        </p:nvPicPr>
        <p:blipFill>
          <a:blip r:embed="rId2" cstate="email"/>
          <a:srcRect/>
          <a:stretch>
            <a:fillRect/>
          </a:stretch>
        </p:blipFill>
        <p:spPr bwMode="auto">
          <a:xfrm>
            <a:off x="899592" y="548680"/>
            <a:ext cx="7416824" cy="5465028"/>
          </a:xfrm>
          <a:prstGeom prst="rect">
            <a:avLst/>
          </a:prstGeom>
          <a:noFill/>
        </p:spPr>
      </p:pic>
      <p:sp>
        <p:nvSpPr>
          <p:cNvPr id="29699" name="Rectangle 3"/>
          <p:cNvSpPr>
            <a:spLocks noChangeArrowheads="1"/>
          </p:cNvSpPr>
          <p:nvPr/>
        </p:nvSpPr>
        <p:spPr bwMode="auto">
          <a:xfrm>
            <a:off x="0" y="6093296"/>
            <a:ext cx="9144000" cy="5847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i="1" u="none" strike="noStrike" cap="none" normalizeH="0" baseline="0" dirty="0" smtClean="0">
                <a:ln>
                  <a:noFill/>
                </a:ln>
                <a:solidFill>
                  <a:srgbClr val="555555"/>
                </a:solidFill>
                <a:effectLst/>
                <a:latin typeface="Verdana" pitchFamily="34" charset="0"/>
                <a:ea typeface="Times New Roman" pitchFamily="18" charset="0"/>
                <a:cs typeface="Arial" pitchFamily="34" charset="0"/>
              </a:rPr>
              <a:t>Leonardo da Vinci. Adoration of the Magi</a:t>
            </a:r>
            <a:r>
              <a:rPr kumimoji="0" lang="en-US" sz="1600" b="1" i="0" u="none" strike="noStrike" cap="none" normalizeH="0" baseline="0" dirty="0" smtClean="0">
                <a:ln>
                  <a:noFill/>
                </a:ln>
                <a:solidFill>
                  <a:srgbClr val="555555"/>
                </a:solidFill>
                <a:effectLst/>
                <a:latin typeface="Verdana" pitchFamily="34" charset="0"/>
                <a:ea typeface="Times New Roman" pitchFamily="18" charset="0"/>
                <a:cs typeface="Arial" pitchFamily="34" charset="0"/>
              </a:rPr>
              <a:t>.</a:t>
            </a:r>
            <a:r>
              <a:rPr kumimoji="0" lang="en-US" sz="1600" b="0" i="0" u="none" strike="noStrike" cap="none" normalizeH="0" baseline="0" dirty="0" smtClean="0">
                <a:ln>
                  <a:noFill/>
                </a:ln>
                <a:solidFill>
                  <a:srgbClr val="555555"/>
                </a:solidFill>
                <a:effectLst/>
                <a:latin typeface="Verdana" pitchFamily="34" charset="0"/>
                <a:ea typeface="Times New Roman" pitchFamily="18" charset="0"/>
                <a:cs typeface="Arial" pitchFamily="34" charset="0"/>
              </a:rPr>
              <a:t> 1481-1482. Oil on wood. Uffizi Gallery, Florence, Italy.</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upload.wikimedia.org/wikipedia/commons/thumb/4/44/Leonardo_da_Vinci_-_Virgin_and_Child_with_St_Anne_C2RMF_retouched.jpg/350px-Leonardo_da_Vinci_-_Virgin_and_Child_with_St_Anne_C2RMF_retouched.jpg"/>
          <p:cNvPicPr>
            <a:picLocks noChangeAspect="1" noChangeArrowheads="1"/>
          </p:cNvPicPr>
          <p:nvPr/>
        </p:nvPicPr>
        <p:blipFill>
          <a:blip r:embed="rId2" cstate="email"/>
          <a:srcRect/>
          <a:stretch>
            <a:fillRect/>
          </a:stretch>
        </p:blipFill>
        <p:spPr bwMode="auto">
          <a:xfrm>
            <a:off x="179512" y="188640"/>
            <a:ext cx="5688632" cy="6480720"/>
          </a:xfrm>
          <a:prstGeom prst="rect">
            <a:avLst/>
          </a:prstGeom>
          <a:noFill/>
        </p:spPr>
      </p:pic>
      <p:sp>
        <p:nvSpPr>
          <p:cNvPr id="3" name="2 - TextBox"/>
          <p:cNvSpPr txBox="1"/>
          <p:nvPr/>
        </p:nvSpPr>
        <p:spPr>
          <a:xfrm>
            <a:off x="6228184" y="5445224"/>
            <a:ext cx="2736304" cy="1200329"/>
          </a:xfrm>
          <a:prstGeom prst="rect">
            <a:avLst/>
          </a:prstGeom>
          <a:noFill/>
        </p:spPr>
        <p:txBody>
          <a:bodyPr wrap="square" rtlCol="0">
            <a:spAutoFit/>
          </a:bodyPr>
          <a:lstStyle/>
          <a:p>
            <a:r>
              <a:rPr lang="el-GR" i="1" dirty="0" smtClean="0">
                <a:latin typeface="Verdana" pitchFamily="34" charset="0"/>
                <a:ea typeface="Verdana" pitchFamily="34" charset="0"/>
                <a:cs typeface="Verdana" pitchFamily="34" charset="0"/>
              </a:rPr>
              <a:t>Η Παρθένος</a:t>
            </a:r>
          </a:p>
          <a:p>
            <a:r>
              <a:rPr lang="el-GR" i="1" dirty="0" smtClean="0">
                <a:latin typeface="Verdana" pitchFamily="34" charset="0"/>
                <a:ea typeface="Verdana" pitchFamily="34" charset="0"/>
                <a:cs typeface="Verdana" pitchFamily="34" charset="0"/>
              </a:rPr>
              <a:t>και ο μικρός Ιησούς    με την Αγία Άννα ,  Λεονάρντο Ντα Βίντσι</a:t>
            </a:r>
            <a:endParaRPr lang="el-GR" i="1" dirty="0">
              <a:latin typeface="Verdana" pitchFamily="34" charset="0"/>
              <a:ea typeface="Verdana" pitchFamily="34" charset="0"/>
              <a:cs typeface="Verdan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4.bp.blogspot.com/-jarLhjJ5RP8/Ulfof_cCQHI/AAAAAAACztU/ABpOlUavycQ/s640/anekshghta.jpg"/>
          <p:cNvPicPr>
            <a:picLocks noChangeAspect="1" noChangeArrowheads="1"/>
          </p:cNvPicPr>
          <p:nvPr/>
        </p:nvPicPr>
        <p:blipFill>
          <a:blip r:embed="rId2" cstate="email"/>
          <a:srcRect/>
          <a:stretch>
            <a:fillRect/>
          </a:stretch>
        </p:blipFill>
        <p:spPr bwMode="auto">
          <a:xfrm>
            <a:off x="179512" y="260648"/>
            <a:ext cx="5616624" cy="3466511"/>
          </a:xfrm>
          <a:prstGeom prst="rect">
            <a:avLst/>
          </a:prstGeom>
          <a:noFill/>
        </p:spPr>
      </p:pic>
      <p:sp>
        <p:nvSpPr>
          <p:cNvPr id="3" name="2 - TextBox"/>
          <p:cNvSpPr txBox="1"/>
          <p:nvPr/>
        </p:nvSpPr>
        <p:spPr>
          <a:xfrm>
            <a:off x="5940152" y="836712"/>
            <a:ext cx="3203848" cy="2831544"/>
          </a:xfrm>
          <a:prstGeom prst="rect">
            <a:avLst/>
          </a:prstGeom>
          <a:noFill/>
        </p:spPr>
        <p:txBody>
          <a:bodyPr wrap="square" rtlCol="0">
            <a:spAutoFit/>
          </a:bodyPr>
          <a:lstStyle/>
          <a:p>
            <a:r>
              <a:rPr lang="el-GR" dirty="0" smtClean="0"/>
              <a:t>    </a:t>
            </a:r>
            <a:r>
              <a:rPr lang="el-GR" sz="1600" dirty="0" smtClean="0">
                <a:latin typeface="Verdana" pitchFamily="34" charset="0"/>
                <a:ea typeface="Verdana" pitchFamily="34" charset="0"/>
                <a:cs typeface="Verdana" pitchFamily="34" charset="0"/>
              </a:rPr>
              <a:t>Οι περισσότεροι μελετητές θεωρούν ότι το πιο διάσημο πορτρέτο του Λεονάρντο ντα Βίντσι, η Μόνα Λίζα απεικονίζει τη Λίζα Γκεραρντίνι, τη σύζυγο ενός πλούσιου εμπόρου μεταξιού της Φλωρεντίας. Ωστόσο ο Ιταλός Σιλβάνο Βιντσέτι, επικεφαλής της Εθνικής Επιτροπής για τη</a:t>
            </a:r>
            <a:endParaRPr lang="el-GR" sz="1600" dirty="0">
              <a:latin typeface="Verdana" pitchFamily="34" charset="0"/>
              <a:ea typeface="Verdana" pitchFamily="34" charset="0"/>
              <a:cs typeface="Verdana" pitchFamily="34" charset="0"/>
            </a:endParaRPr>
          </a:p>
        </p:txBody>
      </p:sp>
      <p:sp>
        <p:nvSpPr>
          <p:cNvPr id="4" name="3 - TextBox"/>
          <p:cNvSpPr txBox="1"/>
          <p:nvPr/>
        </p:nvSpPr>
        <p:spPr>
          <a:xfrm>
            <a:off x="179512" y="5085184"/>
            <a:ext cx="8964488" cy="1354217"/>
          </a:xfrm>
          <a:prstGeom prst="rect">
            <a:avLst/>
          </a:prstGeom>
          <a:noFill/>
        </p:spPr>
        <p:txBody>
          <a:bodyPr wrap="square" rtlCol="0">
            <a:spAutoFit/>
          </a:bodyPr>
          <a:lstStyle/>
          <a:p>
            <a:pPr fontAlgn="base"/>
            <a:r>
              <a:rPr lang="el-GR" sz="1600" dirty="0" smtClean="0">
                <a:latin typeface="Verdana" pitchFamily="34" charset="0"/>
                <a:ea typeface="Verdana" pitchFamily="34" charset="0"/>
                <a:cs typeface="Verdana" pitchFamily="34" charset="0"/>
              </a:rPr>
              <a:t>    Όλοι οι πίνακες απεικονίζουν μια λεπτή, μάλλον θηλυπρεπή φιγούρα με σγουρά μαλλιά. Υπάρχουν σημαντικές ομοιότητες μεταξύ των εν λόγω έργων και ιδίως στην απεικόνιση της μύτης της Μόνα Λίζα,, γεγονός που κάνει τον Βιντσέτι, να πιστεύει πως η Μόνα Λίζα ήταν αγόρι!</a:t>
            </a:r>
            <a:r>
              <a:rPr lang="el-GR" dirty="0" smtClean="0"/>
              <a:t/>
            </a:r>
            <a:br>
              <a:rPr lang="el-GR" dirty="0" smtClean="0"/>
            </a:br>
            <a:endParaRPr lang="el-GR" dirty="0"/>
          </a:p>
        </p:txBody>
      </p:sp>
      <p:sp>
        <p:nvSpPr>
          <p:cNvPr id="5" name="4 - Ορθογώνιο"/>
          <p:cNvSpPr/>
          <p:nvPr/>
        </p:nvSpPr>
        <p:spPr>
          <a:xfrm>
            <a:off x="179512" y="3789040"/>
            <a:ext cx="8964488" cy="1323439"/>
          </a:xfrm>
          <a:prstGeom prst="rect">
            <a:avLst/>
          </a:prstGeom>
        </p:spPr>
        <p:txBody>
          <a:bodyPr wrap="square">
            <a:spAutoFit/>
          </a:bodyPr>
          <a:lstStyle/>
          <a:p>
            <a:r>
              <a:rPr lang="el-GR" sz="1600" dirty="0" smtClean="0">
                <a:latin typeface="Verdana" pitchFamily="34" charset="0"/>
                <a:ea typeface="Verdana" pitchFamily="34" charset="0"/>
                <a:cs typeface="Verdana" pitchFamily="34" charset="0"/>
              </a:rPr>
              <a:t>Συντήρηση της Πολιτισμικής Κληρονομιάς ισχυρίζεται ότι η Μόνα Λίζα ήταν αγόρι και ότι μοντέλο για το αριστούργημα του Λεονάρντο ντα Βίντσι ήταν ο νεαρός βοηθός και εραστής του μεγάλου ζωγράφου, Τζιαν Τζιάκομο Καπρότι. Ο ίδιος υποστηρίζει ότι αρκετοί από τους πίνακες του Λεονάρντο ντα Βίντσι, συμπεριλαμβανομένων των δύο έργων «St.  John the Baptist» και «Angel Incarnate», βασίστηκαν στον Καπρότι.</a:t>
            </a:r>
            <a:endParaRPr lang="el-GR" sz="1600" dirty="0">
              <a:latin typeface="Verdana" pitchFamily="34" charset="0"/>
              <a:ea typeface="Verdana" pitchFamily="34" charset="0"/>
              <a:cs typeface="Verdana"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334</TotalTime>
  <Words>615</Words>
  <Application>Microsoft Office PowerPoint</Application>
  <PresentationFormat>Προβολή στην οθόνη (4:3)</PresentationFormat>
  <Paragraphs>108</Paragraphs>
  <Slides>33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Διαστημικό</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Δευτερα παρουσια, μιχαηλ αγγελοσ</vt:lpstr>
      <vt:lpstr>Διαφάνεια 23</vt:lpstr>
      <vt:lpstr>Διαφάνεια 24</vt:lpstr>
      <vt:lpstr>Διαφάνεια 25</vt:lpstr>
      <vt:lpstr>Διαφάνεια 26</vt:lpstr>
      <vt:lpstr>Διαφάνεια 27</vt:lpstr>
      <vt:lpstr>Αλμπρεχτ  ΝτΥρερ, Η ΑποκΑλυψη </vt:lpstr>
      <vt:lpstr>Διαφάνεια 29</vt:lpstr>
      <vt:lpstr>Ο κΗποΣ των ηδονΩν, ΙερΩνυμοΣ ΜποΣ   </vt:lpstr>
      <vt:lpstr>Διαφάνεια 31</vt:lpstr>
      <vt:lpstr>Διαφάνεια 32</vt:lpstr>
      <vt:lpstr>Διαφάνεια 33</vt:lpstr>
    </vt:vector>
  </TitlesOfParts>
  <Company>isampella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συκοφαντία (De calumnia)</dc:title>
  <dc:creator>isampella</dc:creator>
  <cp:lastModifiedBy>kostas</cp:lastModifiedBy>
  <cp:revision>74</cp:revision>
  <dcterms:created xsi:type="dcterms:W3CDTF">2014-04-07T16:41:44Z</dcterms:created>
  <dcterms:modified xsi:type="dcterms:W3CDTF">2014-04-21T09:50:35Z</dcterms:modified>
</cp:coreProperties>
</file>