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096543AF-C879-40CF-AE40-9F5058D73E1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8E3A18A6-7852-44AE-97AE-5D2536799ADA}"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D32240D8-55CD-4B3D-97B9-4952E7955FFD}"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F93332AC-0AE6-4CCD-9EB9-65CC9B4D023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72F8E52-DCFC-47D8-A227-0AFC194D0FD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24F04BD3-BFEE-4565-BB73-BB4A1F1FB66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D276616D-E52E-4377-89B0-CEF7B2763DE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AB183A4C-185E-4260-AC51-A0A5D3023EA7}"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1D6496C6-820D-4B40-B46D-E4390A7A7DC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E95981B6-F5AA-45B0-9F3B-4D697FA37C2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5 - Ορθογώνιο τρίγωνο"/>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6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1 - Τίτλος"/>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0"/>
            <a:ext cx="609600" cy="365125"/>
          </a:xfrm>
        </p:spPr>
        <p:txBody>
          <a:bodyPr/>
          <a:lstStyle>
            <a:lvl1pPr>
              <a:defRPr/>
            </a:lvl1pPr>
          </a:lstStyle>
          <a:p>
            <a:pPr>
              <a:defRPr/>
            </a:pPr>
            <a:fld id="{FD5B661F-26F0-4E4D-A5E5-94F1BEA20D4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8 - Θέση τίτλου"/>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A7AD983F-7792-4839-8E49-3659C264D291}" type="slidenum">
              <a:rPr lang="el-GR"/>
              <a:pPr>
                <a:defRPr/>
              </a:pPr>
              <a:t>‹#›</a:t>
            </a:fld>
            <a:endParaRPr lang="el-GR"/>
          </a:p>
        </p:txBody>
      </p:sp>
      <p:grpSp>
        <p:nvGrpSpPr>
          <p:cNvPr id="1033" name="1 - Ομάδα"/>
          <p:cNvGrpSpPr>
            <a:grpSpLocks/>
          </p:cNvGrpSpPr>
          <p:nvPr/>
        </p:nvGrpSpPr>
        <p:grpSpPr bwMode="auto">
          <a:xfrm>
            <a:off x="-19050"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0" y="304800"/>
            <a:ext cx="9144000" cy="646331"/>
          </a:xfrm>
          <a:prstGeom prst="rect">
            <a:avLst/>
          </a:prstGeom>
          <a:noFill/>
        </p:spPr>
        <p:txBody>
          <a:bodyPr>
            <a:spAutoFit/>
          </a:bodyPr>
          <a:lstStyle/>
          <a:p>
            <a:pPr algn="ctr">
              <a:defRPr/>
            </a:pPr>
            <a:r>
              <a:rPr lang="el-G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ΙΣΤΟΡΙΑ  Β΄  ΓΥΜΝΑΣΙΟΥ</a:t>
            </a:r>
          </a:p>
        </p:txBody>
      </p:sp>
      <p:sp>
        <p:nvSpPr>
          <p:cNvPr id="3" name="2 - TextBox"/>
          <p:cNvSpPr txBox="1"/>
          <p:nvPr/>
        </p:nvSpPr>
        <p:spPr>
          <a:xfrm>
            <a:off x="0" y="1295400"/>
            <a:ext cx="9144000" cy="523220"/>
          </a:xfrm>
          <a:prstGeom prst="rect">
            <a:avLst/>
          </a:prstGeom>
          <a:noFill/>
        </p:spPr>
        <p:txBody>
          <a:bodyPr>
            <a:spAutoFit/>
          </a:bodyPr>
          <a:lstStyle/>
          <a:p>
            <a:pPr algn="ctr">
              <a:defRPr/>
            </a:pPr>
            <a:r>
              <a:rPr lang="el-G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ΣΧΟΛΙΚΟ ΕΤΟΣ 2013-14</a:t>
            </a:r>
          </a:p>
        </p:txBody>
      </p:sp>
      <p:sp>
        <p:nvSpPr>
          <p:cNvPr id="4" name="3 - TextBox"/>
          <p:cNvSpPr txBox="1"/>
          <p:nvPr/>
        </p:nvSpPr>
        <p:spPr>
          <a:xfrm>
            <a:off x="0" y="1981200"/>
            <a:ext cx="9144000" cy="523220"/>
          </a:xfrm>
          <a:prstGeom prst="rect">
            <a:avLst/>
          </a:prstGeom>
          <a:noFill/>
        </p:spPr>
        <p:txBody>
          <a:bodyPr>
            <a:spAutoFit/>
          </a:bodyPr>
          <a:lstStyle/>
          <a:p>
            <a:pPr algn="ctr">
              <a:defRPr/>
            </a:pPr>
            <a:r>
              <a:rPr lang="el-G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2</a:t>
            </a:r>
            <a:r>
              <a:rPr lang="el-GR" sz="2800" b="1" baseline="30000" dirty="0">
                <a:ln w="18000">
                  <a:solidFill>
                    <a:schemeClr val="accent2">
                      <a:satMod val="140000"/>
                    </a:schemeClr>
                  </a:solidFill>
                  <a:prstDash val="solid"/>
                  <a:miter lim="800000"/>
                </a:ln>
                <a:noFill/>
                <a:effectLst>
                  <a:outerShdw blurRad="25500" dist="23000" dir="7020000" algn="tl">
                    <a:srgbClr val="000000">
                      <a:alpha val="50000"/>
                    </a:srgbClr>
                  </a:outerShdw>
                </a:effectLst>
              </a:rPr>
              <a:t>Ο</a:t>
            </a:r>
            <a:r>
              <a:rPr lang="el-GR"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ΓΥΜΝΑΣΙΟ  ΣΠΑΡΤΗΣ</a:t>
            </a:r>
          </a:p>
        </p:txBody>
      </p:sp>
      <p:sp>
        <p:nvSpPr>
          <p:cNvPr id="5" name="4 - TextBox"/>
          <p:cNvSpPr txBox="1"/>
          <p:nvPr/>
        </p:nvSpPr>
        <p:spPr>
          <a:xfrm>
            <a:off x="0" y="3200400"/>
            <a:ext cx="9144000" cy="461665"/>
          </a:xfrm>
          <a:prstGeom prst="rect">
            <a:avLst/>
          </a:prstGeom>
          <a:noFill/>
        </p:spPr>
        <p:txBody>
          <a:bodyPr>
            <a:spAutoFit/>
          </a:bodyPr>
          <a:lstStyle/>
          <a:p>
            <a:pPr algn="ctr">
              <a:defRPr/>
            </a:pPr>
            <a:r>
              <a:rPr lang="el-G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«Ο  ΑΜΕΡΙΓΚΟ  ΒΕΣΠΟΥΤΣΙ  ΚΑΙ  ΟΙ   ΑΝΑΚΑΛΥΨΕΙΣ  ΤΟΥ» </a:t>
            </a:r>
          </a:p>
        </p:txBody>
      </p:sp>
      <p:sp>
        <p:nvSpPr>
          <p:cNvPr id="6" name="5 - TextBox"/>
          <p:cNvSpPr txBox="1"/>
          <p:nvPr/>
        </p:nvSpPr>
        <p:spPr>
          <a:xfrm>
            <a:off x="0" y="4343400"/>
            <a:ext cx="9144000" cy="584775"/>
          </a:xfrm>
          <a:prstGeom prst="rect">
            <a:avLst/>
          </a:prstGeom>
          <a:noFill/>
        </p:spPr>
        <p:txBody>
          <a:bodyPr>
            <a:spAutoFit/>
          </a:bodyPr>
          <a:lstStyle/>
          <a:p>
            <a:pPr algn="ctr">
              <a:defRPr/>
            </a:pPr>
            <a:r>
              <a:rPr lang="el-GR"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Της  μαθήτριας  ΜΑΡΙΑΝΝΑΣ  ΦΟΥΝΤΑ</a:t>
            </a:r>
          </a:p>
        </p:txBody>
      </p:sp>
      <p:sp>
        <p:nvSpPr>
          <p:cNvPr id="7" name="6 - TextBox"/>
          <p:cNvSpPr txBox="1"/>
          <p:nvPr/>
        </p:nvSpPr>
        <p:spPr>
          <a:xfrm>
            <a:off x="0" y="5486400"/>
            <a:ext cx="9144000" cy="461665"/>
          </a:xfrm>
          <a:prstGeom prst="rect">
            <a:avLst/>
          </a:prstGeom>
          <a:noFill/>
        </p:spPr>
        <p:txBody>
          <a:bodyPr>
            <a:spAutoFit/>
          </a:bodyPr>
          <a:lstStyle/>
          <a:p>
            <a:pPr algn="ctr">
              <a:defRPr/>
            </a:pPr>
            <a:r>
              <a:rPr lang="el-GR"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Διδάσκουσα καθηγήτρια: ΦΩΤΕΙΝΗ  ΣΑΧΑΜΗ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1219200" y="200025"/>
            <a:ext cx="6400800" cy="1311275"/>
          </a:xfrm>
          <a:prstGeom prst="rect">
            <a:avLst/>
          </a:prstGeom>
          <a:noFill/>
          <a:ln w="9525">
            <a:noFill/>
            <a:miter lim="800000"/>
            <a:headEnd/>
            <a:tailEnd/>
          </a:ln>
        </p:spPr>
        <p:txBody>
          <a:bodyPr anchor="ctr">
            <a:spAutoFit/>
          </a:bodyPr>
          <a:lstStyle/>
          <a:p>
            <a:pPr algn="ctr"/>
            <a:r>
              <a:rPr lang="el-GR" sz="4000" b="1">
                <a:latin typeface="Monotype Corsiva" pitchFamily="66" charset="0"/>
              </a:rPr>
              <a:t>Αμέριγκο Βεσπούτσι</a:t>
            </a:r>
          </a:p>
          <a:p>
            <a:pPr algn="ctr" eaLnBrk="0" hangingPunct="0"/>
            <a:endParaRPr lang="el-GR" sz="4000">
              <a:latin typeface="Monotype Corsiva" pitchFamily="66" charset="0"/>
            </a:endParaRPr>
          </a:p>
        </p:txBody>
      </p:sp>
      <p:pic>
        <p:nvPicPr>
          <p:cNvPr id="6147" name="Picture 14" descr="3992_ph1"/>
          <p:cNvPicPr>
            <a:picLocks noChangeAspect="1" noChangeArrowheads="1"/>
          </p:cNvPicPr>
          <p:nvPr/>
        </p:nvPicPr>
        <p:blipFill>
          <a:blip r:embed="rId2" cstate="email"/>
          <a:srcRect/>
          <a:stretch>
            <a:fillRect/>
          </a:stretch>
        </p:blipFill>
        <p:spPr bwMode="auto">
          <a:xfrm>
            <a:off x="1447800" y="914400"/>
            <a:ext cx="6324600" cy="5486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200px-Amerigo_Vespucci01"/>
          <p:cNvPicPr>
            <a:picLocks noChangeAspect="1" noChangeArrowheads="1"/>
          </p:cNvPicPr>
          <p:nvPr/>
        </p:nvPicPr>
        <p:blipFill>
          <a:blip r:embed="rId2" cstate="email"/>
          <a:srcRect/>
          <a:stretch>
            <a:fillRect/>
          </a:stretch>
        </p:blipFill>
        <p:spPr bwMode="auto">
          <a:xfrm>
            <a:off x="381000" y="1752600"/>
            <a:ext cx="3124200" cy="4876800"/>
          </a:xfrm>
          <a:prstGeom prst="rect">
            <a:avLst/>
          </a:prstGeom>
          <a:noFill/>
          <a:ln w="9525">
            <a:noFill/>
            <a:miter lim="800000"/>
            <a:headEnd/>
            <a:tailEnd/>
          </a:ln>
        </p:spPr>
      </p:pic>
      <p:sp>
        <p:nvSpPr>
          <p:cNvPr id="7171" name="Rectangle 3"/>
          <p:cNvSpPr>
            <a:spLocks noChangeArrowheads="1"/>
          </p:cNvSpPr>
          <p:nvPr/>
        </p:nvSpPr>
        <p:spPr bwMode="auto">
          <a:xfrm>
            <a:off x="1676400" y="0"/>
            <a:ext cx="5257800" cy="1190625"/>
          </a:xfrm>
          <a:prstGeom prst="rect">
            <a:avLst/>
          </a:prstGeom>
          <a:noFill/>
          <a:ln w="9525">
            <a:noFill/>
            <a:miter lim="800000"/>
            <a:headEnd/>
            <a:tailEnd/>
          </a:ln>
        </p:spPr>
        <p:txBody>
          <a:bodyPr anchor="ctr">
            <a:spAutoFit/>
          </a:bodyPr>
          <a:lstStyle/>
          <a:p>
            <a:pPr algn="ctr"/>
            <a:r>
              <a:rPr lang="el-GR" sz="3600" b="1" u="sng">
                <a:solidFill>
                  <a:schemeClr val="accent2"/>
                </a:solidFill>
                <a:latin typeface="Monotype Corsiva" pitchFamily="66" charset="0"/>
              </a:rPr>
              <a:t>Βιογραφικό</a:t>
            </a:r>
          </a:p>
          <a:p>
            <a:pPr algn="ctr" eaLnBrk="0" hangingPunct="0"/>
            <a:endParaRPr lang="el-GR" sz="3600" u="sng">
              <a:solidFill>
                <a:schemeClr val="accent2"/>
              </a:solidFill>
              <a:latin typeface="Monotype Corsiva" pitchFamily="66" charset="0"/>
            </a:endParaRPr>
          </a:p>
        </p:txBody>
      </p:sp>
      <p:sp>
        <p:nvSpPr>
          <p:cNvPr id="7172" name="Rectangle 4"/>
          <p:cNvSpPr>
            <a:spLocks noChangeArrowheads="1"/>
          </p:cNvSpPr>
          <p:nvPr/>
        </p:nvSpPr>
        <p:spPr bwMode="auto">
          <a:xfrm>
            <a:off x="228600" y="633413"/>
            <a:ext cx="8763000" cy="1168400"/>
          </a:xfrm>
          <a:prstGeom prst="rect">
            <a:avLst/>
          </a:prstGeom>
          <a:noFill/>
          <a:ln w="9525">
            <a:noFill/>
            <a:miter lim="800000"/>
            <a:headEnd/>
            <a:tailEnd/>
          </a:ln>
        </p:spPr>
        <p:txBody>
          <a:bodyPr anchor="ctr">
            <a:spAutoFit/>
          </a:bodyPr>
          <a:lstStyle/>
          <a:p>
            <a:pPr algn="just"/>
            <a:r>
              <a:rPr lang="el-GR" sz="1400"/>
              <a:t>Ο </a:t>
            </a:r>
            <a:r>
              <a:rPr lang="el-GR" sz="1400" b="1"/>
              <a:t>Αμέριγκο Βεσπούτσι</a:t>
            </a:r>
            <a:r>
              <a:rPr lang="el-GR" sz="1400"/>
              <a:t> (ιτ. Amerigo Vespucci, 18 Μαρτίου 1454 - 22 Φεβρουαρίου 1512) ήταν Ιταλός έμπορος και χαρτογράφος που ταξίδεψε και έγραψε για την Αμερική. Τα διερευνητικά ταξίδια του κατά μήκος της ανατολικής ακτής της Νότιας Αμερικής τον έπεισαν ότι μια νέα ήπειρος είχε ανακαλυφθεί. Ένας τολμηρός ισχυρισμός στις μέρες του, όταν ο καθένας, συμπεριλαμβανομένου του Χριστόφορου Κολόμβου, πίστευαν ότι ταξίδευαν προς την Ανατολική Ασία. </a:t>
            </a:r>
          </a:p>
        </p:txBody>
      </p:sp>
      <p:sp>
        <p:nvSpPr>
          <p:cNvPr id="7173" name="Rectangle 5"/>
          <p:cNvSpPr>
            <a:spLocks noChangeArrowheads="1"/>
          </p:cNvSpPr>
          <p:nvPr/>
        </p:nvSpPr>
        <p:spPr bwMode="auto">
          <a:xfrm>
            <a:off x="3505200" y="1647825"/>
            <a:ext cx="5638800" cy="5078413"/>
          </a:xfrm>
          <a:prstGeom prst="rect">
            <a:avLst/>
          </a:prstGeom>
          <a:noFill/>
          <a:ln w="9525">
            <a:noFill/>
            <a:miter lim="800000"/>
            <a:headEnd/>
            <a:tailEnd/>
          </a:ln>
        </p:spPr>
        <p:txBody>
          <a:bodyPr anchor="ctr">
            <a:spAutoFit/>
          </a:bodyPr>
          <a:lstStyle/>
          <a:p>
            <a:pPr algn="just"/>
            <a:r>
              <a:rPr lang="el-GR" sz="1200"/>
              <a:t>Ο Αμέριγκο Βεσπούτσι γεννήθηκε στη Φλωρεντία της Ιταλίας, ως το τρίτο παιδί μιας σεβαστής οικογένειας. Ο πατέρας του ήταν συμβολαιογράφος για τη συντεχνία των μετατροπέων χρημάτων της Φλωρεντίας. Ο ρόλος του Βεσπούτσι έχει συζητηθεί πολύ, ιδιαίτερα λόγω δύο επιστολών, των οποίων η αυθεντικότητα έχει αμφισβητηθεί: τη "Mundus Novus" (Νέος Κόσμος) και τη "Lettera" (ή "Τα Τέσσερα Ταξίδια"). Ενώ μερικοί έχουν προτείνει ότι ο Βεσπούτσι υπερέβαλλε για τη συμβολή του και κατασκεύασε εσκεμμένες πλαστογραφίες, άλλοι αντ' αυτού έχουν προτείνει ότι οι δύο επιστολές ήταν αντιγραφή και παραποίηση άλλων επιστολών που γράφτηκαν από άλλους την ίδια περίοδο. Όταν έφτασε στις ακτές της σημερινής Βόρειας Καρολίνας, Ο Αμέριγκο έγραψε στην Ισπανία για να αναγγέλλει ότι οι μάζες εδάφους που βρήκαν ήταν πολύ μεγαλύτερες από το αναμενόμενο. Από αυτές τις επιστολές, το ευρωπαϊκό κοινό έμαθε για την Αμερική και για πρώτη φορά η ύπαρξή της έγινε γενικά γνωστή σε όλη την Ευρώπη, μέσα σε μερικά έτη από τη δημοσίευσή τους. Μπορεί να ήταν η δημοσίευση και η διαδεδομένη κυκλοφορία των επιστολών του που οδήγησαν το Μάρτιν Βαλντζεεμύλλερ (Martin Waldseemuller) να ονομάσει τη νέα ήπειρο Αμερική στον παγκόσμιο χάρτη του το 1507. Ο Βεσπούτσι αναφερόταν στον εαυτό του ως "Americus Vespucius" στις επιστολές του στα Λατινικά, έτσι ο Βαλντζεεμύλλερ βασίστηκε για το νέο όνομα στη λατινική μορφή του μικρού ονόματος του Βεσπούτσι. Το όνομα "Amerigo" είναι μια Ιταλική μορφή του μεσαιωνικού Λατινικού "Emericus", το οποίο μέσω της Γερμανικής μορφής "Heinrich" (στα Αγγλικά Henry και στα Ελληνικά Ερρίκος) προέρχεται από το Γερμανικό όνομα "Haimirich". Οι δύο υπό αμφισβήτηση επιστολές, υποστηρίζουν ότι ο Βεσπούτσι έκανε τέσσερα ταξίδια στην Αμερική, ενώ μόνο τα τρία έχουν διασταυρωθεί από άλλες πηγές. Τώρα γενικά είναι αποδεκτό από τους ιστορικούς ότι κανένα ταξίδι δεν έγινε το Μάιο του 1497 (που άρχισε σύμφωνα με τους ισχυρισμούς από το Κάδιξ στις 10 Μαΐου του ίδιου έτους)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893888" y="30163"/>
            <a:ext cx="4953000" cy="1190625"/>
          </a:xfrm>
          <a:prstGeom prst="rect">
            <a:avLst/>
          </a:prstGeom>
          <a:noFill/>
          <a:ln w="9525">
            <a:noFill/>
            <a:miter lim="800000"/>
            <a:headEnd/>
            <a:tailEnd/>
          </a:ln>
        </p:spPr>
        <p:txBody>
          <a:bodyPr wrap="none" anchor="ctr">
            <a:spAutoFit/>
          </a:bodyPr>
          <a:lstStyle/>
          <a:p>
            <a:pPr algn="ctr"/>
            <a:r>
              <a:rPr lang="el-GR" sz="3600" b="1" u="sng">
                <a:solidFill>
                  <a:schemeClr val="accent2"/>
                </a:solidFill>
                <a:latin typeface="Monotype Corsiva" pitchFamily="66" charset="0"/>
              </a:rPr>
              <a:t>Τα ταξίδια του στην Αμερική</a:t>
            </a:r>
          </a:p>
          <a:p>
            <a:pPr algn="ctr" eaLnBrk="0" hangingPunct="0"/>
            <a:endParaRPr lang="el-GR" sz="3600" u="sng">
              <a:solidFill>
                <a:schemeClr val="accent2"/>
              </a:solidFill>
              <a:latin typeface="Monotype Corsiva" pitchFamily="66" charset="0"/>
            </a:endParaRPr>
          </a:p>
        </p:txBody>
      </p:sp>
      <p:sp>
        <p:nvSpPr>
          <p:cNvPr id="8195" name="AutoShape 10" descr="data:image/jpeg;base64,/9j/4AAQSkZJRgABAQAAAQABAAD/2wCEAAkGBxQTEhUUExQVFhUXGBQXFRYYFxcWFxgXFRQXFxcXFxUYHCggGBwlHBUUITEhJSkrLi4uFx8zODMtNygtLisBCgoKDg0OGxAQGy0kICQsLCwsLDQ0LCwsLCwsLC0sLCw0MCwsLC4sLCwsLCwsLCwsLCwsLCwsLCwsLCwsLCwsLP/AABEIALcBEwMBIgACEQEDEQH/xAAcAAACAwEBAQEAAAAAAAAAAAADBAECBQAGBwj/xABHEAACAQIEAwQHBQUGAgsAAAABAhEAAwQSITEFQVETImFxBjJCgZGhsQcjwdHwFFJiguEVM0NyovGDkhYXJDQ1RFNzk7LS/8QAGQEAAgMBAAAAAAAAAAAAAAAAAQMAAgQF/8QALxEAAgIBAwIDBwQDAQAAAAAAAAECEQMSITEEQRNR8CIyYXGBsdGRocHhBRRSI//aAAwDAQACEQMRAD8A+VKtEAqQKsBXbo5bZUCrZamKsDRKNlIqYq1dFQFlYqYq0V0VCWRXRVq4CoCy+HtywBr0FnCiKx8PaB3rbwtzSKXkGYjkImKuLM0LEW4MirWHJpdDb7BxhxFBfC6U8hoN56CC6Mp7MTS7LOlNYm+NRzpC3dg06KZmnJJ0coHPSKuL6jlPSiHEA8qH3Y6GfjV6F3XDLYPvvqJmtG2gUkRFDwN0LbzqswxDQCY0BUk+Mke6lsXjs8wImq+89hlqC3LYjFa0BMQQZpeKmKYooS5tj1zHEjeKRdpMmpUVbs6KikByb5BxXRRClRFEFlIqYq4FHtHT1R571CWLZamKbbCwJJ8qqtjTXehaJTFctQUpu0gk1Fy2KhN6sRKVFNCyTsK6oWtmYBVgKkCpqo6ysVMVNTFQFlYqamKmKgLKxUxVqmiCzlWmUsaV1qyOtERoMVVkXxKFSDpWnw1h086G9gHWowThdPGlvdDYrSx3EVS1tpRMSmYaUvhyV0NUXAxvcdF8RQMY8jxrlT57VTEwBtUS3C3sY7DXeqEa0e5HvolmxIkjyrQYqt7ArZHKhka0XszyotjDc2OUeAzNHPKs67ESSBvrUbUd2RJydIa4bDW3tnYyw81iSD5EnxyxS9zBMutxlUGYzaswH7qetHiQBPMU5hEkhbQdJJBeRnysILDkmkjTUfvb0xxLhuVt8+g1aSxgAGWnlHWsinWVri9/j5fg3OF4k+Wtv5/JiXimyK3ixO/8omPiaHlrWGERYLFQDMS2pjU5VElvcDRbVhGaRbmNw23wUg/MGn+NGOytmd4JS3dIzsLgy2sVa8uX6VpvAXTQ8xrArP7LMdATy679aYpXuLlHSqXIFWncCi2rQjbU86fXhEnQzG55a0yMAZACyBtQc12DHFLuZt7hTCNhU38DlX1q3Sh0zrodKpdwIPeMxGgFL8V9xvgrsefVJEa1cWSRt5VrrgViEBjmTzrhbycvyFHxPICxeZn2cAwEmB50K5hyelaVy9yJnwqMIusxpQ1PkOiPCE7WAaBXVs542UR51FU1sZ4cTwUVMVaKKrLlgrrPrgmY6Fdjy6e+tEnSszxWp1YCKmKbxfD3thCwEOodYZSSpAIYgGQNecUsKkZKStElFxdMiK6KtFTlqxSysVIqYqagLOFGUAmhRUzUoFj4OkUJb0HWgZzvXQd6rpLObfBuWbgOtXvoDrWNbvMK1sHcnWlSjW5ohPVsdhlYHbSnsRh8w2oqNA2qwalNsakjLbh4q/7OAIP9acY61TFCRVlJlXFAbNlOk0Q2QTpt5RXYFJmdB89tq0LGGziJZBzCmD55wMy/yx51Wcmti0IpoycpUlZCnTu7tB55BsPOB405aGIvlsqC3lgqSQzkkQWgd1RIGne8+u5gMDbTRVAGvKNTuT1PjS/E+I2MNcV7hUZhl0EtrEERy0gyQNaxdRNqpPt/PpGzBFO4+tvTFuH+jaqczksToSxJJjqTqfeadxNhVUhF16AUQ4ous5Ss7SQSehEeEEUaw4EE706M7VoTKNOjJwvBSxz3BAHsEb+dNYfCLBUDLmlo6xAn5in8RxFNqVGLGbu6ax4ydPxoynOrBGMbo4YFUXqaHbIRJG5q1+6Z1gRM8zp4DUe+hiyza5T4D+lFOyNUEs2QRqN6K1lRoaph7Lk690frlRLmFB3k1G9+SIUvXQdFFKXU7vT3da1rWFC7URrIqa0gaWzybWCdAvviKasYFgK3xhRUOQKs817IqsKW5j/sbdK6nnva1FTUw6UfOIroq0VMV0Dm2BxIc5SGMqIAOoKztRsEUckM2RuUyQT49Oe1cBVbuGzedZsmB+9jdP7mnH1C93IrX2Nb+xlGUvfQK2zDvc4nLMxvtO1U4jw+3aEC6XaREWyFgidSTodQI3306J8Mv5CQ8spEEe15id4gGN9Jr0uO7PEKbgJZlXRZMcpyL7thBrB/s5oZEsj2+n4Nz6bFODcFv9fyeZQDmTXNagTyO3u/3FPIhUHIYmJDLnBgztIPzrMs3rjF+0y+sWAUBVXNuoXcRA0roLMnNRrkwSwNY3O/oXAqakCpy1ooy6mQKmpAqwFGirkyq1p4O6TsKz8tM2EcbbGqyVovjk0zdtGRTFpNaWwggDQzTVu5WSSN8Wdcsg70u9k032qmhM0UFaC6AIjgafOnrd8DSdedI3LpI7oIpfsrx1y786vpvkpq0no8PiZGnxrK4rhLbXUuPqwIKyTyYTptqZjxJ86FY7RQAAST6p6k6T4Dp8edc2DuXG0VokBTGuUDKDHXn7qz5cKknY/HlaqkO43FNbYad07RtpofnrHj40P9t1JcyvWmcUVe3lObNCXCiAOyArDZxsqgKJk7g1mtYa2YYLYUwRnYvcbf1ZXM502t2509Y1n6bLHw1q5Q/Pjlr24GlxoEFoUN6uaJYcyiwXfWNlO9N2bbupyKEWCXZoURJB0B0ERqz/yilrBYmLeHGaJN3Eak9G7JWnr6zg9Vpx+HC4Qb7tdI2Ux2Y1kRbACaHZozeJozk58L16+RIxUOfXr6lbHErQCpbcMAT3bYZrZXSIYEI8RyYx0rUt4l9SqKkiBmAuEdT0naBHXypW3Yt2Xz91AwCMxjVvZzMdSTLga8x1pq3eUwQdCdJBGvkaTDnS3x2Gz41Jclbakakkk7zt8BA+VSBRbjigXLop6EMs1BZ4ob36plJq1As65iqXYMeVPW8F1poZVFHUlwDS2Y39nuda6tM4uuo+JIGiJ8qFWFdFTFdU49kVIqYqYqUCyt1JoWFZlcQxUzp+6T0I5H9a0xFQ9uaTlwKaH4eoeNmkmJVpDAI4jTr1J/XxoWNt91dNczz1iEj3etSKE7N3hsG9tff7QouHuz92ZADQGPQ843jSfwrnxeTBJak3H7HRmseeL0tJ/cplqYotoIylkdSBr4xO5UTyM0W9aCkbkHnGUaaGJ31Ecq6Uc+OTqLs5csGWKuSr5gbSjnTtnDKdZ/AfOlhc6AD9dTtUZjv/X61ZpvgqpRXI2cAN5+Amm8I4AgCfOs61J9qPf+FMr3T1+VVlF8MZCUeUa6SR+HL8quyGOVJWsWANZo6YoEwOdIcGaVOJy2B+tKaSx0iuWyF1n4mpt3SzSBPlQaLJjNhgNxrpoOdM38QpU7REk6BQOpY6BfE6VRML3WNxgsg6khVGh3PnGkiZIkc6AZoFtC4BGr5rVpSButsg3HYaakLIPr1lyZFdLk0Qg6t8B8I0yVUuwEbMqyd4JEtAB1UEeNZ2MxqnRpuEaG3ZjKP87zlB02LE6+rTmIwZYRefMBuoGS3mOuluTrsO8WO/U1QYcHuqIWN/wApaxObufHr6fcY8ihtHn19fsZL8QbtrYW12QuAoWw6K9xSApRLt1l7iy4HdCxO4pzD8HUMXUiHAPaM2d55HMxJceJMR769B6J4oWcUyMYU5WE6D7xezY+Jm2p+FBx2FCXLtpdVVptqN8rAMAAfMCKTFqGTShsk5wtgrSH1T6wPifn0P61Bptbfh8aRuI0TEMNuWYdPlofDzotrEaZh7/Dl/Q+XhWhiCnEMFbcgsMxUggE6CD02PjUG7llfZ9nyEaeFdiMUBoTr0Ek6+A160Brz3DCozd0ksYKyCRlMSwMh+Ww1jSsk2o5FJfU0xTlBp/QO1/lH9ao5A3IE7SQJ8p3pYXwvduXFDKASiAOwHUpblgNKnDYxM0rbJHOe6W7xmVXvRuNTTfF8l6+37i/D8/Xr5DCgToCfdA986+8A0T9tt5iqsBEAkmd41MDTfalsQvaxnVYGygQvvWSGPiZPlV8qqNqYlJlG4oLdva6GR1Ej6gGlbuIqLhLailL2hitGPHYjJkoIcR41FLFaitHhIz+NI8jFTFXiuitZz7KgVMVaKkCiCyIqYqYqwFErZQrULRQtTkoNFlLswVrDMuZ7Byv3iVgarGrJ4jXTpqNjWnY4il5VF1QHGmbwEBTPteW/wBaRtkqQRII1EbiNiDVsRYzA3EABGrqBpHN1HIdRy3Gk5ebn6RXrhszqdP1ba0T3NNMMoYjbkSNZ+M0K9w0TIb3RH0/KksJi4OsRprsRMA/QVsPHI1SHUtPTLZ/sNn06auKtGe+CYba+RB+oFQth+hHun6VoirA1r8WRkeCBnERuR8fzqUaDInz/wBq0xUG2u5VfeBU8V90B4F2YLB2HuGSdOraCvV4O0lsjMFzQIGsAMDlbSN4IHjFeXt8SIbJZ7pWCXk5V5iV2JPQ8vAzVzjWEgba6nozFiD7yxnxPvzyc8zqOyNKUMEbly+x6G5cUGWMldAWiQP4YAjflFVsY7O3dEqJJPLTl7zA99eetnM5zHmdTOnn1rfwYCJG89I2HT3z8BReGOOOwI5pZJB1s59WJ318/KmrGVeQrPTESSNo2HKqteJ0Apbgximhf0i4iMOVvaFNQQf3hD20nKYDMuWeU0hd9KLt0ve7IWbjG4WzEsgZBC5coByyDvruaL6R4JXtBb7qskN2ZzFiuqyyL38skHaJXfagW7CoFaHunKiA3j3P+zzaYohYhW57tJad9K5fURSk/Xrc6WBtxToZ4bicVdWSLaKYABUyOeigyOS9YXpRsS9tGlrhMgkoobM2g9kR/r8DSTYs23KYg5bR2dYS3qfaVR3NDuCorX7ZE0WCPDrtqefvpkI5JKuPnuxc5Qi7/pC2a5AFq3bQdbkmP+CoHzYbVRPRo4q6iYnFXYzr3QFW2QQe72S93Kz7kyYG/U4vZDl5E93nlP7vnvHhpyolu4xeRyHeM7QRBk8tT8RT3hqO4nxbexFzhduwezyhMpIyiFUEbmIgj8DQbWJRWKqrgDViAWWZPMHWJ8oHhTvpJ6Q4a7cBQm4zJbZgikS4kNlY91pjLCk6ikbtkOkrbuIFiQSAWXXTQ5l68jSYzU1Q5x0u6HTz/HQ/Q11qyTvH699LYAs4GaBppGo31GajDGW9BnUwdQsuwIHNVBK++KdCaq2JnF3SCXMIYhRQ04aJ7xnryoj4x2kW0gfvOdTPMW1mRv7Q91cbLgiXaQeWVQOo01+JmmrNKvZFPDG/aCAINAo+FRUHDsdSSTzJ1PxNdVibeR84ipC0U2/CpC11zh0Cy1IWihKsEqAoCFq4WihKsFqWTSCC1YLRQtWC1LDQHs65JUgjQjUR9RTISuNugyy2E8XhgQXQRzdRy/iUfu9Ry8tBn3LLR3GI156j3A7bk1uKCCCNDyNL4rDRLqIX21Hs/wAS/wAM8uR02isObFHurX2OhgzN8Pf7iGExT22PaEBAOZMMSQAF/inrymvQWHBAPWsZmEa6jmNII6a1SxxBAfupMexErMxA5nXSOU8qytvB7u68u/08zUl43Oz8+xtXr0bUlcd7pIU6Awz8geYA5tBHgJ16Vm3OLB7uQo1oAxcXMxcRuATOUkyPARFegwN+1dLdjAQD7tQfYQDM0eySWbffs51q3+xGc1DhPkngShBz5a4X8lbFgKAo2+pO5J5k9aIq6ijBKZw1lN3crroFWTsdSdgNup8K6TqEdkclXOVti1rCzHQmB+un0pq/dyAMzpatmApdwvdGihQTmad9AdZottzq0ZdAAQZbXnnO2mndykZqWXCICXykufWYmWP857x57mKzuU5vZV8/x/ZqUYQW7v5fn+iExo/w1a4f3rga2nPUIfvGEjovnTGDD3Dldio3Y2z2cKNxK6nXqZmKHaPIAR5fr4U9fXImTm3ef8B+vxqksCl727/b9FsWjncfdVL9/wBWcby6wuWQVB3gRAHj76yOEYZHUm5LKcQWYZjMM5RjK66EMdTsPGtO0F5yflQfRlgudRzc76nXvfDv/I1m6rFUaXkzV0ua3bfkUbDP94lyTDFQR0Ejccx1FJLmsDvEtb2nc2yef+Q/6fhG43FrcXWysxX10jvFllCAP4isz/FrFL4PiIxFru2oklTmIC6GGgrM6+EHrSelyXiV+8vVfIZ1MP8A0f8Ay/V/MjC2QfX1Q7EH4a/Q/o0xjKbTKxyDT7wkKGWfWltDG/x6isrinCuzBbKGOUBGgjsiGmB3iVUjPMEGCOgp/D8LS9bW5EEjRnzPcHVWd5J/L3U15HmcotVRSMFiSkndgEv4e3aIHaOE/uspaFDBVcBnIUnMVMyTOvKmP7RvE5O6krKmBcLwJMPogPUQfDak+G4UXLl0uEKhkaD3lBCocpB0iUg1u/sFtiVZZHrKSTIBEgidmg8orIoqOTT5/wAGpycoavL+TFv5CR2hLhjGUnPDHWcoATfwHnrWpgrMxmEQNogb7xsP9qqOKLh7qm6FkEKCVkXEaQ4ge1lJkbHw5BQh2a2bb5GkKzFVBUGMgWTLDffnrV1KOOVMo4ynGzYlZg6/PXy5UwiwJPuFZXB+H9kCuZnli3eketvvJ5fGaevBiNCBHv8ArNP1pr2UKcGm7ewY4uurHvm4WMa7fSuo0gbnlhNcVphbBPKu7MjSK69o4zT7gAlWCUUJVgtGytAglXFuiBautupZKBqkVcoNxRDbI5VIWgEEVqQlGC1cW6lgoB2c1CrBHyP4H9a06lrwq2QVVtPYvFNbmRieC2yWcB8pOtuYyTppEErrvymOhLPCMHatXLdy1bTMjKVJGYyD1Oo+M02AVMg6dTroeTDmKNbwgLqy6d5cwHKWHxU9dxsetIcIRT2Ro8TJJr2meW4xgFN/EXcTN17lxmtkZ1jOSWY5ToFEgATuJEA0lhcOqMGt3Su2j+rH/uWxDcvWVR1NeqvKGEONDsw3B3B8COomsl+GSxCkK51BHqXAPagbN1jXnXO6jo8j9uDt90/X9HRwdbD3cir4o0cNiWgZ1kGIYEEHTkw7r+an3U6II0M8/wBCvKFHtE5SbLHz7N+eoG/u94NP4LjQAyYhQrewRAB8VPqt/KFPWKGD/ISi9GRb/uTP/j4yWvHwepxFsgIORUN5kz+Ue6ghKUwfEheYkXdYA7O53WWBJ3iN+ZPy1fuEqO8p2n9AwflFbsGeMo29n3MOfp5RltuuwfCWd3Ow28T/AE016kUuxJJJ5/rT8qT4lxfs0DwIZ7aRyVZ7zE6bSxjmdedZ17jzW3xC3OzQJpbMlhnKyFIG+gBIMb6HnReeCdkWCclR6FV58t/hrWXYw5ZriZ2SchlTB0LaeOo+lXwHEC+WY76ON+6XtlleDG0845id6Q9IONKt0p2YNq2wUMELXHuFYKN1Uh2WCN58ji6vqYySilu/Xr5m3pOmlFtt7GrfxCYZ2uj2rlsXAc0ReXKCI2OeyPdm5nXuH8UvNeMm3asyCqZD2rgj2yTCDXlyjzM8Ms27j3yhzjItqMpBZexS4vdJmc10iD0PlWdwT0qwzlURD22cohuZbaEa5Q7EnLsRIG5A5wcGG45HrfG/w9fU25alBaVz+vr6HoOIMOzYkE5e+0roVG8k6HSay8BcCS6Z3szqpBBynVWQcj9YnSjcQfGK+S5+z2s5YSGa4ozDLbEmIksAZGWNZE6YHBeLX3uPbC3DBKOGQFbLAvlVjIIiI+MxVpZrn4q4Spvb6AjhqHhvvuka63lF66UaVIUiBqwkkyOozfI+5rD8SErA1ExOpKEZiSdpBzc+YrLwmAxantMtliVJe1myPAYToZBMQwgkfMUVsYUKOyMLTKDnAzqA8kGVkHVNYPsmJkVMklKKmt6fYkIuLcX3NnjK5rZL7ZWKsO6QwAKkHcc6Qw9j74reZjcjuud4UKA1s9e6Sy67eNNXJuWGNsh8hXRTOjiBvGomrY5O1VTbksACFEdojSIMg6Qd+oBq83Fbp78/ErCMuGtuPgFt3/YbRuRHqmea/wAJ/d3HjvRFYnc+fM/1rOVmJKXVy3BBIOmYHWR+6efKDr1rSwWHuuMyoXCxmZe8YjUMijRpDaf7U7xUhXhtk9gOtTVynXKD0JAI8CORrqZqXmU0vyM2yFHKiXLKHUAeNZgvGrC+a0+HLsZnlh3GmwKRtSl7ARsZq4xBqwvUyPiRFSWKQFMGeelN4a3GkDxNV7Wi2roFWlKTRWMYRfIZgKCUXoKq9ydqpFSMGSeWPkUvIJ0qVXSrhKsEp64Mze9lVrstECVcJU2JuCCUTBgo6FZ0Yeep8eXKKILdES1S8ntRaLY3UkxdbbEbK88wF380/Og4nhquNUdDIIK5gQRz1kTWmlhRzPwj8aIlkTz18t6o2NijAdA+a3dtMNNSO+rryYQFy/geY3q+E9G3ykLiOzw19WDm4AwyqDMxmV9CYbTfea3cRw9WGhKMNUcespH1HIjmKQxFxr1m7aYXBfVdlc5SC6kupOoBCwD7MkaVzOv3hqrh890jpdH7MqvnsePxnDmsYllsMpItrd7Jn76A2xchWeAQA0amRGvStfhfFWYNmYAQVARkchyUEhJI0zgliAQFbQyK+eY7jONtXNcTfJ2DG4xJA8SdaC/pNiT61wNv61u00zEzmUzsPhWdKVbPk1NxfKPrj3bFwm3cw1y4q5SxKnsyF74ADyToqiByJFJX7FlQqgqFObS4cxEjVXzGDp10r5mnpXigcwdZAgHsrW0R+50rWw3pVi7ia3mzN28EBBBtW7dxYAWNYZf5zWSfT53aU/X6GiOXD3ie0vXsipaLQCSEAGuZpc6md4JpDHcNRkIuZ2GZSIksGLCCIEgzzHImvnz+keKP+M/ugfCNqVfid473rp83Y/jSV0We05ZBj6nFVKJ6Dh/BQ964vaMiqzICDDNDGdZ12+J21FaI9D7DSQ10d7KNRy0OpXXWvHftjgAh3BLMSQzAk6GSZ1Op18aNYxGKf1Gvt/lLt9K05MGeT9mdCY5cSW8T6HwpXsHsS7sFYtYZgJAgEgHU6MoPLfYU0Ei5duKxS5eLPccRLMWBJykETJOw5ttNfPl4bxFoItYxo2IS8fhpRxwXip/8vj//AI7/AOVIl0OWXM+efJ/QYuqxriJ6DF4a/wBoSxZ5ghiYJGndIEAbDl8621/anw5tG8CrqwIdEkC5q6hlE6yDrzAIg6jx2H4JxcEfcY33rd/GtjCcP4mAQ2Hxmwy6ZROs5pUkjbaKaunzRVRaX0FvPik7lZr+hNy7hGurcS2Qy6sAW7RgQTKsSCxAGgAGgpjB8duhDaV7LhmYovZAyCxMhHPidI5amsVcNxMTOHxP/KTtt/h+FQ+Gx5IIw18MDKv2MsDA2hI1MyY6eNB4uotvayyyYao2Gx8qFeVuMXVGVBbEiDoATGvu7prOxnH8ZZYjD3uxYgdpKK2YSYbKQwWDv58tqzblnicRctXGRWZ5ay0gNuW0EAatoRrNJYixecK9wSw1bMVJhm7p0J5/TlToRyRftev2QtuEvdN9uNcTn/vQPiOxE+MG3pXVm4S7isix2yACMoVIEaad06V1HTm7NfowKWLvZ6q3hHPsn36VLYZhuK0mfxobEHlXcWdnFfTxM8LVwtNG0Cfyq/7N0pnjREvBLsKhauFpoYYDc0RbI6T8aDzRCsEmJhKuEpzIo5fX865L4Hsr8B9aHjIsunfcXW3V1tHoaYW9J/Crm9VH1HwLrpfiAGHPQ0ZMCx6fEfhU9t0rrNwzvVfHky3+vFch7XD+ZYe6jNh1A0nzoamDvRRePhVXOT7lljiuwA4Y/wBTV/2b9bURST/vRMtFzZVY0BKT0kch9JNK8TwYvJAJVhOVhIIkQQYIlTsR+IFPMP6jrVcw5AxzEbHrVbT2ZbS1wfO+P8FDoVcZcoiS0i00HJJIJ7Fzs42JIIBgUPAeiXCtFxT46w/Mg27tqfC5bsnL5MFNe+4ngTdWVbJcAYI8BhDCCrKQQyHmCDXh+N3ezsC5aR+6PvrMBuwj/wBNycyoWZiDGgDd4bVgy4pQd4+PI248ikvb5NKz6BcBJ/8AEXnmDiLC6jcEG2CK2sH6GcDtlSMQrBTmUnEqe/p+7E6KNPOvnFv0xtkQ6CNdIJgtuVEd3cgGSY8ZJbueldo2VbJADspiNcymZldeWwG8bVneTL/yP0Q8z3GD9H+A27lwXEw6hSApfEu+YFQSSheFhiy6/u+NaWHxHo+shBgCwkibYfoB3ih5kfGvk/pP6Ui5h7aWkNvOFaRA0tuVCjLAUBrYIAHOsH0f4suHZmKtJULKEA+uHkz/AJQIEdZ0pkZTcba3KtRs+7Yb0iwCrdYmwrfdIot2XyE21Uvki3Mdo9xevdrYHpthlthXvN2mXvMmGxAWY9ZVKbV8ewXG7tzL2GCvumkotoujQNcwUd4tAlpnpA0rft4fid1SLfDbqZhALhUYDkB2rAARAiIieppTlm/5Clj8z3t30+wHZjPjOzZcmbNbZbjZWBb7orMNlYbbNpyrNxX2qcMDZhibjDKRlW1cykkg5u8gMiCN+ZrwnFfsx4ni37V7dqyYAbPeUjTn93m13nWrYf7EMRp22Lw9sscq5c7yYJgZgsmATA6Gnw3W5Rs9G/2x4BSITFvBJnLbEzm0MvJAzaCOQ6VnYj7abPsYW83retdVfWM8gduXSpX7ELVuO2xrmSqwlnLqxgCSzczvFalj7HMAhGZsTcmd2QKIE65UBE+dW2JZ55vtoJ2wYG298nb/AIfhQ/8ArguHbDWx53GP4CvX3fs+4VYkvYURsbt9wDoDzeN5Go5Uq+I4FZOgwTHlkQXz/pVtaNom55PEfatfcFeyw0GQQVdpB3Hr6g+VZ9jFpdtTEuuZIUEnK3sgiY5RJ5V7PEfaPgbOlmw7dMtpLa/6iD8q8Tw/jjC3fGHtIlp7hMOZKjPmUWyFEkZiD4UGkyybRq2Reyr95dXQCIU7CJ1bnExymK6kv7aPSfIED6muqtEs9eimiqtLpdogaulTOfaGNuldmoQSaIBVaDqRYHyrix5GoUURUNDgKdgsponZTU3b6p6xA5DWNffVxcPShqDRK4U8h84qThTH9RUjFMKE94kzU3JsccIalYH6mhNdJqutFIrYx2td2vjS4U1W3cXJ2maUgnMNoG5+VHZAtj1sk7fE0winrWVw3i1m6s23kSw72hlYkQf8y/GnbmOVVLSugmMwnnHxg/Cq641ZNMhzD3gyhhsQD469fGlb2PCswaAQFYax3CQrN4hSST5il8Pmt4a5iAhNoq19JYCVKB2ABM9dAKby4dn+9xVi0BntwTOdWRHOpKhRBG/jVHmgi6xSYcKTsd+Y/UfKsbsfvmVCFcSyMSIIdizJdG5VmLxpplJFK4X0jwaR2l8EhrgyIGZQEZgjqtsQAQAdNDm50ha9J7BuNmQNbl1BZIlXbMsggzlMAaaAmleOroasNUUwnoTw/E4ls4uWe6C1pHRVV5bNoVMLGUgjTXSvbYL7MeGCLZss6iHhrtz1mlZOUjku1fPsfxp2uB0Y51AEgdmGXNOUkGYOus+UVl+kPpDjDYRrOJxFsDMGUXGDZVgCWWCwBz7zv4VV23si8aS3Z9zseg/D1AUYKwQAYzWw8dYzz4fCnbf7Jh1mMNZjQ/3VsCNPDnX5YwnEr183Ld29dcvbeMzs/eSLo0J3PZlf5qxarTL7H64v+nXD0BnHYb3XVb/6k1g4v7XOFJMX3uHolq59XCivzMKippJZ934r9tmCdGQYW/dUiCtzs0U+cM1YXEftzvtHZYSypBkG4zXYPURk11NfJa6jpRLPeY/7XOJ3Nrtu1/ktJ9XDGvP4/wBMMde/vMXfI6C4yr/yqQPlWMLZ6e/YfGoj9b1KRLOdyTJJJO5Op+NTaLT3Znwrsw5D40S0GYgCfID8NqIB/g1u4+ItgQSGDGdQApklvD861eK3vvES1/dW1CgDlmYAEmdZIFE4XhTZw7OBDscrFjlypHI6xNTwu0sXJls+xVSNIiFO5A010pXMh6tQpLdj9nhV5lBy8v3lHyJkVFY9y3dYksjluZynUjSffFdRv4i9L8mfWk4Q4Esyge8/QUhxDiGHsrLXgTMEC2+mm8x5fGurq2Qyyk9zI8EEjPt+lOHJgMx/lI+ta+FxSXFDqZU7aEfWurq0SW1mdc0GBotq4s97/fwrq6s+aWmDaG41ckjGv8Eu34liJkAFi05oldTA260pisdhcOQl7FXywM5LSRrsZZx1U9a6urn4rk278jdk9lIxG9JhMp2zaQNYG+/ec66jWOVDsek94NI102dp5HcKo1061FdWlKu4hyscvekOJVczBILBRAjmSfaJmB86ycT6S4i5mUXMsEsIEHXYSNxHLx1qa6qTnLzJGKN/h/pHnQCHLi3nug5Rr3VzL/CWZNN+94Gsa5jGs2BZcMA4lYbkZ9YA+B0rq6qyk6uw0uBLhXEntrntGIYlTAjZQ24J1KJ8OXNi9xnEYkgOFIA0MR10IGnM6xzqK6rY8SnLSw5XojaGzfbsBba9eBGiorZbajYiBqxK6EmgYfA54ypmIO5C8xsc5OmvSorq1x6fGuxlllkNHDFNGKrrtLb89FGWoFpRuTryVVHzk/SurqYopLZAbd7hbNu2D6hJ/jdjt/linsObXaWu1lLeUi4bar6jFvZaZG3jvU11SuxL7nh+PcPOAxpQEN2VxWU6wwhbizz1Vln31l8Twwt3XQbKxyk7ld1J81g11dWE2gEtk7VPZ9Tr03qa6iQjujl8fyH513adNPL8966uqEKFq4V1dUIadjgV5jsFEAyxEaiRos1r4XgNwf4uUdFEn3k7e6urqre5FwbeHVQMhAad+6BJGonTXao9IPSfC5ybAdlAVT3QgzCRp7gOW9dXUpxTluaYzlGCa+Jhf9KZ/wAL/Wf/AM11dXUzQiniy9JH/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8196" name="AutoShape 12"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8197" name="Rectangle 15"/>
          <p:cNvSpPr>
            <a:spLocks noChangeArrowheads="1"/>
          </p:cNvSpPr>
          <p:nvPr/>
        </p:nvSpPr>
        <p:spPr bwMode="auto">
          <a:xfrm>
            <a:off x="5105400" y="685800"/>
            <a:ext cx="1920875" cy="641350"/>
          </a:xfrm>
          <a:prstGeom prst="rect">
            <a:avLst/>
          </a:prstGeom>
          <a:noFill/>
          <a:ln w="9525">
            <a:noFill/>
            <a:miter lim="800000"/>
            <a:headEnd/>
            <a:tailEnd/>
          </a:ln>
        </p:spPr>
        <p:txBody>
          <a:bodyPr wrap="none" anchor="ctr">
            <a:spAutoFit/>
          </a:bodyPr>
          <a:lstStyle/>
          <a:p>
            <a:r>
              <a:rPr lang="el-GR" b="1" i="1" u="sng"/>
              <a:t>Το πρώτο ταξίδι</a:t>
            </a:r>
          </a:p>
          <a:p>
            <a:pPr eaLnBrk="0" hangingPunct="0"/>
            <a:endParaRPr lang="el-GR"/>
          </a:p>
        </p:txBody>
      </p:sp>
      <p:sp>
        <p:nvSpPr>
          <p:cNvPr id="8198" name="Rectangle 16"/>
          <p:cNvSpPr>
            <a:spLocks noChangeArrowheads="1"/>
          </p:cNvSpPr>
          <p:nvPr/>
        </p:nvSpPr>
        <p:spPr bwMode="auto">
          <a:xfrm>
            <a:off x="3733800" y="1050925"/>
            <a:ext cx="5410200" cy="2676525"/>
          </a:xfrm>
          <a:prstGeom prst="rect">
            <a:avLst/>
          </a:prstGeom>
          <a:noFill/>
          <a:ln w="9525">
            <a:noFill/>
            <a:miter lim="800000"/>
            <a:headEnd/>
            <a:tailEnd/>
          </a:ln>
        </p:spPr>
        <p:txBody>
          <a:bodyPr anchor="ctr">
            <a:spAutoFit/>
          </a:bodyPr>
          <a:lstStyle/>
          <a:p>
            <a:pPr algn="just"/>
            <a:r>
              <a:rPr lang="el-GR" sz="1400"/>
              <a:t>Το έτος 1499 - 1500, ο Βεσπούτσι συμμετείχε σε μια αποστολή που οδηγήθηκε από τον Αλόνσο ντε Ογιέδα (Alonso de Ojeda). Όταν έφτασαν στην ακτή της σημερινής Γουιάνας, οι δύο τους φαίνονται να χωρίζουν. Ο Βεσπούτσι έπλευσε νότια, ανακάλυψε τις εκβολές του Αμαζονίου ποταμού, πριν να γυρίσει πίσω και βρεθεί στο Τρινιντάντ και τον ποταμό Ορινόκο και επιστρέψει στην Ισπανία μέσω της Ισπανιόλας. Ο Βεσπούτσι ισχυρίστηκε, σε μια επιστολή του προς τον Λορέντσο των Μεδίκων, ότι καθόρισε το γεωγραφικό μήκος που βρισκόταν αστρικά στις 23 Αυγούστου του 1499, ενώ ήταν σε αυτό το ταξίδι. Αλλά ο ισχυρισμός του είναι σαφώς ψευδής, γεγονός που δημιουργεί μεγαλύτερη αμφιβολία για την αξιοπιστία του Βεσπούτσι. </a:t>
            </a:r>
          </a:p>
        </p:txBody>
      </p:sp>
      <p:sp>
        <p:nvSpPr>
          <p:cNvPr id="8199" name="Rectangle 17"/>
          <p:cNvSpPr>
            <a:spLocks noChangeArrowheads="1"/>
          </p:cNvSpPr>
          <p:nvPr/>
        </p:nvSpPr>
        <p:spPr bwMode="auto">
          <a:xfrm>
            <a:off x="3810000" y="3657600"/>
            <a:ext cx="2060575" cy="641350"/>
          </a:xfrm>
          <a:prstGeom prst="rect">
            <a:avLst/>
          </a:prstGeom>
          <a:noFill/>
          <a:ln w="9525">
            <a:noFill/>
            <a:miter lim="800000"/>
            <a:headEnd/>
            <a:tailEnd/>
          </a:ln>
        </p:spPr>
        <p:txBody>
          <a:bodyPr wrap="none" anchor="ctr">
            <a:spAutoFit/>
          </a:bodyPr>
          <a:lstStyle/>
          <a:p>
            <a:r>
              <a:rPr lang="el-GR" b="1" i="1" u="sng"/>
              <a:t>Το δεύτερο ταξίδι</a:t>
            </a:r>
          </a:p>
          <a:p>
            <a:pPr eaLnBrk="0" hangingPunct="0"/>
            <a:endParaRPr lang="el-GR"/>
          </a:p>
        </p:txBody>
      </p:sp>
      <p:sp>
        <p:nvSpPr>
          <p:cNvPr id="8200" name="Rectangle 18"/>
          <p:cNvSpPr>
            <a:spLocks noChangeArrowheads="1"/>
          </p:cNvSpPr>
          <p:nvPr/>
        </p:nvSpPr>
        <p:spPr bwMode="auto">
          <a:xfrm>
            <a:off x="0" y="3983038"/>
            <a:ext cx="6324600" cy="2892425"/>
          </a:xfrm>
          <a:prstGeom prst="rect">
            <a:avLst/>
          </a:prstGeom>
          <a:noFill/>
          <a:ln w="9525">
            <a:noFill/>
            <a:miter lim="800000"/>
            <a:headEnd/>
            <a:tailEnd/>
          </a:ln>
        </p:spPr>
        <p:txBody>
          <a:bodyPr anchor="ctr">
            <a:spAutoFit/>
          </a:bodyPr>
          <a:lstStyle/>
          <a:p>
            <a:pPr algn="just"/>
            <a:r>
              <a:rPr lang="el-GR" sz="1400"/>
              <a:t>Το επόμενο ταξίδι του το 1501 - 1502 ήταν στην υπηρεσία της Πορτογαλίας, όταν έφθασε στον κόλπο του σημερινού Ρίο ντε Τζανέιρο. Ο ηγέτης αυτής της αποστολής ήταν ο Γκοανσάλο Κοέλιο. Σε αυτό το ταξίδι έπλευσε νότια κατά μήκος της ακτής της Νότιας Αμερικής. Εάν πιστέψουμε την εκδοχή του Βεσπούτσι, έφθασε στο γεωγραφικό πλάτος της Παταγωνίας πριν να γυρίσει πίσω, αν και αυτό φαίνεται επίσης αμφισβητήσιμο, δεδομένου ότι δεν αναφέρει την εκβολή του Ρίο ντε λα Πλάτα, τον οποίο θα έπρεπε να είχε δει ,εάν είχε φτάσει τόσο νότια. Κατά τη διάρκεια του πρώτου μισού αυτής της αποστολής το 1501 ο Βεσπούτσι χαρτογράφησε δύο αστέρια, τον Άλφα του Κενταύρου και Βήτα του Κενταύρου, καθώς επίσης και τα αστέρια του αστερισμού του Σταυρού του Νότου. Αν και αυτά τα αστέρια ήταν γνωστά στους αρχαίους Έλληνες, η βαθμιαία μετάπτωση τους είχε χαμηλώσει κάτω από τον ευρωπαϊκό ορίζοντα έτσι ώστε ήταν ξεχασμένα. </a:t>
            </a:r>
          </a:p>
        </p:txBody>
      </p:sp>
      <p:pic>
        <p:nvPicPr>
          <p:cNvPr id="8201" name="Picture 27" descr="vespuccimap"/>
          <p:cNvPicPr>
            <a:picLocks noChangeAspect="1" noChangeArrowheads="1"/>
          </p:cNvPicPr>
          <p:nvPr/>
        </p:nvPicPr>
        <p:blipFill>
          <a:blip r:embed="rId2" cstate="email"/>
          <a:srcRect/>
          <a:stretch>
            <a:fillRect/>
          </a:stretch>
        </p:blipFill>
        <p:spPr bwMode="auto">
          <a:xfrm>
            <a:off x="0" y="685800"/>
            <a:ext cx="3657600" cy="3276600"/>
          </a:xfrm>
          <a:prstGeom prst="rect">
            <a:avLst/>
          </a:prstGeom>
          <a:noFill/>
          <a:ln w="9525">
            <a:noFill/>
            <a:miter lim="800000"/>
            <a:headEnd/>
            <a:tailEnd/>
          </a:ln>
        </p:spPr>
      </p:pic>
      <p:pic>
        <p:nvPicPr>
          <p:cNvPr id="8202" name="Picture 29" descr="2"/>
          <p:cNvPicPr>
            <a:picLocks noChangeAspect="1" noChangeArrowheads="1"/>
          </p:cNvPicPr>
          <p:nvPr/>
        </p:nvPicPr>
        <p:blipFill>
          <a:blip r:embed="rId3" cstate="email"/>
          <a:srcRect/>
          <a:stretch>
            <a:fillRect/>
          </a:stretch>
        </p:blipFill>
        <p:spPr bwMode="auto">
          <a:xfrm>
            <a:off x="6400800" y="3657600"/>
            <a:ext cx="2743200" cy="3200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0" y="176213"/>
            <a:ext cx="1724025" cy="646112"/>
          </a:xfrm>
          <a:prstGeom prst="rect">
            <a:avLst/>
          </a:prstGeom>
          <a:noFill/>
          <a:ln w="9525">
            <a:noFill/>
            <a:miter lim="800000"/>
            <a:headEnd/>
            <a:tailEnd/>
          </a:ln>
        </p:spPr>
        <p:txBody>
          <a:bodyPr anchor="ctr">
            <a:spAutoFit/>
          </a:bodyPr>
          <a:lstStyle/>
          <a:p>
            <a:r>
              <a:rPr lang="el-GR" b="1" i="1" u="sng"/>
              <a:t>Το τρίτο ταξίδι</a:t>
            </a:r>
          </a:p>
          <a:p>
            <a:pPr eaLnBrk="0" hangingPunct="0"/>
            <a:endParaRPr lang="el-GR" i="1" u="sng"/>
          </a:p>
        </p:txBody>
      </p:sp>
      <p:sp>
        <p:nvSpPr>
          <p:cNvPr id="9219" name="Rectangle 4"/>
          <p:cNvSpPr>
            <a:spLocks noChangeArrowheads="1"/>
          </p:cNvSpPr>
          <p:nvPr/>
        </p:nvSpPr>
        <p:spPr bwMode="auto">
          <a:xfrm>
            <a:off x="0" y="914400"/>
            <a:ext cx="9144000" cy="581025"/>
          </a:xfrm>
          <a:prstGeom prst="rect">
            <a:avLst/>
          </a:prstGeom>
          <a:noFill/>
          <a:ln w="9525">
            <a:noFill/>
            <a:miter lim="800000"/>
            <a:headEnd/>
            <a:tailEnd/>
          </a:ln>
        </p:spPr>
        <p:txBody>
          <a:bodyPr anchor="ctr">
            <a:spAutoFit/>
          </a:bodyPr>
          <a:lstStyle/>
          <a:p>
            <a:pPr algn="ctr"/>
            <a:r>
              <a:rPr lang="el-GR" sz="1600"/>
              <a:t>Λίγα είναι γνωστά για το τελευταίο ταξίδι του το 1503 - 1504. Δεν είναι ακόμα και γνωστό εάν όντως πραγματοποιήθηκε. </a:t>
            </a:r>
          </a:p>
        </p:txBody>
      </p:sp>
      <p:pic>
        <p:nvPicPr>
          <p:cNvPr id="9220" name="Picture 6" descr="86422g-vespucci"/>
          <p:cNvPicPr>
            <a:picLocks noChangeAspect="1" noChangeArrowheads="1"/>
          </p:cNvPicPr>
          <p:nvPr/>
        </p:nvPicPr>
        <p:blipFill>
          <a:blip r:embed="rId2" cstate="email"/>
          <a:srcRect/>
          <a:stretch>
            <a:fillRect/>
          </a:stretch>
        </p:blipFill>
        <p:spPr bwMode="auto">
          <a:xfrm>
            <a:off x="2362200" y="4114800"/>
            <a:ext cx="4343400" cy="2576513"/>
          </a:xfrm>
          <a:prstGeom prst="rect">
            <a:avLst/>
          </a:prstGeom>
          <a:noFill/>
          <a:ln w="9525">
            <a:noFill/>
            <a:miter lim="800000"/>
            <a:headEnd/>
            <a:tailEnd/>
          </a:ln>
        </p:spPr>
      </p:pic>
      <p:pic>
        <p:nvPicPr>
          <p:cNvPr id="9221" name="Picture 7" descr="caravel"/>
          <p:cNvPicPr>
            <a:picLocks noChangeAspect="1" noChangeArrowheads="1"/>
          </p:cNvPicPr>
          <p:nvPr/>
        </p:nvPicPr>
        <p:blipFill>
          <a:blip r:embed="rId3" cstate="email"/>
          <a:srcRect/>
          <a:stretch>
            <a:fillRect/>
          </a:stretch>
        </p:blipFill>
        <p:spPr bwMode="auto">
          <a:xfrm>
            <a:off x="2743200" y="1524000"/>
            <a:ext cx="3657600" cy="2514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amerigo"/>
          <p:cNvPicPr>
            <a:picLocks noChangeAspect="1" noChangeArrowheads="1"/>
          </p:cNvPicPr>
          <p:nvPr/>
        </p:nvPicPr>
        <p:blipFill>
          <a:blip r:embed="rId2" cstate="email"/>
          <a:srcRect/>
          <a:stretch>
            <a:fillRect/>
          </a:stretch>
        </p:blipFill>
        <p:spPr bwMode="auto">
          <a:xfrm>
            <a:off x="2209800" y="762000"/>
            <a:ext cx="4851400" cy="5334000"/>
          </a:xfrm>
          <a:prstGeom prst="rect">
            <a:avLst/>
          </a:prstGeom>
          <a:noFill/>
          <a:ln w="9525">
            <a:noFill/>
            <a:miter lim="800000"/>
            <a:headEnd/>
            <a:tailEnd/>
          </a:ln>
        </p:spPr>
      </p:pic>
      <p:sp>
        <p:nvSpPr>
          <p:cNvPr id="10243" name="Rectangle 7"/>
          <p:cNvSpPr>
            <a:spLocks noChangeArrowheads="1"/>
          </p:cNvSpPr>
          <p:nvPr/>
        </p:nvSpPr>
        <p:spPr bwMode="auto">
          <a:xfrm>
            <a:off x="914400" y="6172200"/>
            <a:ext cx="7467600" cy="369888"/>
          </a:xfrm>
          <a:prstGeom prst="rect">
            <a:avLst/>
          </a:prstGeom>
          <a:noFill/>
          <a:ln w="9525">
            <a:noFill/>
            <a:miter lim="800000"/>
            <a:headEnd/>
            <a:tailEnd/>
          </a:ln>
        </p:spPr>
        <p:txBody>
          <a:bodyPr>
            <a:spAutoFit/>
          </a:bodyPr>
          <a:lstStyle/>
          <a:p>
            <a:r>
              <a:rPr lang="el-GR" b="1"/>
              <a:t>Ο Αμέριγκο Βεσπούτσι πέθανε στη Σεβίλλη της Ισπανίας, το 1512.</a:t>
            </a:r>
            <a:r>
              <a:rPr lang="el-G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126</TotalTime>
  <Words>790</Words>
  <Application>Microsoft Office PowerPoint</Application>
  <PresentationFormat>Προβολή στην οθόνη (4:3)</PresentationFormat>
  <Paragraphs>18</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Calibri</vt:lpstr>
      <vt:lpstr>Constantia</vt:lpstr>
      <vt:lpstr>Wingdings 2</vt:lpstr>
      <vt:lpstr>Monotype Corsiva</vt:lpstr>
      <vt:lpstr>Ροή</vt:lpstr>
      <vt:lpstr>Διαφάνεια 1</vt:lpstr>
      <vt:lpstr>Διαφάνεια 2</vt:lpstr>
      <vt:lpstr>Διαφάνεια 3</vt:lpstr>
      <vt:lpstr>Διαφάνεια 4</vt:lpstr>
      <vt:lpstr>Διαφάνεια 5</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kostas</dc:creator>
  <cp:lastModifiedBy>kostas</cp:lastModifiedBy>
  <cp:revision>13</cp:revision>
  <cp:lastPrinted>1601-01-01T00:00:00Z</cp:lastPrinted>
  <dcterms:created xsi:type="dcterms:W3CDTF">1601-01-01T00:00:00Z</dcterms:created>
  <dcterms:modified xsi:type="dcterms:W3CDTF">2014-04-18T21:20:29Z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