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3" r:id="rId3"/>
    <p:sldId id="256" r:id="rId4"/>
    <p:sldId id="257" r:id="rId5"/>
    <p:sldId id="260" r:id="rId6"/>
    <p:sldId id="258" r:id="rId7"/>
    <p:sldId id="259" r:id="rId8"/>
    <p:sldId id="261" r:id="rId9"/>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33"/>
    <a:srgbClr val="660066"/>
    <a:srgbClr val="9900FF"/>
    <a:srgbClr val="9900CC"/>
    <a:srgbClr val="CC99FF"/>
    <a:srgbClr val="FFCCCC"/>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82" d="100"/>
          <a:sy n="82" d="100"/>
        </p:scale>
        <p:origin x="-16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Κάντε κλικ για να επεξεργαστείτε τον υπότιτλο του υποδείγματος</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FC3A0F5C-19C3-4263-963C-55E5161C175E}" type="slidenum">
              <a:rPr lang="el-GR"/>
              <a:pPr>
                <a:defRPr/>
              </a:pPr>
              <a:t>‹#›</a:t>
            </a:fld>
            <a:endParaRPr lang="el-GR"/>
          </a:p>
        </p:txBody>
      </p:sp>
    </p:spTree>
  </p:cSld>
  <p:clrMapOvr>
    <a:masterClrMapping/>
  </p:clrMapOvr>
  <p:transition spd="slow">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E1D033D4-36B5-4943-A0A1-9B27FBC1D33E}" type="slidenum">
              <a:rPr lang="el-GR"/>
              <a:pPr>
                <a:defRPr/>
              </a:pPr>
              <a:t>‹#›</a:t>
            </a:fld>
            <a:endParaRPr lang="el-GR"/>
          </a:p>
        </p:txBody>
      </p:sp>
    </p:spTree>
  </p:cSld>
  <p:clrMapOvr>
    <a:masterClrMapping/>
  </p:clrMapOvr>
  <p:transition spd="slow">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B264CF95-E9DE-4910-8F5E-138006B51AE1}" type="slidenum">
              <a:rPr lang="el-GR"/>
              <a:pPr>
                <a:defRPr/>
              </a:pPr>
              <a:t>‹#›</a:t>
            </a:fld>
            <a:endParaRPr lang="el-GR"/>
          </a:p>
        </p:txBody>
      </p:sp>
    </p:spTree>
  </p:cSld>
  <p:clrMapOvr>
    <a:masterClrMapping/>
  </p:clrMapOvr>
  <p:transition spd="slow">
    <p:wedg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Αντικείμενο">
    <p:spTree>
      <p:nvGrpSpPr>
        <p:cNvPr id="1" name=""/>
        <p:cNvGrpSpPr/>
        <p:nvPr/>
      </p:nvGrpSpPr>
      <p:grpSpPr>
        <a:xfrm>
          <a:off x="0" y="0"/>
          <a:ext cx="0" cy="0"/>
          <a:chOff x="0" y="0"/>
          <a:chExt cx="0" cy="0"/>
        </a:xfrm>
      </p:grpSpPr>
      <p:sp>
        <p:nvSpPr>
          <p:cNvPr id="2" name="1 - Θέση περιεχομένου"/>
          <p:cNvSpPr>
            <a:spLocks noGrp="1"/>
          </p:cNvSpPr>
          <p:nvPr>
            <p:ph/>
          </p:nvPr>
        </p:nvSpPr>
        <p:spPr>
          <a:xfrm>
            <a:off x="457200" y="274638"/>
            <a:ext cx="8229600" cy="5851525"/>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3" name="Rectangle 4"/>
          <p:cNvSpPr>
            <a:spLocks noGrp="1" noChangeArrowheads="1"/>
          </p:cNvSpPr>
          <p:nvPr>
            <p:ph type="dt" sz="half" idx="10"/>
          </p:nvPr>
        </p:nvSpPr>
        <p:spPr>
          <a:ln/>
        </p:spPr>
        <p:txBody>
          <a:bodyPr/>
          <a:lstStyle>
            <a:lvl1pPr>
              <a:defRPr/>
            </a:lvl1pPr>
          </a:lstStyle>
          <a:p>
            <a:pPr>
              <a:defRPr/>
            </a:pPr>
            <a:endParaRPr lang="el-GR"/>
          </a:p>
        </p:txBody>
      </p:sp>
      <p:sp>
        <p:nvSpPr>
          <p:cNvPr id="4" name="Rectangle 5"/>
          <p:cNvSpPr>
            <a:spLocks noGrp="1" noChangeArrowheads="1"/>
          </p:cNvSpPr>
          <p:nvPr>
            <p:ph type="ftr" sz="quarter" idx="11"/>
          </p:nvPr>
        </p:nvSpPr>
        <p:spPr>
          <a:ln/>
        </p:spPr>
        <p:txBody>
          <a:bodyPr/>
          <a:lstStyle>
            <a:lvl1pPr>
              <a:defRPr/>
            </a:lvl1pPr>
          </a:lstStyle>
          <a:p>
            <a:pPr>
              <a:defRPr/>
            </a:pPr>
            <a:endParaRPr lang="el-GR"/>
          </a:p>
        </p:txBody>
      </p:sp>
      <p:sp>
        <p:nvSpPr>
          <p:cNvPr id="5" name="Rectangle 6"/>
          <p:cNvSpPr>
            <a:spLocks noGrp="1" noChangeArrowheads="1"/>
          </p:cNvSpPr>
          <p:nvPr>
            <p:ph type="sldNum" sz="quarter" idx="12"/>
          </p:nvPr>
        </p:nvSpPr>
        <p:spPr>
          <a:ln/>
        </p:spPr>
        <p:txBody>
          <a:bodyPr/>
          <a:lstStyle>
            <a:lvl1pPr>
              <a:defRPr/>
            </a:lvl1pPr>
          </a:lstStyle>
          <a:p>
            <a:pPr>
              <a:defRPr/>
            </a:pPr>
            <a:fld id="{FBB5AB31-AC4F-415B-8AF7-BD09F1B21989}" type="slidenum">
              <a:rPr lang="el-GR"/>
              <a:pPr>
                <a:defRPr/>
              </a:pPr>
              <a:t>‹#›</a:t>
            </a:fld>
            <a:endParaRPr lang="el-GR"/>
          </a:p>
        </p:txBody>
      </p:sp>
    </p:spTree>
  </p:cSld>
  <p:clrMapOvr>
    <a:masterClrMapping/>
  </p:clrMapOvr>
  <p:transition spd="slow">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DEF534BB-84B0-4CC4-8832-7CE861E70249}" type="slidenum">
              <a:rPr lang="el-GR"/>
              <a:pPr>
                <a:defRPr/>
              </a:pPr>
              <a:t>‹#›</a:t>
            </a:fld>
            <a:endParaRPr lang="el-GR"/>
          </a:p>
        </p:txBody>
      </p:sp>
    </p:spTree>
  </p:cSld>
  <p:clrMapOvr>
    <a:masterClrMapping/>
  </p:clrMapOvr>
  <p:transition spd="slow">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Rectangle 4"/>
          <p:cNvSpPr>
            <a:spLocks noGrp="1" noChangeArrowheads="1"/>
          </p:cNvSpPr>
          <p:nvPr>
            <p:ph type="dt" sz="half" idx="10"/>
          </p:nvPr>
        </p:nvSpPr>
        <p:spPr>
          <a:ln/>
        </p:spPr>
        <p:txBody>
          <a:bodyPr/>
          <a:lstStyle>
            <a:lvl1pPr>
              <a:defRPr/>
            </a:lvl1pPr>
          </a:lstStyle>
          <a:p>
            <a:pPr>
              <a:defRPr/>
            </a:pPr>
            <a:endParaRPr lang="el-GR"/>
          </a:p>
        </p:txBody>
      </p:sp>
      <p:sp>
        <p:nvSpPr>
          <p:cNvPr id="5" name="Rectangle 5"/>
          <p:cNvSpPr>
            <a:spLocks noGrp="1" noChangeArrowheads="1"/>
          </p:cNvSpPr>
          <p:nvPr>
            <p:ph type="ftr" sz="quarter" idx="11"/>
          </p:nvPr>
        </p:nvSpPr>
        <p:spPr>
          <a:ln/>
        </p:spPr>
        <p:txBody>
          <a:bodyPr/>
          <a:lstStyle>
            <a:lvl1pPr>
              <a:defRPr/>
            </a:lvl1pPr>
          </a:lstStyle>
          <a:p>
            <a:pPr>
              <a:defRPr/>
            </a:pPr>
            <a:endParaRPr lang="el-GR"/>
          </a:p>
        </p:txBody>
      </p:sp>
      <p:sp>
        <p:nvSpPr>
          <p:cNvPr id="6" name="Rectangle 6"/>
          <p:cNvSpPr>
            <a:spLocks noGrp="1" noChangeArrowheads="1"/>
          </p:cNvSpPr>
          <p:nvPr>
            <p:ph type="sldNum" sz="quarter" idx="12"/>
          </p:nvPr>
        </p:nvSpPr>
        <p:spPr>
          <a:ln/>
        </p:spPr>
        <p:txBody>
          <a:bodyPr/>
          <a:lstStyle>
            <a:lvl1pPr>
              <a:defRPr/>
            </a:lvl1pPr>
          </a:lstStyle>
          <a:p>
            <a:pPr>
              <a:defRPr/>
            </a:pPr>
            <a:fld id="{73156B07-4FC6-4DE1-AC4E-90DC9CD8914C}" type="slidenum">
              <a:rPr lang="el-GR"/>
              <a:pPr>
                <a:defRPr/>
              </a:pPr>
              <a:t>‹#›</a:t>
            </a:fld>
            <a:endParaRPr lang="el-GR"/>
          </a:p>
        </p:txBody>
      </p:sp>
    </p:spTree>
  </p:cSld>
  <p:clrMapOvr>
    <a:masterClrMapping/>
  </p:clrMapOvr>
  <p:transition spd="slow">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4A9277AD-5EE7-43D1-A0AA-C48D621D25D9}" type="slidenum">
              <a:rPr lang="el-GR"/>
              <a:pPr>
                <a:defRPr/>
              </a:pPr>
              <a:t>‹#›</a:t>
            </a:fld>
            <a:endParaRPr lang="el-GR"/>
          </a:p>
        </p:txBody>
      </p:sp>
    </p:spTree>
  </p:cSld>
  <p:clrMapOvr>
    <a:masterClrMapping/>
  </p:clrMapOvr>
  <p:transition spd="slow">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Rectangle 4"/>
          <p:cNvSpPr>
            <a:spLocks noGrp="1" noChangeArrowheads="1"/>
          </p:cNvSpPr>
          <p:nvPr>
            <p:ph type="dt" sz="half" idx="10"/>
          </p:nvPr>
        </p:nvSpPr>
        <p:spPr>
          <a:ln/>
        </p:spPr>
        <p:txBody>
          <a:bodyPr/>
          <a:lstStyle>
            <a:lvl1pPr>
              <a:defRPr/>
            </a:lvl1pPr>
          </a:lstStyle>
          <a:p>
            <a:pPr>
              <a:defRPr/>
            </a:pPr>
            <a:endParaRPr lang="el-GR"/>
          </a:p>
        </p:txBody>
      </p:sp>
      <p:sp>
        <p:nvSpPr>
          <p:cNvPr id="8" name="Rectangle 5"/>
          <p:cNvSpPr>
            <a:spLocks noGrp="1" noChangeArrowheads="1"/>
          </p:cNvSpPr>
          <p:nvPr>
            <p:ph type="ftr" sz="quarter" idx="11"/>
          </p:nvPr>
        </p:nvSpPr>
        <p:spPr>
          <a:ln/>
        </p:spPr>
        <p:txBody>
          <a:bodyPr/>
          <a:lstStyle>
            <a:lvl1pPr>
              <a:defRPr/>
            </a:lvl1pPr>
          </a:lstStyle>
          <a:p>
            <a:pPr>
              <a:defRPr/>
            </a:pPr>
            <a:endParaRPr lang="el-GR"/>
          </a:p>
        </p:txBody>
      </p:sp>
      <p:sp>
        <p:nvSpPr>
          <p:cNvPr id="9" name="Rectangle 6"/>
          <p:cNvSpPr>
            <a:spLocks noGrp="1" noChangeArrowheads="1"/>
          </p:cNvSpPr>
          <p:nvPr>
            <p:ph type="sldNum" sz="quarter" idx="12"/>
          </p:nvPr>
        </p:nvSpPr>
        <p:spPr>
          <a:ln/>
        </p:spPr>
        <p:txBody>
          <a:bodyPr/>
          <a:lstStyle>
            <a:lvl1pPr>
              <a:defRPr/>
            </a:lvl1pPr>
          </a:lstStyle>
          <a:p>
            <a:pPr>
              <a:defRPr/>
            </a:pPr>
            <a:fld id="{F97A4A03-F42D-4EF5-9770-4A9A4B183EFB}" type="slidenum">
              <a:rPr lang="el-GR"/>
              <a:pPr>
                <a:defRPr/>
              </a:pPr>
              <a:t>‹#›</a:t>
            </a:fld>
            <a:endParaRPr lang="el-GR"/>
          </a:p>
        </p:txBody>
      </p:sp>
    </p:spTree>
  </p:cSld>
  <p:clrMapOvr>
    <a:masterClrMapping/>
  </p:clrMapOvr>
  <p:transition spd="slow">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Rectangle 4"/>
          <p:cNvSpPr>
            <a:spLocks noGrp="1" noChangeArrowheads="1"/>
          </p:cNvSpPr>
          <p:nvPr>
            <p:ph type="dt" sz="half" idx="10"/>
          </p:nvPr>
        </p:nvSpPr>
        <p:spPr>
          <a:ln/>
        </p:spPr>
        <p:txBody>
          <a:bodyPr/>
          <a:lstStyle>
            <a:lvl1pPr>
              <a:defRPr/>
            </a:lvl1pPr>
          </a:lstStyle>
          <a:p>
            <a:pPr>
              <a:defRPr/>
            </a:pPr>
            <a:endParaRPr lang="el-GR"/>
          </a:p>
        </p:txBody>
      </p:sp>
      <p:sp>
        <p:nvSpPr>
          <p:cNvPr id="4" name="Rectangle 5"/>
          <p:cNvSpPr>
            <a:spLocks noGrp="1" noChangeArrowheads="1"/>
          </p:cNvSpPr>
          <p:nvPr>
            <p:ph type="ftr" sz="quarter" idx="11"/>
          </p:nvPr>
        </p:nvSpPr>
        <p:spPr>
          <a:ln/>
        </p:spPr>
        <p:txBody>
          <a:bodyPr/>
          <a:lstStyle>
            <a:lvl1pPr>
              <a:defRPr/>
            </a:lvl1pPr>
          </a:lstStyle>
          <a:p>
            <a:pPr>
              <a:defRPr/>
            </a:pPr>
            <a:endParaRPr lang="el-GR"/>
          </a:p>
        </p:txBody>
      </p:sp>
      <p:sp>
        <p:nvSpPr>
          <p:cNvPr id="5" name="Rectangle 6"/>
          <p:cNvSpPr>
            <a:spLocks noGrp="1" noChangeArrowheads="1"/>
          </p:cNvSpPr>
          <p:nvPr>
            <p:ph type="sldNum" sz="quarter" idx="12"/>
          </p:nvPr>
        </p:nvSpPr>
        <p:spPr>
          <a:ln/>
        </p:spPr>
        <p:txBody>
          <a:bodyPr/>
          <a:lstStyle>
            <a:lvl1pPr>
              <a:defRPr/>
            </a:lvl1pPr>
          </a:lstStyle>
          <a:p>
            <a:pPr>
              <a:defRPr/>
            </a:pPr>
            <a:fld id="{F08B6550-664F-4F4B-9E62-B54AF0F9317C}" type="slidenum">
              <a:rPr lang="el-GR"/>
              <a:pPr>
                <a:defRPr/>
              </a:pPr>
              <a:t>‹#›</a:t>
            </a:fld>
            <a:endParaRPr lang="el-GR"/>
          </a:p>
        </p:txBody>
      </p:sp>
    </p:spTree>
  </p:cSld>
  <p:clrMapOvr>
    <a:masterClrMapping/>
  </p:clrMapOvr>
  <p:transition spd="slow">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l-GR"/>
          </a:p>
        </p:txBody>
      </p:sp>
      <p:sp>
        <p:nvSpPr>
          <p:cNvPr id="3" name="Rectangle 5"/>
          <p:cNvSpPr>
            <a:spLocks noGrp="1" noChangeArrowheads="1"/>
          </p:cNvSpPr>
          <p:nvPr>
            <p:ph type="ftr" sz="quarter" idx="11"/>
          </p:nvPr>
        </p:nvSpPr>
        <p:spPr>
          <a:ln/>
        </p:spPr>
        <p:txBody>
          <a:bodyPr/>
          <a:lstStyle>
            <a:lvl1pPr>
              <a:defRPr/>
            </a:lvl1pPr>
          </a:lstStyle>
          <a:p>
            <a:pPr>
              <a:defRPr/>
            </a:pPr>
            <a:endParaRPr lang="el-GR"/>
          </a:p>
        </p:txBody>
      </p:sp>
      <p:sp>
        <p:nvSpPr>
          <p:cNvPr id="4" name="Rectangle 6"/>
          <p:cNvSpPr>
            <a:spLocks noGrp="1" noChangeArrowheads="1"/>
          </p:cNvSpPr>
          <p:nvPr>
            <p:ph type="sldNum" sz="quarter" idx="12"/>
          </p:nvPr>
        </p:nvSpPr>
        <p:spPr>
          <a:ln/>
        </p:spPr>
        <p:txBody>
          <a:bodyPr/>
          <a:lstStyle>
            <a:lvl1pPr>
              <a:defRPr/>
            </a:lvl1pPr>
          </a:lstStyle>
          <a:p>
            <a:pPr>
              <a:defRPr/>
            </a:pPr>
            <a:fld id="{F7107C33-D81D-463A-B09E-EA8A3172E912}" type="slidenum">
              <a:rPr lang="el-GR"/>
              <a:pPr>
                <a:defRPr/>
              </a:pPr>
              <a:t>‹#›</a:t>
            </a:fld>
            <a:endParaRPr lang="el-GR"/>
          </a:p>
        </p:txBody>
      </p:sp>
    </p:spTree>
  </p:cSld>
  <p:clrMapOvr>
    <a:masterClrMapping/>
  </p:clrMapOvr>
  <p:transition spd="slow">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5860ECF5-55C8-4A48-A1EA-760483FC2B25}" type="slidenum">
              <a:rPr lang="el-GR"/>
              <a:pPr>
                <a:defRPr/>
              </a:pPr>
              <a:t>‹#›</a:t>
            </a:fld>
            <a:endParaRPr lang="el-GR"/>
          </a:p>
        </p:txBody>
      </p:sp>
    </p:spTree>
  </p:cSld>
  <p:clrMapOvr>
    <a:masterClrMapping/>
  </p:clrMapOvr>
  <p:transition spd="slow">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l-GR" noProof="0" smtClean="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Rectangle 4"/>
          <p:cNvSpPr>
            <a:spLocks noGrp="1" noChangeArrowheads="1"/>
          </p:cNvSpPr>
          <p:nvPr>
            <p:ph type="dt" sz="half" idx="10"/>
          </p:nvPr>
        </p:nvSpPr>
        <p:spPr>
          <a:ln/>
        </p:spPr>
        <p:txBody>
          <a:bodyPr/>
          <a:lstStyle>
            <a:lvl1pPr>
              <a:defRPr/>
            </a:lvl1pPr>
          </a:lstStyle>
          <a:p>
            <a:pPr>
              <a:defRPr/>
            </a:pPr>
            <a:endParaRPr lang="el-GR"/>
          </a:p>
        </p:txBody>
      </p:sp>
      <p:sp>
        <p:nvSpPr>
          <p:cNvPr id="6" name="Rectangle 5"/>
          <p:cNvSpPr>
            <a:spLocks noGrp="1" noChangeArrowheads="1"/>
          </p:cNvSpPr>
          <p:nvPr>
            <p:ph type="ftr" sz="quarter" idx="11"/>
          </p:nvPr>
        </p:nvSpPr>
        <p:spPr>
          <a:ln/>
        </p:spPr>
        <p:txBody>
          <a:bodyPr/>
          <a:lstStyle>
            <a:lvl1pPr>
              <a:defRPr/>
            </a:lvl1pPr>
          </a:lstStyle>
          <a:p>
            <a:pPr>
              <a:defRPr/>
            </a:pPr>
            <a:endParaRPr lang="el-GR"/>
          </a:p>
        </p:txBody>
      </p:sp>
      <p:sp>
        <p:nvSpPr>
          <p:cNvPr id="7" name="Rectangle 6"/>
          <p:cNvSpPr>
            <a:spLocks noGrp="1" noChangeArrowheads="1"/>
          </p:cNvSpPr>
          <p:nvPr>
            <p:ph type="sldNum" sz="quarter" idx="12"/>
          </p:nvPr>
        </p:nvSpPr>
        <p:spPr>
          <a:ln/>
        </p:spPr>
        <p:txBody>
          <a:bodyPr/>
          <a:lstStyle>
            <a:lvl1pPr>
              <a:defRPr/>
            </a:lvl1pPr>
          </a:lstStyle>
          <a:p>
            <a:pPr>
              <a:defRPr/>
            </a:pPr>
            <a:fld id="{9FC99B24-0666-4BAB-9C13-A3E6C954BB91}" type="slidenum">
              <a:rPr lang="el-GR"/>
              <a:pPr>
                <a:defRPr/>
              </a:pPr>
              <a:t>‹#›</a:t>
            </a:fld>
            <a:endParaRPr lang="el-GR"/>
          </a:p>
        </p:txBody>
      </p:sp>
    </p:spTree>
  </p:cSld>
  <p:clrMapOvr>
    <a:masterClrMapping/>
  </p:clrMapOvr>
  <p:transition spd="slow">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email"/>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l-GR" smtClean="0"/>
              <a:t>Κάντε κλικ για επεξεργασία του τίτλου</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Κάντε κλικ για να επεξεργαστείτε τα στυλ κειμένου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l-G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l-G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202D5F02-4F37-4C8B-9FB3-7D5329FD4108}" type="slidenum">
              <a:rPr lang="el-GR"/>
              <a:pPr>
                <a:defRPr/>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slow">
    <p:wedge/>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7.xml"/><Relationship Id="rId1" Type="http://schemas.openxmlformats.org/officeDocument/2006/relationships/audio" Target="file:///C:\Users\hp\Pictures\22be52.mp3"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2.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1714500" y="1143000"/>
            <a:ext cx="5857875" cy="5108575"/>
          </a:xfrm>
          <a:prstGeom prst="rect">
            <a:avLst/>
          </a:prstGeom>
          <a:noFill/>
        </p:spPr>
        <p:txBody>
          <a:bodyPr>
            <a:spAutoFit/>
          </a:bodyPr>
          <a:lstStyle/>
          <a:p>
            <a:pPr algn="ctr">
              <a:defRPr/>
            </a:pPr>
            <a:r>
              <a:rPr lang="el-GR" sz="2200" dirty="0">
                <a:solidFill>
                  <a:schemeClr val="accent5"/>
                </a:solidFill>
              </a:rPr>
              <a:t>ΜΑΘΗΜΑ :</a:t>
            </a:r>
          </a:p>
          <a:p>
            <a:pPr algn="ctr">
              <a:defRPr/>
            </a:pPr>
            <a:r>
              <a:rPr lang="el-GR" sz="2200" dirty="0">
                <a:solidFill>
                  <a:schemeClr val="accent5"/>
                </a:solidFill>
              </a:rPr>
              <a:t>ΝΕΟΕΛΛΗΝΙΚΑ  ΚΕΙΜΕΝΑ  </a:t>
            </a:r>
          </a:p>
          <a:p>
            <a:pPr algn="ctr">
              <a:defRPr/>
            </a:pPr>
            <a:r>
              <a:rPr lang="el-GR" sz="1600" dirty="0">
                <a:solidFill>
                  <a:schemeClr val="accent5"/>
                </a:solidFill>
              </a:rPr>
              <a:t>ΤΜΗΜΑ Β1</a:t>
            </a:r>
          </a:p>
          <a:p>
            <a:pPr algn="ctr">
              <a:defRPr/>
            </a:pPr>
            <a:endParaRPr lang="el-GR" sz="2000" dirty="0"/>
          </a:p>
          <a:p>
            <a:pPr algn="ctr">
              <a:defRPr/>
            </a:pPr>
            <a:r>
              <a:rPr lang="el-GR" sz="2000" dirty="0">
                <a:solidFill>
                  <a:srgbClr val="002060"/>
                </a:solidFill>
              </a:rPr>
              <a:t>ΜΑΘΗΤΡΙΕΣ:</a:t>
            </a:r>
          </a:p>
          <a:p>
            <a:pPr algn="ctr">
              <a:defRPr/>
            </a:pPr>
            <a:r>
              <a:rPr lang="el-GR" sz="2400" dirty="0">
                <a:solidFill>
                  <a:srgbClr val="002060"/>
                </a:solidFill>
              </a:rPr>
              <a:t>Κωνσταντίνα  </a:t>
            </a:r>
            <a:r>
              <a:rPr lang="el-GR" sz="2400" dirty="0" err="1">
                <a:solidFill>
                  <a:srgbClr val="002060"/>
                </a:solidFill>
              </a:rPr>
              <a:t>Καναρά</a:t>
            </a:r>
            <a:r>
              <a:rPr lang="el-GR" sz="2400" dirty="0">
                <a:solidFill>
                  <a:srgbClr val="002060"/>
                </a:solidFill>
              </a:rPr>
              <a:t> </a:t>
            </a:r>
          </a:p>
          <a:p>
            <a:pPr algn="ctr">
              <a:defRPr/>
            </a:pPr>
            <a:r>
              <a:rPr lang="el-GR" sz="2400" dirty="0">
                <a:solidFill>
                  <a:srgbClr val="002060"/>
                </a:solidFill>
              </a:rPr>
              <a:t>Ευγενία </a:t>
            </a:r>
            <a:r>
              <a:rPr lang="el-GR" sz="2400" dirty="0" err="1">
                <a:solidFill>
                  <a:srgbClr val="002060"/>
                </a:solidFill>
              </a:rPr>
              <a:t>Βραζάνη</a:t>
            </a:r>
            <a:r>
              <a:rPr lang="el-GR" sz="2400" dirty="0">
                <a:solidFill>
                  <a:srgbClr val="002060"/>
                </a:solidFill>
              </a:rPr>
              <a:t> </a:t>
            </a:r>
          </a:p>
          <a:p>
            <a:pPr algn="ctr">
              <a:defRPr/>
            </a:pPr>
            <a:r>
              <a:rPr lang="el-GR" sz="2400" dirty="0">
                <a:solidFill>
                  <a:srgbClr val="002060"/>
                </a:solidFill>
              </a:rPr>
              <a:t>Παναγιώτα </a:t>
            </a:r>
            <a:r>
              <a:rPr lang="el-GR" sz="2400" dirty="0" err="1">
                <a:solidFill>
                  <a:srgbClr val="002060"/>
                </a:solidFill>
              </a:rPr>
              <a:t>Γερόντζου</a:t>
            </a:r>
            <a:endParaRPr lang="el-GR" sz="2400" dirty="0">
              <a:solidFill>
                <a:srgbClr val="002060"/>
              </a:solidFill>
            </a:endParaRPr>
          </a:p>
          <a:p>
            <a:pPr algn="ctr">
              <a:defRPr/>
            </a:pPr>
            <a:r>
              <a:rPr lang="el-GR" sz="2400" dirty="0">
                <a:solidFill>
                  <a:srgbClr val="002060"/>
                </a:solidFill>
              </a:rPr>
              <a:t>Μαρία </a:t>
            </a:r>
            <a:r>
              <a:rPr lang="el-GR" sz="2400" dirty="0" err="1">
                <a:solidFill>
                  <a:srgbClr val="002060"/>
                </a:solidFill>
              </a:rPr>
              <a:t>Βλήτα</a:t>
            </a:r>
            <a:r>
              <a:rPr lang="el-GR" sz="2000" dirty="0">
                <a:solidFill>
                  <a:srgbClr val="002060"/>
                </a:solidFill>
              </a:rPr>
              <a:t> </a:t>
            </a:r>
          </a:p>
          <a:p>
            <a:pPr>
              <a:defRPr/>
            </a:pPr>
            <a:endParaRPr lang="el-GR" dirty="0"/>
          </a:p>
          <a:p>
            <a:pPr>
              <a:defRPr/>
            </a:pPr>
            <a:endParaRPr lang="el-GR" dirty="0"/>
          </a:p>
          <a:p>
            <a:pPr algn="ctr">
              <a:defRPr/>
            </a:pPr>
            <a:r>
              <a:rPr lang="el-GR" sz="1600" dirty="0">
                <a:solidFill>
                  <a:schemeClr val="accent6">
                    <a:lumMod val="50000"/>
                  </a:schemeClr>
                </a:solidFill>
              </a:rPr>
              <a:t>Υπεύθυνη Καθηγήτρια:</a:t>
            </a:r>
          </a:p>
          <a:p>
            <a:pPr algn="ctr">
              <a:defRPr/>
            </a:pPr>
            <a:r>
              <a:rPr lang="el-GR" sz="1600" dirty="0" err="1">
                <a:solidFill>
                  <a:schemeClr val="accent6">
                    <a:lumMod val="50000"/>
                  </a:schemeClr>
                </a:solidFill>
              </a:rPr>
              <a:t>Μπορέτου</a:t>
            </a:r>
            <a:r>
              <a:rPr lang="el-GR" sz="1600" dirty="0">
                <a:solidFill>
                  <a:schemeClr val="accent6">
                    <a:lumMod val="50000"/>
                  </a:schemeClr>
                </a:solidFill>
              </a:rPr>
              <a:t> Σταυρούλα </a:t>
            </a:r>
          </a:p>
          <a:p>
            <a:pPr algn="ctr">
              <a:defRPr/>
            </a:pPr>
            <a:endParaRPr lang="el-GR" sz="1400" dirty="0">
              <a:solidFill>
                <a:schemeClr val="accent6">
                  <a:lumMod val="50000"/>
                </a:schemeClr>
              </a:solidFill>
            </a:endParaRPr>
          </a:p>
          <a:p>
            <a:pPr algn="ctr">
              <a:defRPr/>
            </a:pPr>
            <a:endParaRPr lang="el-GR" sz="1400" dirty="0">
              <a:solidFill>
                <a:schemeClr val="accent6">
                  <a:lumMod val="50000"/>
                </a:schemeClr>
              </a:solidFill>
            </a:endParaRPr>
          </a:p>
          <a:p>
            <a:pPr algn="ctr">
              <a:defRPr/>
            </a:pPr>
            <a:endParaRPr lang="el-GR" sz="1400" dirty="0">
              <a:solidFill>
                <a:schemeClr val="accent6">
                  <a:lumMod val="50000"/>
                </a:schemeClr>
              </a:solidFill>
            </a:endParaRPr>
          </a:p>
          <a:p>
            <a:pPr algn="ctr">
              <a:defRPr/>
            </a:pPr>
            <a:r>
              <a:rPr lang="el-GR" sz="1400" dirty="0">
                <a:solidFill>
                  <a:schemeClr val="accent6">
                    <a:lumMod val="50000"/>
                  </a:schemeClr>
                </a:solidFill>
              </a:rPr>
              <a:t>Σχολικό έτος 2013-14 </a:t>
            </a:r>
          </a:p>
        </p:txBody>
      </p:sp>
    </p:spTree>
  </p:cSld>
  <p:clrMapOvr>
    <a:masterClrMapping/>
  </p:clrMapOvr>
  <p:transition spd="slow">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WordArt 4"/>
          <p:cNvSpPr>
            <a:spLocks noChangeArrowheads="1" noChangeShapeType="1" noTextEdit="1"/>
          </p:cNvSpPr>
          <p:nvPr/>
        </p:nvSpPr>
        <p:spPr bwMode="auto">
          <a:xfrm rot="-1941813">
            <a:off x="250825" y="1125538"/>
            <a:ext cx="4716463" cy="936625"/>
          </a:xfrm>
          <a:prstGeom prst="rect">
            <a:avLst/>
          </a:prstGeom>
        </p:spPr>
        <p:txBody>
          <a:bodyPr wrap="none" fromWordArt="1">
            <a:prstTxWarp prst="textPlain">
              <a:avLst>
                <a:gd name="adj" fmla="val 50000"/>
              </a:avLst>
            </a:prstTxWarp>
          </a:bodyPr>
          <a:lstStyle/>
          <a:p>
            <a:pPr algn="ctr"/>
            <a:r>
              <a:rPr lang="el-GR" sz="3600" kern="10">
                <a:ln w="9525">
                  <a:noFill/>
                  <a:round/>
                  <a:headEnd/>
                  <a:tailEnd/>
                </a:ln>
                <a:solidFill>
                  <a:srgbClr val="336699"/>
                </a:solidFill>
                <a:effectLst>
                  <a:outerShdw dist="45791" dir="2021404" algn="ctr" rotWithShape="0">
                    <a:srgbClr val="B2B2B2">
                      <a:alpha val="79999"/>
                    </a:srgbClr>
                  </a:outerShdw>
                </a:effectLst>
                <a:latin typeface="Times New Roman"/>
                <a:cs typeface="Times New Roman"/>
              </a:rPr>
              <a:t>ΦΙΛΙΑ </a:t>
            </a:r>
          </a:p>
        </p:txBody>
      </p:sp>
      <p:sp>
        <p:nvSpPr>
          <p:cNvPr id="19461" name="WordArt 5"/>
          <p:cNvSpPr>
            <a:spLocks noChangeArrowheads="1" noChangeShapeType="1" noTextEdit="1"/>
          </p:cNvSpPr>
          <p:nvPr/>
        </p:nvSpPr>
        <p:spPr bwMode="auto">
          <a:xfrm rot="-2110398">
            <a:off x="5076825" y="4797425"/>
            <a:ext cx="3889375" cy="982663"/>
          </a:xfrm>
          <a:prstGeom prst="rect">
            <a:avLst/>
          </a:prstGeom>
        </p:spPr>
        <p:txBody>
          <a:bodyPr wrap="none" fromWordArt="1">
            <a:prstTxWarp prst="textPlain">
              <a:avLst>
                <a:gd name="adj" fmla="val 50000"/>
              </a:avLst>
            </a:prstTxWarp>
          </a:bodyPr>
          <a:lstStyle/>
          <a:p>
            <a:pPr algn="ctr"/>
            <a:r>
              <a:rPr lang="el-GR" sz="3600" kern="10">
                <a:ln w="9525">
                  <a:noFill/>
                  <a:round/>
                  <a:headEnd/>
                  <a:tailEnd/>
                </a:ln>
                <a:solidFill>
                  <a:srgbClr val="336699"/>
                </a:solidFill>
                <a:effectLst>
                  <a:outerShdw dist="45791" dir="2021404" algn="ctr" rotWithShape="0">
                    <a:srgbClr val="B2B2B2">
                      <a:alpha val="79999"/>
                    </a:srgbClr>
                  </a:outerShdw>
                </a:effectLst>
                <a:latin typeface="Times New Roman"/>
                <a:cs typeface="Times New Roman"/>
              </a:rPr>
              <a:t>ΑΓΑΠΗ</a:t>
            </a:r>
          </a:p>
        </p:txBody>
      </p:sp>
      <p:sp>
        <p:nvSpPr>
          <p:cNvPr id="19462" name="WordArt 6"/>
          <p:cNvSpPr>
            <a:spLocks noChangeArrowheads="1" noChangeShapeType="1" noTextEdit="1"/>
          </p:cNvSpPr>
          <p:nvPr/>
        </p:nvSpPr>
        <p:spPr bwMode="auto">
          <a:xfrm rot="-2027461">
            <a:off x="1908175" y="2708275"/>
            <a:ext cx="6192838" cy="982663"/>
          </a:xfrm>
          <a:prstGeom prst="rect">
            <a:avLst/>
          </a:prstGeom>
        </p:spPr>
        <p:txBody>
          <a:bodyPr wrap="none" fromWordArt="1">
            <a:prstTxWarp prst="textPlain">
              <a:avLst>
                <a:gd name="adj" fmla="val 50000"/>
              </a:avLst>
            </a:prstTxWarp>
          </a:bodyPr>
          <a:lstStyle/>
          <a:p>
            <a:pPr algn="ctr"/>
            <a:r>
              <a:rPr lang="el-GR" sz="3600" kern="10">
                <a:ln w="9525">
                  <a:noFill/>
                  <a:round/>
                  <a:headEnd/>
                  <a:tailEnd/>
                </a:ln>
                <a:solidFill>
                  <a:srgbClr val="336699"/>
                </a:solidFill>
                <a:effectLst>
                  <a:outerShdw dist="45791" dir="2021404" algn="ctr" rotWithShape="0">
                    <a:srgbClr val="B2B2B2">
                      <a:alpha val="79999"/>
                    </a:srgbClr>
                  </a:outerShdw>
                </a:effectLst>
                <a:latin typeface="Times New Roman"/>
                <a:cs typeface="Times New Roman"/>
              </a:rPr>
              <a:t>ΕΜΠΙΣΤΟΣΥΝΗ</a:t>
            </a:r>
          </a:p>
        </p:txBody>
      </p:sp>
      <p:pic>
        <p:nvPicPr>
          <p:cNvPr id="7" name="22be52.mp3">
            <a:hlinkClick r:id="" action="ppaction://media"/>
          </p:cNvPr>
          <p:cNvPicPr>
            <a:picLocks noRot="1" noChangeAspect="1"/>
          </p:cNvPicPr>
          <p:nvPr>
            <a:audioFile r:link="rId1"/>
          </p:nvPr>
        </p:nvPicPr>
        <p:blipFill>
          <a:blip r:embed="rId3" cstate="email"/>
          <a:srcRect/>
          <a:stretch>
            <a:fillRect/>
          </a:stretch>
        </p:blipFill>
        <p:spPr bwMode="auto">
          <a:xfrm>
            <a:off x="4419600" y="3276600"/>
            <a:ext cx="304800" cy="304800"/>
          </a:xfrm>
          <a:prstGeom prst="rect">
            <a:avLst/>
          </a:prstGeom>
          <a:noFill/>
          <a:ln w="9525">
            <a:noFill/>
            <a:miter lim="800000"/>
            <a:headEnd/>
            <a:tailEnd/>
          </a:ln>
        </p:spPr>
      </p:pic>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19460"/>
                                        </p:tgtEl>
                                        <p:attrNameLst>
                                          <p:attrName>style.visibility</p:attrName>
                                        </p:attrNameLst>
                                      </p:cBhvr>
                                      <p:to>
                                        <p:strVal val="visible"/>
                                      </p:to>
                                    </p:set>
                                    <p:animEffect transition="in" filter="blinds(horizontal)">
                                      <p:cBhvr>
                                        <p:cTn id="7" dur="1000"/>
                                        <p:tgtEl>
                                          <p:spTgt spid="19460"/>
                                        </p:tgtEl>
                                      </p:cBhvr>
                                    </p:animEffect>
                                  </p:childTnLst>
                                </p:cTn>
                              </p:par>
                            </p:childTnLst>
                          </p:cTn>
                        </p:par>
                        <p:par>
                          <p:cTn id="8" fill="hold">
                            <p:stCondLst>
                              <p:cond delay="1000"/>
                            </p:stCondLst>
                            <p:childTnLst>
                              <p:par>
                                <p:cTn id="9" presetID="3" presetClass="entr" presetSubtype="10" fill="hold" grpId="0" nodeType="afterEffect">
                                  <p:stCondLst>
                                    <p:cond delay="0"/>
                                  </p:stCondLst>
                                  <p:childTnLst>
                                    <p:set>
                                      <p:cBhvr>
                                        <p:cTn id="10" dur="1" fill="hold">
                                          <p:stCondLst>
                                            <p:cond delay="0"/>
                                          </p:stCondLst>
                                        </p:cTn>
                                        <p:tgtEl>
                                          <p:spTgt spid="19462"/>
                                        </p:tgtEl>
                                        <p:attrNameLst>
                                          <p:attrName>style.visibility</p:attrName>
                                        </p:attrNameLst>
                                      </p:cBhvr>
                                      <p:to>
                                        <p:strVal val="visible"/>
                                      </p:to>
                                    </p:set>
                                    <p:animEffect transition="in" filter="blinds(horizontal)">
                                      <p:cBhvr>
                                        <p:cTn id="11" dur="1000"/>
                                        <p:tgtEl>
                                          <p:spTgt spid="19462"/>
                                        </p:tgtEl>
                                      </p:cBhvr>
                                    </p:animEffect>
                                  </p:childTnLst>
                                </p:cTn>
                              </p:par>
                            </p:childTnLst>
                          </p:cTn>
                        </p:par>
                        <p:par>
                          <p:cTn id="12" fill="hold">
                            <p:stCondLst>
                              <p:cond delay="2000"/>
                            </p:stCondLst>
                            <p:childTnLst>
                              <p:par>
                                <p:cTn id="13" presetID="3" presetClass="entr" presetSubtype="10" fill="hold" grpId="0" nodeType="afterEffect">
                                  <p:stCondLst>
                                    <p:cond delay="0"/>
                                  </p:stCondLst>
                                  <p:childTnLst>
                                    <p:set>
                                      <p:cBhvr>
                                        <p:cTn id="14" dur="1" fill="hold">
                                          <p:stCondLst>
                                            <p:cond delay="0"/>
                                          </p:stCondLst>
                                        </p:cTn>
                                        <p:tgtEl>
                                          <p:spTgt spid="19461"/>
                                        </p:tgtEl>
                                        <p:attrNameLst>
                                          <p:attrName>style.visibility</p:attrName>
                                        </p:attrNameLst>
                                      </p:cBhvr>
                                      <p:to>
                                        <p:strVal val="visible"/>
                                      </p:to>
                                    </p:set>
                                    <p:animEffect transition="in" filter="blinds(horizontal)">
                                      <p:cBhvr>
                                        <p:cTn id="15" dur="1000"/>
                                        <p:tgtEl>
                                          <p:spTgt spid="19461"/>
                                        </p:tgtEl>
                                      </p:cBhvr>
                                    </p:animEffect>
                                  </p:childTnLst>
                                </p:cTn>
                              </p:par>
                            </p:childTnLst>
                          </p:cTn>
                        </p:par>
                        <p:par>
                          <p:cTn id="16" fill="hold">
                            <p:stCondLst>
                              <p:cond delay="3000"/>
                            </p:stCondLst>
                            <p:childTnLst>
                              <p:par>
                                <p:cTn id="17" presetID="1" presetClass="mediacall" presetSubtype="0" fill="hold" nodeType="afterEffect">
                                  <p:stCondLst>
                                    <p:cond delay="0"/>
                                  </p:stCondLst>
                                  <p:childTnLst>
                                    <p:cmd type="call" cmd="playFrom(0.0)">
                                      <p:cBhvr>
                                        <p:cTn id="18"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8">
                <p:cTn id="19" fill="hold" display="0">
                  <p:stCondLst>
                    <p:cond delay="indefinite"/>
                  </p:stCondLst>
                  <p:endCondLst>
                    <p:cond evt="onPrev" delay="0">
                      <p:tgtEl>
                        <p:sldTgt/>
                      </p:tgtEl>
                    </p:cond>
                    <p:cond evt="onStopAudio" delay="0">
                      <p:tgtEl>
                        <p:sldTgt/>
                      </p:tgtEl>
                    </p:cond>
                  </p:endCondLst>
                </p:cTn>
                <p:tgtEl>
                  <p:spTgt spid="7"/>
                </p:tgtEl>
              </p:cMediaNode>
            </p:audio>
          </p:childTnLst>
        </p:cTn>
      </p:par>
    </p:tnLst>
    <p:bldLst>
      <p:bldP spid="19460" grpId="0" animBg="1"/>
      <p:bldP spid="19461" grpId="0" animBg="1"/>
      <p:bldP spid="1946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4213" y="333375"/>
            <a:ext cx="7772400" cy="1079500"/>
          </a:xfrm>
        </p:spPr>
        <p:txBody>
          <a:bodyPr/>
          <a:lstStyle/>
          <a:p>
            <a:pPr eaLnBrk="1" hangingPunct="1"/>
            <a:r>
              <a:rPr lang="el-GR" b="1" smtClean="0">
                <a:solidFill>
                  <a:srgbClr val="9900CC"/>
                </a:solidFill>
              </a:rPr>
              <a:t>Φιλία</a:t>
            </a:r>
          </a:p>
        </p:txBody>
      </p:sp>
      <p:sp>
        <p:nvSpPr>
          <p:cNvPr id="2051" name="Rectangle 3"/>
          <p:cNvSpPr>
            <a:spLocks noGrp="1" noChangeArrowheads="1"/>
          </p:cNvSpPr>
          <p:nvPr>
            <p:ph type="subTitle" idx="1"/>
          </p:nvPr>
        </p:nvSpPr>
        <p:spPr>
          <a:xfrm>
            <a:off x="539750" y="1268413"/>
            <a:ext cx="8208963" cy="5040312"/>
          </a:xfrm>
          <a:noFill/>
        </p:spPr>
        <p:style>
          <a:lnRef idx="0">
            <a:scrgbClr r="0" g="0" b="0"/>
          </a:lnRef>
          <a:fillRef idx="1003">
            <a:schemeClr val="lt1"/>
          </a:fillRef>
          <a:effectRef idx="0">
            <a:scrgbClr r="0" g="0" b="0"/>
          </a:effectRef>
          <a:fontRef idx="major"/>
        </p:style>
        <p:txBody>
          <a:bodyPr/>
          <a:lstStyle/>
          <a:p>
            <a:pPr eaLnBrk="1" hangingPunct="1">
              <a:lnSpc>
                <a:spcPct val="150000"/>
              </a:lnSpc>
              <a:defRPr/>
            </a:pPr>
            <a:r>
              <a:rPr lang="el-GR" sz="2400" dirty="0" smtClean="0">
                <a:solidFill>
                  <a:srgbClr val="660033"/>
                </a:solidFill>
              </a:rPr>
              <a:t>Φιλία ονομάζεται η σχέση μεταξύ δύο ή περισσότερων ανθρώπων, με κύριο χαρακτηριστικό την αμοιβαία πλατωνική αγάπη, αφοσίωση και κατανόηση, χωρίς κατ' ανάγκη να υπάρχει συμφέρον, κίνητρο ή ανώτερος στόχος. Η φιλία βοηθάει σημαντικά στην κοινωνικοποίηση των παιδιών και στην ανάπτυξη υγειών σχέσεων στους ενήλικες. Παίζει ρόλο στην ανάπτυξη του ατόμου, της προσωπικότητας, της σωματικής και ψυχικής υγείας. </a:t>
            </a: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diamond(in)">
                                      <p:cBhvr>
                                        <p:cTn id="7" dur="2000"/>
                                        <p:tgtEl>
                                          <p:spTgt spid="2050"/>
                                        </p:tgtEl>
                                      </p:cBhvr>
                                    </p:animEffect>
                                  </p:childTnLst>
                                </p:cTn>
                              </p:par>
                            </p:childTnLst>
                          </p:cTn>
                        </p:par>
                        <p:par>
                          <p:cTn id="8" fill="hold">
                            <p:stCondLst>
                              <p:cond delay="2000"/>
                            </p:stCondLst>
                            <p:childTnLst>
                              <p:par>
                                <p:cTn id="9" presetID="4" presetClass="entr" presetSubtype="16" fill="hold" grpId="0" nodeType="afterEffect">
                                  <p:stCondLst>
                                    <p:cond delay="0"/>
                                  </p:stCondLst>
                                  <p:childTnLst>
                                    <p:set>
                                      <p:cBhvr>
                                        <p:cTn id="10" dur="1" fill="hold">
                                          <p:stCondLst>
                                            <p:cond delay="0"/>
                                          </p:stCondLst>
                                        </p:cTn>
                                        <p:tgtEl>
                                          <p:spTgt spid="2051">
                                            <p:txEl>
                                              <p:pRg st="0" end="0"/>
                                            </p:txEl>
                                          </p:spTgt>
                                        </p:tgtEl>
                                        <p:attrNameLst>
                                          <p:attrName>style.visibility</p:attrName>
                                        </p:attrNameLst>
                                      </p:cBhvr>
                                      <p:to>
                                        <p:strVal val="visible"/>
                                      </p:to>
                                    </p:set>
                                    <p:animEffect transition="in" filter="box(in)">
                                      <p:cBhvr>
                                        <p:cTn id="11" dur="2000"/>
                                        <p:tgtEl>
                                          <p:spTgt spid="20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922337"/>
          </a:xfrm>
        </p:spPr>
        <p:txBody>
          <a:bodyPr/>
          <a:lstStyle/>
          <a:p>
            <a:pPr eaLnBrk="1" hangingPunct="1"/>
            <a:r>
              <a:rPr lang="el-GR" b="1" smtClean="0">
                <a:solidFill>
                  <a:srgbClr val="9900CC"/>
                </a:solidFill>
              </a:rPr>
              <a:t>Φιλία</a:t>
            </a:r>
            <a:endParaRPr lang="el-GR" smtClean="0"/>
          </a:p>
        </p:txBody>
      </p:sp>
      <p:sp>
        <p:nvSpPr>
          <p:cNvPr id="3075" name="Rectangle 3"/>
          <p:cNvSpPr>
            <a:spLocks noGrp="1" noChangeArrowheads="1"/>
          </p:cNvSpPr>
          <p:nvPr>
            <p:ph type="body" idx="1"/>
          </p:nvPr>
        </p:nvSpPr>
        <p:spPr>
          <a:xfrm>
            <a:off x="457200" y="1196752"/>
            <a:ext cx="8229600" cy="5472608"/>
          </a:xfrm>
          <a:gradFill>
            <a:gsLst>
              <a:gs pos="0">
                <a:schemeClr val="lt1">
                  <a:tint val="80000"/>
                  <a:satMod val="300000"/>
                  <a:alpha val="20000"/>
                </a:schemeClr>
              </a:gs>
              <a:gs pos="100000">
                <a:schemeClr val="lt1">
                  <a:shade val="30000"/>
                  <a:satMod val="200000"/>
                </a:schemeClr>
              </a:gs>
            </a:gsLst>
          </a:gradFill>
        </p:spPr>
        <p:style>
          <a:lnRef idx="0">
            <a:scrgbClr r="0" g="0" b="0"/>
          </a:lnRef>
          <a:fillRef idx="1003">
            <a:schemeClr val="lt1"/>
          </a:fillRef>
          <a:effectRef idx="0">
            <a:scrgbClr r="0" g="0" b="0"/>
          </a:effectRef>
          <a:fontRef idx="major"/>
        </p:style>
        <p:txBody>
          <a:bodyPr/>
          <a:lstStyle/>
          <a:p>
            <a:pPr eaLnBrk="1" hangingPunct="1">
              <a:lnSpc>
                <a:spcPct val="150000"/>
              </a:lnSpc>
              <a:defRPr/>
            </a:pPr>
            <a:r>
              <a:rPr lang="el-GR" sz="2000" dirty="0" smtClean="0">
                <a:solidFill>
                  <a:srgbClr val="660033"/>
                </a:solidFill>
              </a:rPr>
              <a:t>Οι φιλίες είναι γεγονός ότι αποτελούν ένα σημαντικό και αναπόσπαστο μέρος της ζωής μας. Είναι όμως γεγονός ότι η φιλία δεν είναι μια εύκολη ή απλή υπόθεση. Για πολλούς ανθρώπους το να κάνουν ή να διατηρούν φίλους είναι δύσκολο. Το να έχει κάποιος αληθινούς φίλους, είναι μεγάλη υπόθεση. Πότε όμως είναι μια φιλία αληθινή, προορισμένη να αντέξει στις τρικυμίες του χρόνου, και πότε είναι απλά και μόνο μια "παρέα", που σήμερα είναι και αύριο δε θα είναι; Το βασικό που πρέπει κάποιος να κοιτάξει για να διαχωρίσει αυτές τις δύο καταστάσεις, είναι τα κίνητρα. Σε μια αληθινή φιλία, βρίσκομαι μαζί με τον άλλο άνθρωπο για να μοιραστούμε την ίδια τη ζωή, τις χαρές και τις λύπες της. </a:t>
            </a:r>
          </a:p>
          <a:p>
            <a:pPr eaLnBrk="1" hangingPunct="1">
              <a:lnSpc>
                <a:spcPct val="150000"/>
              </a:lnSpc>
              <a:defRPr/>
            </a:pPr>
            <a:endParaRPr lang="el-GR" sz="2000" dirty="0" smtClean="0">
              <a:solidFill>
                <a:srgbClr val="660033"/>
              </a:solidFill>
            </a:endParaRP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3075">
                                            <p:bg/>
                                          </p:spTgt>
                                        </p:tgtEl>
                                        <p:attrNameLst>
                                          <p:attrName>style.visibility</p:attrName>
                                        </p:attrNameLst>
                                      </p:cBhvr>
                                      <p:to>
                                        <p:strVal val="visible"/>
                                      </p:to>
                                    </p:set>
                                    <p:animEffect transition="in" filter="box(in)">
                                      <p:cBhvr>
                                        <p:cTn id="7" dur="2000"/>
                                        <p:tgtEl>
                                          <p:spTgt spid="3075">
                                            <p:bg/>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075">
                                            <p:txEl>
                                              <p:pRg st="0" end="0"/>
                                            </p:txEl>
                                          </p:spTgt>
                                        </p:tgtEl>
                                        <p:attrNameLst>
                                          <p:attrName>style.visibility</p:attrName>
                                        </p:attrNameLst>
                                      </p:cBhvr>
                                      <p:to>
                                        <p:strVal val="visible"/>
                                      </p:to>
                                    </p:set>
                                    <p:animEffect transition="in" filter="box(in)">
                                      <p:cBhvr>
                                        <p:cTn id="12" dur="2000"/>
                                        <p:tgtEl>
                                          <p:spTgt spid="30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spd="slow">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endParaRPr lang="el-GR" smtClean="0"/>
          </a:p>
        </p:txBody>
      </p:sp>
      <p:sp>
        <p:nvSpPr>
          <p:cNvPr id="4099" name="Rectangle 3"/>
          <p:cNvSpPr>
            <a:spLocks noGrp="1" noChangeArrowheads="1"/>
          </p:cNvSpPr>
          <p:nvPr>
            <p:ph type="body" idx="1"/>
          </p:nvPr>
        </p:nvSpPr>
        <p:spPr/>
        <p:txBody>
          <a:bodyPr/>
          <a:lstStyle/>
          <a:p>
            <a:pPr eaLnBrk="1" hangingPunct="1">
              <a:lnSpc>
                <a:spcPct val="150000"/>
              </a:lnSpc>
            </a:pPr>
            <a:r>
              <a:rPr lang="el-GR" sz="2000" smtClean="0">
                <a:solidFill>
                  <a:srgbClr val="660033"/>
                </a:solidFill>
              </a:rPr>
              <a:t>Ο αληθινός φίλος είναι συνοδοιπόρος μου, όχι μόνο στις εύκολες και ευχάριστες στιγμές, αλλά επίσης στις αναπόφευκτες περιόδους θλίψης και δυσκολίας. Σε μια γνήσια φιλία υπάρχει ο αμοιβαίος σεβασμός, ώστε να υπάρχει ώρα και χώρος για να εκφραστούν όλοι. Είναι όμως παράλληλα έτοιμος να σεβαστεί τις επιλογές μας, έστω και αν διαφωνεί, χωρίς να φύγει από το πλευρό μας. Αντιθέτως όταν μιλάμε για "σκέτη παρέα" τα κίνητρα είναι διαφορετικά. </a:t>
            </a: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box(in)">
                                      <p:cBhvr>
                                        <p:cTn id="7" dur="2000"/>
                                        <p:tgtEl>
                                          <p:spTgt spid="409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endParaRPr lang="el-GR" smtClean="0"/>
          </a:p>
        </p:txBody>
      </p:sp>
      <p:sp>
        <p:nvSpPr>
          <p:cNvPr id="5123" name="Rectangle 3"/>
          <p:cNvSpPr>
            <a:spLocks noGrp="1" noChangeArrowheads="1"/>
          </p:cNvSpPr>
          <p:nvPr>
            <p:ph type="body" idx="1"/>
          </p:nvPr>
        </p:nvSpPr>
        <p:spPr/>
        <p:txBody>
          <a:bodyPr/>
          <a:lstStyle/>
          <a:p>
            <a:pPr eaLnBrk="1" hangingPunct="1">
              <a:lnSpc>
                <a:spcPct val="150000"/>
              </a:lnSpc>
            </a:pPr>
            <a:r>
              <a:rPr lang="el-GR" sz="2000" smtClean="0">
                <a:solidFill>
                  <a:srgbClr val="660033"/>
                </a:solidFill>
              </a:rPr>
              <a:t>Εδώ δε συναντιόμαστε για να μοιραστούμε τη ζωή στην ολότητά της, αλλά μόνο για να ευχαριστηθούμε κάποια συγκεκριμένα πράγματα, πρόσκαιρα πράγματα, που τυγχάνει να μας αρέσουν και των δύο. Σε τέτοιες σχέσεις γνωρίζουμε κατά βάθος ότι υπάρχουν όρια στο τι μπορούμε να μοιραστούμε με τον άλλο. Όταν πια ο ένας από τους δύο βαρεθεί ή αν προκύψει εν τω μεταξύ κάποια διαφωνία, η "φιλία" αυτή εξανεμίζεται. Καθένας είναι ελεύθερος να επιλέξει το φίλο του και αυτό να το κάνει με πολύ προσοχή γιατί σήμερα σπανίζουν οι αληθινοί φίλοι. </a:t>
            </a:r>
          </a:p>
          <a:p>
            <a:pPr eaLnBrk="1" hangingPunct="1">
              <a:lnSpc>
                <a:spcPct val="90000"/>
              </a:lnSpc>
            </a:pPr>
            <a:endParaRPr lang="el-GR" sz="2000" smtClean="0">
              <a:solidFill>
                <a:srgbClr val="660033"/>
              </a:solidFill>
            </a:endParaRPr>
          </a:p>
        </p:txBody>
      </p:sp>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box(in)">
                                      <p:cBhvr>
                                        <p:cTn id="7" dur="2000"/>
                                        <p:tgtEl>
                                          <p:spTgt spid="51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9" name="Picture 5" descr="κατασκευες 049"/>
          <p:cNvPicPr>
            <a:picLocks noChangeAspect="1" noChangeArrowheads="1"/>
          </p:cNvPicPr>
          <p:nvPr>
            <p:ph/>
          </p:nvPr>
        </p:nvPicPr>
        <p:blipFill>
          <a:blip r:embed="rId2" cstate="email"/>
          <a:srcRect/>
          <a:stretch>
            <a:fillRect/>
          </a:stretch>
        </p:blipFill>
        <p:spPr>
          <a:xfrm>
            <a:off x="395288" y="188913"/>
            <a:ext cx="4464050" cy="3348037"/>
          </a:xfrm>
          <a:noFill/>
        </p:spPr>
      </p:pic>
      <p:pic>
        <p:nvPicPr>
          <p:cNvPr id="16390" name="Picture 6" descr="friends_icon"/>
          <p:cNvPicPr>
            <a:picLocks noChangeAspect="1" noChangeArrowheads="1"/>
          </p:cNvPicPr>
          <p:nvPr/>
        </p:nvPicPr>
        <p:blipFill>
          <a:blip r:embed="rId3" cstate="email"/>
          <a:srcRect/>
          <a:stretch>
            <a:fillRect/>
          </a:stretch>
        </p:blipFill>
        <p:spPr bwMode="auto">
          <a:xfrm>
            <a:off x="4859338" y="3573463"/>
            <a:ext cx="3960812" cy="2959100"/>
          </a:xfrm>
          <a:prstGeom prst="rect">
            <a:avLst/>
          </a:prstGeom>
          <a:noFill/>
          <a:ln w="9525">
            <a:noFill/>
            <a:miter lim="800000"/>
            <a:headEnd/>
            <a:tailEnd/>
          </a:ln>
        </p:spPr>
      </p:pic>
      <p:pic>
        <p:nvPicPr>
          <p:cNvPr id="16394" name="Picture 10"/>
          <p:cNvPicPr>
            <a:picLocks noChangeAspect="1" noChangeArrowheads="1"/>
          </p:cNvPicPr>
          <p:nvPr/>
        </p:nvPicPr>
        <p:blipFill>
          <a:blip r:embed="rId4" cstate="email"/>
          <a:srcRect/>
          <a:stretch>
            <a:fillRect/>
          </a:stretch>
        </p:blipFill>
        <p:spPr bwMode="auto">
          <a:xfrm>
            <a:off x="395288" y="3500438"/>
            <a:ext cx="4464050" cy="3024187"/>
          </a:xfrm>
          <a:prstGeom prst="rect">
            <a:avLst/>
          </a:prstGeom>
          <a:noFill/>
          <a:ln w="9525">
            <a:noFill/>
            <a:miter lim="800000"/>
            <a:headEnd/>
            <a:tailEnd/>
          </a:ln>
        </p:spPr>
      </p:pic>
      <p:pic>
        <p:nvPicPr>
          <p:cNvPr id="16395" name="Picture 11"/>
          <p:cNvPicPr>
            <a:picLocks noChangeAspect="1" noChangeArrowheads="1"/>
          </p:cNvPicPr>
          <p:nvPr/>
        </p:nvPicPr>
        <p:blipFill>
          <a:blip r:embed="rId5" cstate="email"/>
          <a:srcRect/>
          <a:stretch>
            <a:fillRect/>
          </a:stretch>
        </p:blipFill>
        <p:spPr bwMode="auto">
          <a:xfrm>
            <a:off x="4859338" y="188913"/>
            <a:ext cx="3960812" cy="3384550"/>
          </a:xfrm>
          <a:prstGeom prst="rect">
            <a:avLst/>
          </a:prstGeom>
          <a:noFill/>
          <a:ln w="9525">
            <a:noFill/>
            <a:miter lim="800000"/>
            <a:headEnd/>
            <a:tailEnd/>
          </a:ln>
        </p:spPr>
      </p:pic>
    </p:spTree>
  </p:cSld>
  <p:clrMapOvr>
    <a:masterClrMapping/>
  </p:clrMapOvr>
  <p:transition spd="slow">
    <p:wedg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16389"/>
                                        </p:tgtEl>
                                        <p:attrNameLst>
                                          <p:attrName>style.visibility</p:attrName>
                                        </p:attrNameLst>
                                      </p:cBhvr>
                                      <p:to>
                                        <p:strVal val="visible"/>
                                      </p:to>
                                    </p:set>
                                    <p:animEffect transition="in" filter="checkerboard(across)">
                                      <p:cBhvr>
                                        <p:cTn id="7" dur="2000"/>
                                        <p:tgtEl>
                                          <p:spTgt spid="16389"/>
                                        </p:tgtEl>
                                      </p:cBhvr>
                                    </p:animEffect>
                                  </p:childTnLst>
                                </p:cTn>
                              </p:par>
                            </p:childTnLst>
                          </p:cTn>
                        </p:par>
                        <p:par>
                          <p:cTn id="8" fill="hold">
                            <p:stCondLst>
                              <p:cond delay="2000"/>
                            </p:stCondLst>
                            <p:childTnLst>
                              <p:par>
                                <p:cTn id="9" presetID="8" presetClass="entr" presetSubtype="16" fill="hold" nodeType="afterEffect">
                                  <p:stCondLst>
                                    <p:cond delay="0"/>
                                  </p:stCondLst>
                                  <p:childTnLst>
                                    <p:set>
                                      <p:cBhvr>
                                        <p:cTn id="10" dur="1" fill="hold">
                                          <p:stCondLst>
                                            <p:cond delay="0"/>
                                          </p:stCondLst>
                                        </p:cTn>
                                        <p:tgtEl>
                                          <p:spTgt spid="16395"/>
                                        </p:tgtEl>
                                        <p:attrNameLst>
                                          <p:attrName>style.visibility</p:attrName>
                                        </p:attrNameLst>
                                      </p:cBhvr>
                                      <p:to>
                                        <p:strVal val="visible"/>
                                      </p:to>
                                    </p:set>
                                    <p:animEffect transition="in" filter="diamond(in)">
                                      <p:cBhvr>
                                        <p:cTn id="11" dur="2000"/>
                                        <p:tgtEl>
                                          <p:spTgt spid="16395"/>
                                        </p:tgtEl>
                                      </p:cBhvr>
                                    </p:animEffect>
                                  </p:childTnLst>
                                </p:cTn>
                              </p:par>
                            </p:childTnLst>
                          </p:cTn>
                        </p:par>
                        <p:par>
                          <p:cTn id="12" fill="hold">
                            <p:stCondLst>
                              <p:cond delay="4000"/>
                            </p:stCondLst>
                            <p:childTnLst>
                              <p:par>
                                <p:cTn id="13" presetID="6" presetClass="entr" presetSubtype="16" fill="hold" nodeType="afterEffect">
                                  <p:stCondLst>
                                    <p:cond delay="0"/>
                                  </p:stCondLst>
                                  <p:childTnLst>
                                    <p:set>
                                      <p:cBhvr>
                                        <p:cTn id="14" dur="1" fill="hold">
                                          <p:stCondLst>
                                            <p:cond delay="0"/>
                                          </p:stCondLst>
                                        </p:cTn>
                                        <p:tgtEl>
                                          <p:spTgt spid="16394"/>
                                        </p:tgtEl>
                                        <p:attrNameLst>
                                          <p:attrName>style.visibility</p:attrName>
                                        </p:attrNameLst>
                                      </p:cBhvr>
                                      <p:to>
                                        <p:strVal val="visible"/>
                                      </p:to>
                                    </p:set>
                                    <p:animEffect transition="in" filter="circle(in)">
                                      <p:cBhvr>
                                        <p:cTn id="15" dur="2000"/>
                                        <p:tgtEl>
                                          <p:spTgt spid="16394"/>
                                        </p:tgtEl>
                                      </p:cBhvr>
                                    </p:animEffect>
                                  </p:childTnLst>
                                </p:cTn>
                              </p:par>
                            </p:childTnLst>
                          </p:cTn>
                        </p:par>
                        <p:par>
                          <p:cTn id="16" fill="hold">
                            <p:stCondLst>
                              <p:cond delay="6000"/>
                            </p:stCondLst>
                            <p:childTnLst>
                              <p:par>
                                <p:cTn id="17" presetID="21" presetClass="entr" presetSubtype="4" fill="hold" nodeType="afterEffect">
                                  <p:stCondLst>
                                    <p:cond delay="0"/>
                                  </p:stCondLst>
                                  <p:childTnLst>
                                    <p:set>
                                      <p:cBhvr>
                                        <p:cTn id="18" dur="1" fill="hold">
                                          <p:stCondLst>
                                            <p:cond delay="0"/>
                                          </p:stCondLst>
                                        </p:cTn>
                                        <p:tgtEl>
                                          <p:spTgt spid="16390"/>
                                        </p:tgtEl>
                                        <p:attrNameLst>
                                          <p:attrName>style.visibility</p:attrName>
                                        </p:attrNameLst>
                                      </p:cBhvr>
                                      <p:to>
                                        <p:strVal val="visible"/>
                                      </p:to>
                                    </p:set>
                                    <p:animEffect transition="in" filter="wheel(4)">
                                      <p:cBhvr>
                                        <p:cTn id="19" dur="2000"/>
                                        <p:tgtEl>
                                          <p:spTgt spid="163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Προεπιλεγμένη σχεδίαση">
  <a:themeElements>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Προεπιλεγμένη σχεδίαση">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Προεπιλεγμένη σχεδίαση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Προεπιλεγμένη σχεδίαση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Προεπιλεγμένη σχεδίαση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Προεπιλεγμένη σχεδίαση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Προεπιλεγμένη σχεδίαση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Προεπιλεγμένη σχεδίαση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Προεπιλεγμένη σχεδίαση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Προεπιλεγμένη σχεδίαση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Προεπιλεγμένη σχεδίαση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Προεπιλεγμένη σχεδίαση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Προεπιλεγμένη σχεδίαση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Προεπιλεγμένη σχεδίαση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Fireworks</Template>
  <TotalTime>88</TotalTime>
  <Words>406</Words>
  <Application>Microsoft Office PowerPoint</Application>
  <PresentationFormat>Προβολή στην οθόνη (4:3)</PresentationFormat>
  <Paragraphs>26</Paragraphs>
  <Slides>8</Slides>
  <Notes>0</Notes>
  <HiddenSlides>0</HiddenSlides>
  <MMClips>1</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8</vt:i4>
      </vt:variant>
    </vt:vector>
  </HeadingPairs>
  <TitlesOfParts>
    <vt:vector size="11" baseType="lpstr">
      <vt:lpstr>Arial</vt:lpstr>
      <vt:lpstr>Calibri</vt:lpstr>
      <vt:lpstr>Προεπιλεγμένη σχεδίαση</vt:lpstr>
      <vt:lpstr>Διαφάνεια 1</vt:lpstr>
      <vt:lpstr>Διαφάνεια 2</vt:lpstr>
      <vt:lpstr>Φιλία</vt:lpstr>
      <vt:lpstr>Φιλία</vt:lpstr>
      <vt:lpstr>Διαφάνεια 5</vt:lpstr>
      <vt:lpstr>Διαφάνεια 6</vt:lpstr>
      <vt:lpstr>Διαφάνεια 7</vt:lpstr>
      <vt:lpstr>Διαφάνεια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Φιλία</dc:title>
  <dc:creator>user ΠΑΝΟΣ ΜΑΡΙΑ</dc:creator>
  <cp:lastModifiedBy>kostas</cp:lastModifiedBy>
  <cp:revision>9</cp:revision>
  <dcterms:created xsi:type="dcterms:W3CDTF">2014-02-07T09:59:52Z</dcterms:created>
  <dcterms:modified xsi:type="dcterms:W3CDTF">2014-03-25T17:24:29Z</dcterms:modified>
</cp:coreProperties>
</file>