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56" r:id="rId3"/>
    <p:sldId id="273" r:id="rId4"/>
    <p:sldId id="274" r:id="rId5"/>
    <p:sldId id="262" r:id="rId6"/>
    <p:sldId id="264" r:id="rId7"/>
    <p:sldId id="265" r:id="rId8"/>
    <p:sldId id="266" r:id="rId9"/>
    <p:sldId id="267" r:id="rId10"/>
    <p:sldId id="268" r:id="rId11"/>
    <p:sldId id="269" r:id="rId12"/>
    <p:sldId id="271" r:id="rId13"/>
    <p:sldId id="272" r:id="rId14"/>
    <p:sldId id="257" r:id="rId15"/>
    <p:sldId id="258" r:id="rId16"/>
    <p:sldId id="259" r:id="rId17"/>
    <p:sldId id="260" r:id="rId18"/>
    <p:sldId id="261" r:id="rId19"/>
    <p:sldId id="276" r:id="rId20"/>
    <p:sldId id="277" r:id="rId21"/>
    <p:sldId id="278" r:id="rId22"/>
    <p:sldId id="279" r:id="rId23"/>
    <p:sldId id="280" r:id="rId24"/>
    <p:sldId id="281" r:id="rId25"/>
  </p:sldIdLst>
  <p:sldSz cx="9144000" cy="6858000" type="screen4x3"/>
  <p:notesSz cx="6858000" cy="9144000"/>
  <p:defaultTextStyle>
    <a:defPPr>
      <a:defRPr lang="el-GR"/>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33"/>
    <a:srgbClr val="CCFF99"/>
    <a:srgbClr val="CCFF66"/>
    <a:srgbClr val="FFCC99"/>
    <a:srgbClr val="FFCCCC"/>
    <a:srgbClr val="FF99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21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EABC194-635C-442F-9F7E-70F9420C25CC}"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7076FA4-E50C-427A-A71F-61FD6FF978E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D00DE08-FF22-4642-A122-8DF520ECE09F}"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B4F25B0-18B3-4FE8-96CA-27EB8C8E2D90}"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E65F8F9-A1E0-41BD-9C4F-1604322096A4}"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892254C2-EF5A-4BE3-9EFD-7211435EE2A5}"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EAEBCFB1-6D80-43B2-BD59-672D906ECCBB}"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A2CE33FD-FAE5-478B-9843-F1DA23A326BF}"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AED458F1-82C2-4DC6-B234-4DFCCC874114}"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8F3833A-4343-443E-BBE0-AA462B41BFE5}"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BF6E80A-9E29-43C3-9219-ECB19D367D52}"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428DDD0-760A-4920-A938-FD1ECCBA74B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gr/url?sa=i&amp;rct=j&amp;q=&amp;esrc=s&amp;frm=1&amp;source=images&amp;cd=&amp;cad=rja&amp;uact=8&amp;docid=VPrQF4wpkzya-M&amp;tbnid=ezoMUvPGebL8HM:&amp;ved=0CAYQjRw&amp;url=http://denplirono.wordpress.com/2012/03/07/%CF%80%CE%B1%CF%84%CE%AC%CF%84%CE%B5%CF%82-%CE%B1%CE%B3%CE%B3%CE%BF%CF%8D%CF%81%CE%B9%CE%B1-%CE%BA%CE%B1%CE%B9-%CF%80%CE%BF%CE%BB%CE%B9%CF%84%CE%B9%CE%BA%CE%AE/&amp;ei=cscqU-btJa7K0AWV_4DwBQ&amp;bvm=bv.62922401,d.bGE&amp;psig=AFQjCNFS_39kXSnCYFEGQzU-EvfdnDUt6w&amp;ust=1395398843863203"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BEAC7"/>
            </a:gs>
            <a:gs pos="17999">
              <a:srgbClr val="FEE7F2"/>
            </a:gs>
            <a:gs pos="36000">
              <a:srgbClr val="FAC77D"/>
            </a:gs>
            <a:gs pos="61000">
              <a:srgbClr val="FBA97D"/>
            </a:gs>
            <a:gs pos="82001">
              <a:srgbClr val="FBD49C"/>
            </a:gs>
            <a:gs pos="100000">
              <a:srgbClr val="FEE7F2"/>
            </a:gs>
          </a:gsLst>
          <a:lin ang="5400000"/>
        </a:gradFill>
        <a:effectLst/>
      </p:bgPr>
    </p:bg>
    <p:spTree>
      <p:nvGrpSpPr>
        <p:cNvPr id="1" name=""/>
        <p:cNvGrpSpPr/>
        <p:nvPr/>
      </p:nvGrpSpPr>
      <p:grpSpPr>
        <a:xfrm>
          <a:off x="0" y="0"/>
          <a:ext cx="0" cy="0"/>
          <a:chOff x="0" y="0"/>
          <a:chExt cx="0" cy="0"/>
        </a:xfrm>
      </p:grpSpPr>
      <p:sp>
        <p:nvSpPr>
          <p:cNvPr id="2050" name="2 - TextBox"/>
          <p:cNvSpPr txBox="1">
            <a:spLocks noChangeArrowheads="1"/>
          </p:cNvSpPr>
          <p:nvPr/>
        </p:nvSpPr>
        <p:spPr bwMode="auto">
          <a:xfrm>
            <a:off x="395288" y="404813"/>
            <a:ext cx="6913562" cy="461962"/>
          </a:xfrm>
          <a:prstGeom prst="rect">
            <a:avLst/>
          </a:prstGeom>
          <a:noFill/>
          <a:ln w="9525">
            <a:noFill/>
            <a:miter lim="800000"/>
            <a:headEnd/>
            <a:tailEnd/>
          </a:ln>
        </p:spPr>
        <p:txBody>
          <a:bodyPr>
            <a:spAutoFit/>
          </a:bodyPr>
          <a:lstStyle/>
          <a:p>
            <a:r>
              <a:rPr lang="el-GR" altLang="el-GR" sz="2400">
                <a:latin typeface="Comic Sans MS" pitchFamily="66" charset="0"/>
              </a:rPr>
              <a:t>Σχολικό έτος 2013-14</a:t>
            </a:r>
          </a:p>
        </p:txBody>
      </p:sp>
      <p:sp>
        <p:nvSpPr>
          <p:cNvPr id="2051" name="3 - TextBox"/>
          <p:cNvSpPr txBox="1">
            <a:spLocks noChangeArrowheads="1"/>
          </p:cNvSpPr>
          <p:nvPr/>
        </p:nvSpPr>
        <p:spPr bwMode="auto">
          <a:xfrm>
            <a:off x="0" y="1341438"/>
            <a:ext cx="9144000" cy="584200"/>
          </a:xfrm>
          <a:prstGeom prst="rect">
            <a:avLst/>
          </a:prstGeom>
          <a:noFill/>
          <a:ln w="9525">
            <a:noFill/>
            <a:miter lim="800000"/>
            <a:headEnd/>
            <a:tailEnd/>
          </a:ln>
        </p:spPr>
        <p:txBody>
          <a:bodyPr>
            <a:spAutoFit/>
          </a:bodyPr>
          <a:lstStyle/>
          <a:p>
            <a:pPr algn="ctr"/>
            <a:r>
              <a:rPr lang="el-GR" altLang="el-GR" sz="3200">
                <a:latin typeface="Comic Sans MS" pitchFamily="66" charset="0"/>
              </a:rPr>
              <a:t>2</a:t>
            </a:r>
            <a:r>
              <a:rPr lang="el-GR" altLang="el-GR" sz="3200" baseline="30000">
                <a:latin typeface="Comic Sans MS" pitchFamily="66" charset="0"/>
              </a:rPr>
              <a:t>ο</a:t>
            </a:r>
            <a:r>
              <a:rPr lang="el-GR" altLang="el-GR" sz="3200">
                <a:latin typeface="Comic Sans MS" pitchFamily="66" charset="0"/>
              </a:rPr>
              <a:t> Γυμνάσιο Σπάρτης</a:t>
            </a:r>
          </a:p>
        </p:txBody>
      </p:sp>
      <p:sp>
        <p:nvSpPr>
          <p:cNvPr id="5" name="4 - TextBox"/>
          <p:cNvSpPr txBox="1"/>
          <p:nvPr/>
        </p:nvSpPr>
        <p:spPr>
          <a:xfrm>
            <a:off x="0" y="2564904"/>
            <a:ext cx="9144000" cy="954107"/>
          </a:xfrm>
          <a:prstGeom prst="rect">
            <a:avLst/>
          </a:prstGeom>
          <a:noFill/>
        </p:spPr>
        <p:txBody>
          <a:bodyPr>
            <a:spAutoFit/>
          </a:bodyPr>
          <a:lstStyle/>
          <a:p>
            <a:pPr algn="ctr">
              <a:defRPr/>
            </a:pPr>
            <a:r>
              <a:rPr lang="el-GR" sz="2800" i="1" dirty="0">
                <a:ln>
                  <a:solidFill>
                    <a:srgbClr val="FF0000"/>
                  </a:solidFill>
                </a:ln>
                <a:latin typeface="Comic Sans MS" pitchFamily="66" charset="0"/>
              </a:rPr>
              <a:t>ΤΡΟΦΕΣ ΤΗΣ ΜΕΣΟΓΕΙΑΚΗΣ ΔΙΑΤΡΟΦΗΣ</a:t>
            </a:r>
          </a:p>
          <a:p>
            <a:pPr algn="ctr">
              <a:defRPr/>
            </a:pPr>
            <a:r>
              <a:rPr lang="el-GR" sz="2800" i="1" dirty="0">
                <a:ln>
                  <a:solidFill>
                    <a:srgbClr val="FF0000"/>
                  </a:solidFill>
                </a:ln>
                <a:latin typeface="Comic Sans MS" pitchFamily="66" charset="0"/>
              </a:rPr>
              <a:t>ΚΑΙ ΤΑ ΣΥΣΤΑΤΙΚΑ ΤΟΥΣ</a:t>
            </a:r>
          </a:p>
        </p:txBody>
      </p:sp>
      <p:sp>
        <p:nvSpPr>
          <p:cNvPr id="2053" name="5 - TextBox"/>
          <p:cNvSpPr txBox="1">
            <a:spLocks noChangeArrowheads="1"/>
          </p:cNvSpPr>
          <p:nvPr/>
        </p:nvSpPr>
        <p:spPr bwMode="auto">
          <a:xfrm>
            <a:off x="0" y="4365625"/>
            <a:ext cx="9144000" cy="584200"/>
          </a:xfrm>
          <a:prstGeom prst="rect">
            <a:avLst/>
          </a:prstGeom>
          <a:noFill/>
          <a:ln w="9525">
            <a:noFill/>
            <a:miter lim="800000"/>
            <a:headEnd/>
            <a:tailEnd/>
          </a:ln>
        </p:spPr>
        <p:txBody>
          <a:bodyPr>
            <a:spAutoFit/>
          </a:bodyPr>
          <a:lstStyle/>
          <a:p>
            <a:pPr algn="ctr"/>
            <a:r>
              <a:rPr lang="el-GR" altLang="el-GR" sz="3200">
                <a:latin typeface="Comic Sans MS" pitchFamily="66" charset="0"/>
              </a:rPr>
              <a:t>Μια εργασία των μαθητών του Α3</a:t>
            </a:r>
          </a:p>
        </p:txBody>
      </p:sp>
      <p:sp>
        <p:nvSpPr>
          <p:cNvPr id="2054" name="6 - TextBox"/>
          <p:cNvSpPr txBox="1">
            <a:spLocks noChangeArrowheads="1"/>
          </p:cNvSpPr>
          <p:nvPr/>
        </p:nvSpPr>
        <p:spPr bwMode="auto">
          <a:xfrm>
            <a:off x="0" y="5445125"/>
            <a:ext cx="9144000" cy="400050"/>
          </a:xfrm>
          <a:prstGeom prst="rect">
            <a:avLst/>
          </a:prstGeom>
          <a:noFill/>
          <a:ln w="9525">
            <a:noFill/>
            <a:miter lim="800000"/>
            <a:headEnd/>
            <a:tailEnd/>
          </a:ln>
        </p:spPr>
        <p:txBody>
          <a:bodyPr>
            <a:spAutoFit/>
          </a:bodyPr>
          <a:lstStyle/>
          <a:p>
            <a:pPr algn="ctr"/>
            <a:r>
              <a:rPr lang="el-GR" altLang="el-GR" sz="2000">
                <a:latin typeface="Comic Sans MS" pitchFamily="66" charset="0"/>
              </a:rPr>
              <a:t>Με την καθοδήγηση της φιλολόγου Φάνης Σαχάμη</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99CC"/>
        </a:solidFill>
        <a:effectLst/>
      </p:bgPr>
    </p:bg>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539750" y="404813"/>
            <a:ext cx="8085138" cy="3600450"/>
          </a:xfrm>
        </p:spPr>
        <p:txBody>
          <a:bodyPr/>
          <a:lstStyle/>
          <a:p>
            <a:pPr eaLnBrk="1" hangingPunct="1">
              <a:lnSpc>
                <a:spcPct val="80000"/>
              </a:lnSpc>
              <a:buFontTx/>
              <a:buNone/>
            </a:pPr>
            <a:r>
              <a:rPr lang="el-GR" altLang="el-GR" sz="2000" smtClean="0"/>
              <a:t>          Η τακτική κατανάλωση κρεμμυδιών –όπως και σκόρδου- έχει αποδειχτεί, ότι μπορεί να μειώσει τα υψηλά επίπεδα χοληστερόλης και την υψηλή αρτηριακή πίεση, βοηθώντας στην πρόληψη της αθηροσκλήρωσης και της διαβητικής καρδιοπάθειας και να μειώσει τον κίνδυνο καρδιακής προσβολής ή εγκεφαλικού επεισοδίου. Αυτές οι ευεργετικές επιδράσεις είναι πιθανόν να οφείλονται στις θειικές ενώσεις που περιέχουν τα κρεμμύδια, στο χρώμιο και στη βιταμίνη Β6, η οποία βοηθά στην πρόληψη των καρδιακών παθήσεων, μειώνοντας τα υψηλά επίπεδα ομοκυστεΐνης, έναν άλλο σημαντικό παράγοντα κινδύνου για καρδιακή προσβολή και εγκεφαλικά επεισόδια. Τα κρεμμύδια θεωρούνται φυσικοί αντιπηκτικοί παράγοντες. Το θείο που περιέχεται σε αυτά, μπορεί να καταστείλει τη συσσώρευση των αιμοπεταλίων, εμποδίζοντας έτσι τους θρόμβους στο αίμα. </a:t>
            </a:r>
          </a:p>
        </p:txBody>
      </p:sp>
      <p:pic>
        <p:nvPicPr>
          <p:cNvPr id="11267" name="Picture 5" descr="onion1"/>
          <p:cNvPicPr>
            <a:picLocks noChangeAspect="1" noChangeArrowheads="1"/>
          </p:cNvPicPr>
          <p:nvPr/>
        </p:nvPicPr>
        <p:blipFill>
          <a:blip r:embed="rId2" cstate="email"/>
          <a:srcRect/>
          <a:stretch>
            <a:fillRect/>
          </a:stretch>
        </p:blipFill>
        <p:spPr bwMode="auto">
          <a:xfrm>
            <a:off x="5435600" y="3716338"/>
            <a:ext cx="3359150" cy="2952750"/>
          </a:xfrm>
          <a:prstGeom prst="rect">
            <a:avLst/>
          </a:prstGeom>
          <a:noFill/>
          <a:ln w="9525">
            <a:noFill/>
            <a:miter lim="800000"/>
            <a:headEnd/>
            <a:tailEnd/>
          </a:ln>
        </p:spPr>
      </p:pic>
      <p:sp>
        <p:nvSpPr>
          <p:cNvPr id="11268" name="Text Box 7"/>
          <p:cNvSpPr txBox="1">
            <a:spLocks noChangeArrowheads="1"/>
          </p:cNvSpPr>
          <p:nvPr/>
        </p:nvSpPr>
        <p:spPr bwMode="auto">
          <a:xfrm>
            <a:off x="971550" y="4508500"/>
            <a:ext cx="3240088" cy="336550"/>
          </a:xfrm>
          <a:prstGeom prst="rect">
            <a:avLst/>
          </a:prstGeom>
          <a:noFill/>
          <a:ln w="9525">
            <a:noFill/>
            <a:miter lim="800000"/>
            <a:headEnd/>
            <a:tailEnd/>
          </a:ln>
        </p:spPr>
        <p:txBody>
          <a:bodyPr>
            <a:spAutoFit/>
          </a:bodyPr>
          <a:lstStyle/>
          <a:p>
            <a:pPr>
              <a:spcBef>
                <a:spcPct val="50000"/>
              </a:spcBef>
            </a:pPr>
            <a:r>
              <a:rPr lang="el-GR" altLang="el-GR"/>
              <a:t>Αλεξάνδρα-Μαρία Νικολακάκου</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rgbClr val="99FF66">
                <a:alpha val="0"/>
              </a:srgbClr>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0"/>
            <a:ext cx="9144000" cy="3357563"/>
          </a:xfrm>
        </p:spPr>
        <p:txBody>
          <a:bodyPr/>
          <a:lstStyle/>
          <a:p>
            <a:pPr eaLnBrk="1" hangingPunct="1">
              <a:lnSpc>
                <a:spcPct val="80000"/>
              </a:lnSpc>
              <a:buFont typeface="Arial" charset="0"/>
              <a:buNone/>
            </a:pPr>
            <a:r>
              <a:rPr lang="el-GR" altLang="el-GR" sz="2800" smtClean="0"/>
              <a:t> </a:t>
            </a:r>
            <a:br>
              <a:rPr lang="el-GR" altLang="el-GR" sz="2800" smtClean="0"/>
            </a:br>
            <a:r>
              <a:rPr lang="el-GR" altLang="el-GR" sz="2800" smtClean="0"/>
              <a:t>Tο ελαιόλαδο είναι πλούσιο σε αντιοξειδωτικές ουσίες, όπως η βιταμίνη E και οι πολυφαινόλες, αλλά και σε χλωροφύλλη (ειδικά το παρθένο ελαιόλαδο). Επιπλέον, περιέχει και άλλα σημαντικά δραστικά συστατικά, όπως υψηλά ποσοστά βιταμίνης K, αλλά και ιχνοστοιχεία, όπως νάτριο και κάλιο, που είναι ευεργετικά για το δέρμα, και σίδηρο, που κάνει πολύ καλό στα μαλλιά. </a:t>
            </a:r>
            <a:br>
              <a:rPr lang="el-GR" altLang="el-GR" sz="2800" smtClean="0"/>
            </a:br>
            <a:endParaRPr lang="el-GR" altLang="el-GR" sz="2800" smtClean="0"/>
          </a:p>
        </p:txBody>
      </p:sp>
      <p:pic>
        <p:nvPicPr>
          <p:cNvPr id="12291" name="Picture 5" descr="141013135954_4466"/>
          <p:cNvPicPr>
            <a:picLocks noChangeAspect="1" noChangeArrowheads="1"/>
          </p:cNvPicPr>
          <p:nvPr/>
        </p:nvPicPr>
        <p:blipFill>
          <a:blip r:embed="rId2" cstate="email"/>
          <a:srcRect/>
          <a:stretch>
            <a:fillRect/>
          </a:stretch>
        </p:blipFill>
        <p:spPr bwMode="auto">
          <a:xfrm>
            <a:off x="4643438" y="3357563"/>
            <a:ext cx="4105275" cy="2862262"/>
          </a:xfrm>
          <a:prstGeom prst="rect">
            <a:avLst/>
          </a:prstGeom>
          <a:noFill/>
          <a:ln w="9525">
            <a:noFill/>
            <a:miter lim="800000"/>
            <a:headEnd/>
            <a:tailEnd/>
          </a:ln>
        </p:spPr>
      </p:pic>
      <p:sp>
        <p:nvSpPr>
          <p:cNvPr id="12292" name="Text Box 7"/>
          <p:cNvSpPr txBox="1">
            <a:spLocks noChangeArrowheads="1"/>
          </p:cNvSpPr>
          <p:nvPr/>
        </p:nvSpPr>
        <p:spPr bwMode="auto">
          <a:xfrm>
            <a:off x="468313" y="3357563"/>
            <a:ext cx="2159000" cy="584200"/>
          </a:xfrm>
          <a:prstGeom prst="rect">
            <a:avLst/>
          </a:prstGeom>
          <a:noFill/>
          <a:ln w="9525">
            <a:noFill/>
            <a:miter lim="800000"/>
            <a:headEnd/>
            <a:tailEnd/>
          </a:ln>
        </p:spPr>
        <p:txBody>
          <a:bodyPr>
            <a:spAutoFit/>
          </a:bodyPr>
          <a:lstStyle/>
          <a:p>
            <a:r>
              <a:rPr lang="el-GR" altLang="el-GR"/>
              <a:t>Αμαρίλντο Ντολόνγκα</a:t>
            </a:r>
          </a:p>
          <a:p>
            <a:endParaRPr lang="el-GR" alt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0" y="0"/>
            <a:ext cx="9144000" cy="4076700"/>
          </a:xfrm>
        </p:spPr>
        <p:txBody>
          <a:bodyPr/>
          <a:lstStyle/>
          <a:p>
            <a:pPr eaLnBrk="1" hangingPunct="1">
              <a:buFont typeface="Arial" charset="0"/>
              <a:buNone/>
            </a:pPr>
            <a:r>
              <a:rPr lang="el-GR" altLang="el-GR" sz="2800" smtClean="0"/>
              <a:t>   Το τυρί είναι πολύ ωφέλιμο για τον ανθρώπινο οργανισμό, καθώς στα συστατικά του συμπεριλαμβάνονται οι βιταμίνες, το ασβέστιο, το λίπος, η λακτόζη, η καζεΐνη, υδατάνθρακες, σάκχαρα και πρωτεΐνες. Τα ίδια συστατικά έχει και το γάλα, από το οποίο παράγεται. Το πλεονέκτημά του είναι ότι έχει πολύ μικρότερο όγκο από το γάλα και συνέπεια αυτού είναι να απορροφάται καλύτερα από τον οργανισμό. </a:t>
            </a:r>
          </a:p>
        </p:txBody>
      </p:sp>
      <p:pic>
        <p:nvPicPr>
          <p:cNvPr id="13315" name="Picture 5" descr="%CE%BA%CE%B1%CF%84%CE%AC%CE%BB%CE%BF%CE%B3%CE%BF%CF%82"/>
          <p:cNvPicPr>
            <a:picLocks noChangeAspect="1" noChangeArrowheads="1"/>
          </p:cNvPicPr>
          <p:nvPr/>
        </p:nvPicPr>
        <p:blipFill>
          <a:blip r:embed="rId2" cstate="email"/>
          <a:srcRect/>
          <a:stretch>
            <a:fillRect/>
          </a:stretch>
        </p:blipFill>
        <p:spPr bwMode="auto">
          <a:xfrm>
            <a:off x="468313" y="4005263"/>
            <a:ext cx="4032250" cy="2663825"/>
          </a:xfrm>
          <a:prstGeom prst="rect">
            <a:avLst/>
          </a:prstGeom>
          <a:noFill/>
          <a:ln w="9525">
            <a:noFill/>
            <a:miter lim="800000"/>
            <a:headEnd/>
            <a:tailEnd/>
          </a:ln>
        </p:spPr>
      </p:pic>
      <p:sp>
        <p:nvSpPr>
          <p:cNvPr id="13316" name="Text Box 6"/>
          <p:cNvSpPr txBox="1">
            <a:spLocks noChangeArrowheads="1"/>
          </p:cNvSpPr>
          <p:nvPr/>
        </p:nvSpPr>
        <p:spPr bwMode="auto">
          <a:xfrm>
            <a:off x="5435600" y="5300663"/>
            <a:ext cx="3024188" cy="336550"/>
          </a:xfrm>
          <a:prstGeom prst="rect">
            <a:avLst/>
          </a:prstGeom>
          <a:noFill/>
          <a:ln w="9525">
            <a:noFill/>
            <a:miter lim="800000"/>
            <a:headEnd/>
            <a:tailEnd/>
          </a:ln>
        </p:spPr>
        <p:txBody>
          <a:bodyPr>
            <a:spAutoFit/>
          </a:bodyPr>
          <a:lstStyle/>
          <a:p>
            <a:pPr>
              <a:spcBef>
                <a:spcPct val="50000"/>
              </a:spcBef>
            </a:pPr>
            <a:r>
              <a:rPr lang="el-GR" altLang="el-GR"/>
              <a:t>Γιάννης Μάτα</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900113" y="188913"/>
            <a:ext cx="7848600" cy="3455987"/>
          </a:xfrm>
        </p:spPr>
        <p:txBody>
          <a:bodyPr/>
          <a:lstStyle/>
          <a:p>
            <a:pPr eaLnBrk="1" hangingPunct="1">
              <a:lnSpc>
                <a:spcPct val="90000"/>
              </a:lnSpc>
              <a:buFont typeface="Arial" charset="0"/>
              <a:buNone/>
            </a:pPr>
            <a:r>
              <a:rPr lang="el-GR" altLang="el-GR" sz="2400" smtClean="0"/>
              <a:t>    Εκτός από όλα τα απαραίτητα μέταλλα και βιταμίνες, η μελιτζάνα περιέχει επίσης θρεπτικά συστατικά που ανήκουν στην οικογένεια φαινολών, όπως καφεϊκό και χλωρογενικό οξύ. Ακόμη, περιέχει φλαβονοειδή, όπως τη νασουνίνη, η οποία λόγω της ισχυρής αντιοξειδωτικής της δράσης βοηθάει στην καταστροφή των ελευθέρων ριζών, αποτρέποντας τις αρνητικές επιδράσεις τους στα κύτταρα, καθώς προστατεύει τα λιπίδια στις μεμβράνες των κυττάρων.  </a:t>
            </a:r>
          </a:p>
        </p:txBody>
      </p:sp>
      <p:sp>
        <p:nvSpPr>
          <p:cNvPr id="14339" name="Text Box 4"/>
          <p:cNvSpPr txBox="1">
            <a:spLocks noChangeArrowheads="1"/>
          </p:cNvSpPr>
          <p:nvPr/>
        </p:nvSpPr>
        <p:spPr bwMode="auto">
          <a:xfrm>
            <a:off x="1331913" y="4365625"/>
            <a:ext cx="2001837" cy="336550"/>
          </a:xfrm>
          <a:prstGeom prst="rect">
            <a:avLst/>
          </a:prstGeom>
          <a:noFill/>
          <a:ln w="9525">
            <a:noFill/>
            <a:miter lim="800000"/>
            <a:headEnd/>
            <a:tailEnd/>
          </a:ln>
        </p:spPr>
        <p:txBody>
          <a:bodyPr wrap="none">
            <a:spAutoFit/>
          </a:bodyPr>
          <a:lstStyle/>
          <a:p>
            <a:r>
              <a:rPr lang="el-GR" altLang="el-GR"/>
              <a:t>Γιώργος Νταμιάνωφ</a:t>
            </a:r>
          </a:p>
        </p:txBody>
      </p:sp>
      <p:pic>
        <p:nvPicPr>
          <p:cNvPr id="14340" name="Picture 6" descr="i-melitzana-kai-ta-ofeli-tis-sti-diatrofi-mas"/>
          <p:cNvPicPr>
            <a:picLocks noChangeAspect="1" noChangeArrowheads="1"/>
          </p:cNvPicPr>
          <p:nvPr/>
        </p:nvPicPr>
        <p:blipFill>
          <a:blip r:embed="rId2" cstate="email"/>
          <a:srcRect/>
          <a:stretch>
            <a:fillRect/>
          </a:stretch>
        </p:blipFill>
        <p:spPr bwMode="auto">
          <a:xfrm>
            <a:off x="4067175" y="3500438"/>
            <a:ext cx="4465638" cy="316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395288" y="260350"/>
            <a:ext cx="8229600" cy="2881313"/>
          </a:xfrm>
        </p:spPr>
        <p:txBody>
          <a:bodyPr/>
          <a:lstStyle/>
          <a:p>
            <a:pPr eaLnBrk="1" hangingPunct="1">
              <a:buFontTx/>
              <a:buNone/>
            </a:pPr>
            <a:r>
              <a:rPr lang="el-GR" altLang="el-GR" smtClean="0"/>
              <a:t>	Το κολοκύθι ανήκει στην οικογένεια των λαχανικών και καταναλώνεται</a:t>
            </a:r>
            <a:br>
              <a:rPr lang="el-GR" altLang="el-GR" smtClean="0"/>
            </a:br>
            <a:r>
              <a:rPr lang="el-GR" altLang="el-GR" smtClean="0"/>
              <a:t>στην μαγειρική ή χρησιμοποιείται για καλλωπιστικούς λόγους.</a:t>
            </a:r>
          </a:p>
          <a:p>
            <a:pPr eaLnBrk="1" hangingPunct="1">
              <a:buFontTx/>
              <a:buNone/>
            </a:pPr>
            <a:r>
              <a:rPr lang="el-GR" altLang="el-GR" sz="2400" smtClean="0"/>
              <a:t>	Δημοσθένης Πανούσης</a:t>
            </a:r>
          </a:p>
        </p:txBody>
      </p:sp>
      <p:pic>
        <p:nvPicPr>
          <p:cNvPr id="15363" name="Picture 4" descr="kolokithi"/>
          <p:cNvPicPr>
            <a:picLocks noChangeAspect="1" noChangeArrowheads="1"/>
          </p:cNvPicPr>
          <p:nvPr/>
        </p:nvPicPr>
        <p:blipFill>
          <a:blip r:embed="rId2" cstate="email"/>
          <a:srcRect/>
          <a:stretch>
            <a:fillRect/>
          </a:stretch>
        </p:blipFill>
        <p:spPr bwMode="auto">
          <a:xfrm>
            <a:off x="1403350" y="2924175"/>
            <a:ext cx="3313113" cy="3076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0" y="620713"/>
            <a:ext cx="9144000" cy="2447925"/>
          </a:xfrm>
        </p:spPr>
        <p:txBody>
          <a:bodyPr/>
          <a:lstStyle/>
          <a:p>
            <a:pPr eaLnBrk="1" hangingPunct="1">
              <a:buFontTx/>
              <a:buNone/>
            </a:pPr>
            <a:r>
              <a:rPr lang="el-GR" altLang="el-GR" smtClean="0"/>
              <a:t>          Το πορτοκάλι είναι ένα από τα πιο γνωστά εσπεριδοειδή. Περιέχει βιταμίνη </a:t>
            </a:r>
            <a:r>
              <a:rPr lang="en-US" altLang="el-GR" smtClean="0"/>
              <a:t>C, A</a:t>
            </a:r>
            <a:r>
              <a:rPr lang="el-GR" altLang="el-GR" smtClean="0"/>
              <a:t>, σάκχαρα, κάλιο, ασβέστιο και φώσφορο.</a:t>
            </a:r>
          </a:p>
          <a:p>
            <a:pPr eaLnBrk="1" hangingPunct="1">
              <a:buFontTx/>
              <a:buNone/>
            </a:pPr>
            <a:r>
              <a:rPr lang="el-GR" altLang="el-GR" smtClean="0"/>
              <a:t>      </a:t>
            </a:r>
            <a:r>
              <a:rPr lang="el-GR" altLang="el-GR" sz="1800" smtClean="0"/>
              <a:t>Μελπομένη Μποσμπόνη</a:t>
            </a:r>
            <a:endParaRPr lang="el-GR" altLang="el-GR" smtClean="0"/>
          </a:p>
          <a:p>
            <a:pPr eaLnBrk="1" hangingPunct="1">
              <a:buFontTx/>
              <a:buNone/>
            </a:pPr>
            <a:endParaRPr lang="el-GR" altLang="el-GR" sz="1400" smtClean="0"/>
          </a:p>
        </p:txBody>
      </p:sp>
      <p:pic>
        <p:nvPicPr>
          <p:cNvPr id="16387" name="Picture 5" descr="apelsin"/>
          <p:cNvPicPr>
            <a:picLocks noChangeAspect="1" noChangeArrowheads="1"/>
          </p:cNvPicPr>
          <p:nvPr/>
        </p:nvPicPr>
        <p:blipFill>
          <a:blip r:embed="rId2" cstate="email"/>
          <a:srcRect/>
          <a:stretch>
            <a:fillRect/>
          </a:stretch>
        </p:blipFill>
        <p:spPr bwMode="auto">
          <a:xfrm>
            <a:off x="1979613" y="2924175"/>
            <a:ext cx="5329237" cy="3744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395288" y="476250"/>
            <a:ext cx="8229600" cy="3600450"/>
          </a:xfrm>
        </p:spPr>
        <p:txBody>
          <a:bodyPr/>
          <a:lstStyle/>
          <a:p>
            <a:pPr eaLnBrk="1" hangingPunct="1">
              <a:buFontTx/>
              <a:buNone/>
            </a:pPr>
            <a:r>
              <a:rPr lang="el-GR" altLang="el-GR" smtClean="0"/>
              <a:t>   Ανάμεσα στα όσπρια, που καταναλώνει άμεσα ο άνθρωπος, ανήκουν τα φασόλια, οι φακές, τα ρεβίθια, τα κουκιά, τα μπιζέλια, η σόγια, τα χαρούπια το τριφύλλι και άλλα.</a:t>
            </a:r>
          </a:p>
          <a:p>
            <a:pPr eaLnBrk="1" hangingPunct="1">
              <a:buFontTx/>
              <a:buNone/>
            </a:pPr>
            <a:r>
              <a:rPr lang="el-GR" altLang="el-GR" smtClean="0"/>
              <a:t>    </a:t>
            </a:r>
            <a:r>
              <a:rPr lang="el-GR" altLang="el-GR" sz="2400" smtClean="0"/>
              <a:t>Ντομπρεάνου Πάουλ Κλαούντιου</a:t>
            </a:r>
            <a:endParaRPr lang="el-GR" altLang="el-GR" smtClean="0"/>
          </a:p>
        </p:txBody>
      </p:sp>
      <p:pic>
        <p:nvPicPr>
          <p:cNvPr id="17411" name="Picture 5" descr="newego_LARGE_t_821_9622394_type12128"/>
          <p:cNvPicPr>
            <a:picLocks noChangeAspect="1" noChangeArrowheads="1"/>
          </p:cNvPicPr>
          <p:nvPr/>
        </p:nvPicPr>
        <p:blipFill>
          <a:blip r:embed="rId2" cstate="email"/>
          <a:srcRect/>
          <a:stretch>
            <a:fillRect/>
          </a:stretch>
        </p:blipFill>
        <p:spPr bwMode="auto">
          <a:xfrm>
            <a:off x="2124075" y="3860800"/>
            <a:ext cx="4895850" cy="2808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250825" y="260350"/>
            <a:ext cx="8075613" cy="3816350"/>
          </a:xfrm>
        </p:spPr>
        <p:txBody>
          <a:bodyPr rtlCol="0">
            <a:normAutofit lnSpcReduction="10000"/>
          </a:bodyPr>
          <a:lstStyle/>
          <a:p>
            <a:pPr eaLnBrk="1" fontAlgn="auto" hangingPunct="1">
              <a:lnSpc>
                <a:spcPct val="80000"/>
              </a:lnSpc>
              <a:spcAft>
                <a:spcPts val="0"/>
              </a:spcAft>
              <a:buFontTx/>
              <a:buNone/>
              <a:defRPr/>
            </a:pPr>
            <a:r>
              <a:rPr lang="el-GR" sz="2000" dirty="0" smtClean="0"/>
              <a:t>     Το κοτόπουλο αποτελεί μία από τις πλουσιότερες πηγές πρωτεϊνών, σημαντικών βιταμινών και ιχνοστοιχείων. Είναι πλούσιο σε βιταμίνη Β6, η οποία είναι απαραίτητη για τον μεταβολισμό των υδατανθράκων, των λιπών και των πρωτεϊνών, για την παραγωγή ερυθρών αιμοσφαιρίων και για την ενίσχυση του ανοσοποιητικού συστήματος. Επίσης, το κοτόπουλο είναι πλούσιο σε βιταμίνη Β3, η οποία είναι απαραίτητη για τον μεταβολισμό των τροφών, την καλή λειτουργία του πεπτικού συστήματος, του δέρματος και των νεύρων. Η έλλειψη βιταμίνης Β3 μπορεί να προκαλέσει πελλάγρα, μια νόσο που χαρακτηρίζεται από συχνές διάρροιες, δερματοπάθειες, φλεγμονή της στοματικής κοιλότητας και άνοια. Ένα γεύμα κοτόπουλου μπορεί να προσφέρει στον ανθρώπινο οργανισμό το 36% των ημερήσιων αναγκών του σε βιταμίνη Β6 και το 72% των ημερήσιων αναγκών του σε βιταμίνη Β3. </a:t>
            </a:r>
          </a:p>
          <a:p>
            <a:pPr eaLnBrk="1" fontAlgn="auto" hangingPunct="1">
              <a:lnSpc>
                <a:spcPct val="80000"/>
              </a:lnSpc>
              <a:spcAft>
                <a:spcPts val="0"/>
              </a:spcAft>
              <a:buFontTx/>
              <a:buNone/>
              <a:defRPr/>
            </a:pPr>
            <a:endParaRPr lang="el-GR" sz="2000" dirty="0" smtClean="0"/>
          </a:p>
          <a:p>
            <a:pPr eaLnBrk="1" fontAlgn="auto" hangingPunct="1">
              <a:lnSpc>
                <a:spcPct val="80000"/>
              </a:lnSpc>
              <a:spcAft>
                <a:spcPts val="0"/>
              </a:spcAft>
              <a:buFontTx/>
              <a:buNone/>
              <a:defRPr/>
            </a:pPr>
            <a:r>
              <a:rPr lang="el-GR" sz="2000" dirty="0" smtClean="0"/>
              <a:t>     Αγγελική Μοσχοβίτη</a:t>
            </a:r>
          </a:p>
        </p:txBody>
      </p:sp>
      <p:pic>
        <p:nvPicPr>
          <p:cNvPr id="18435" name="Picture 5" descr="assets_LARGE_t_1464_2101112_type12128"/>
          <p:cNvPicPr>
            <a:picLocks noChangeAspect="1" noChangeArrowheads="1"/>
          </p:cNvPicPr>
          <p:nvPr/>
        </p:nvPicPr>
        <p:blipFill>
          <a:blip r:embed="rId2" cstate="email"/>
          <a:srcRect/>
          <a:stretch>
            <a:fillRect/>
          </a:stretch>
        </p:blipFill>
        <p:spPr bwMode="auto">
          <a:xfrm>
            <a:off x="3419475" y="3860800"/>
            <a:ext cx="4752975" cy="273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395288" y="188913"/>
            <a:ext cx="8435975" cy="3600450"/>
          </a:xfrm>
        </p:spPr>
        <p:txBody>
          <a:bodyPr/>
          <a:lstStyle/>
          <a:p>
            <a:pPr eaLnBrk="1" hangingPunct="1">
              <a:lnSpc>
                <a:spcPct val="90000"/>
              </a:lnSpc>
              <a:buFontTx/>
              <a:buNone/>
            </a:pPr>
            <a:r>
              <a:rPr lang="el-GR" altLang="el-GR" sz="2800" smtClean="0"/>
              <a:t>   Τα άγρια χόρτα που φυτρώνουν στους αγρούς είναι ιδιαίτερα πλούσια σε βιταμίνη C, φλαβονοειδή, πολυφαινόλες, ω-3 λιπαρά οξέα και σε α-λινολενικό οξύ, συστατικά που συνεισφέρουν σημαντικά στην αντιοξειδωτική ικανότητα του οργανισμού.  </a:t>
            </a:r>
          </a:p>
        </p:txBody>
      </p:sp>
      <p:pic>
        <p:nvPicPr>
          <p:cNvPr id="19459" name="Picture 5" descr="ra2"/>
          <p:cNvPicPr>
            <a:picLocks noChangeAspect="1" noChangeArrowheads="1"/>
          </p:cNvPicPr>
          <p:nvPr/>
        </p:nvPicPr>
        <p:blipFill>
          <a:blip r:embed="rId2" cstate="email"/>
          <a:srcRect/>
          <a:stretch>
            <a:fillRect/>
          </a:stretch>
        </p:blipFill>
        <p:spPr bwMode="auto">
          <a:xfrm>
            <a:off x="3995738" y="2420938"/>
            <a:ext cx="4787900" cy="4221162"/>
          </a:xfrm>
          <a:prstGeom prst="rect">
            <a:avLst/>
          </a:prstGeom>
          <a:noFill/>
          <a:ln w="9525">
            <a:noFill/>
            <a:miter lim="800000"/>
            <a:headEnd/>
            <a:tailEnd/>
          </a:ln>
        </p:spPr>
      </p:pic>
      <p:sp>
        <p:nvSpPr>
          <p:cNvPr id="19460" name="Text Box 6"/>
          <p:cNvSpPr txBox="1">
            <a:spLocks noChangeArrowheads="1"/>
          </p:cNvSpPr>
          <p:nvPr/>
        </p:nvSpPr>
        <p:spPr bwMode="auto">
          <a:xfrm>
            <a:off x="900113" y="3357563"/>
            <a:ext cx="2262187" cy="338137"/>
          </a:xfrm>
          <a:prstGeom prst="rect">
            <a:avLst/>
          </a:prstGeom>
          <a:noFill/>
          <a:ln w="9525">
            <a:noFill/>
            <a:miter lim="800000"/>
            <a:headEnd/>
            <a:tailEnd/>
          </a:ln>
        </p:spPr>
        <p:txBody>
          <a:bodyPr>
            <a:spAutoFit/>
          </a:bodyPr>
          <a:lstStyle/>
          <a:p>
            <a:r>
              <a:rPr lang="el-GR" altLang="el-GR"/>
              <a:t>Νίκος Παπαγεωργίου</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F9933"/>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 TextBox"/>
          <p:cNvSpPr txBox="1"/>
          <p:nvPr/>
        </p:nvSpPr>
        <p:spPr>
          <a:xfrm>
            <a:off x="0" y="476250"/>
            <a:ext cx="9144000" cy="585788"/>
          </a:xfrm>
          <a:prstGeom prst="rect">
            <a:avLst/>
          </a:prstGeom>
          <a:noFill/>
        </p:spPr>
        <p:txBody>
          <a:bodyPr>
            <a:spAutoFit/>
          </a:bodyPr>
          <a:lstStyle/>
          <a:p>
            <a:pPr algn="ctr">
              <a:defRPr/>
            </a:pPr>
            <a:r>
              <a:rPr lang="el-GR" sz="3200" b="1" dirty="0">
                <a:ln w="11430"/>
                <a:solidFill>
                  <a:schemeClr val="tx2">
                    <a:lumMod val="60000"/>
                    <a:lumOff val="40000"/>
                  </a:schemeClr>
                </a:solidFill>
                <a:effectLst>
                  <a:outerShdw blurRad="50800" dist="39000" dir="5460000" algn="tl">
                    <a:srgbClr val="000000">
                      <a:alpha val="38000"/>
                    </a:srgbClr>
                  </a:outerShdw>
                </a:effectLst>
              </a:rPr>
              <a:t>ΔΗΜΗΤΡΙΑΚΑ</a:t>
            </a:r>
          </a:p>
        </p:txBody>
      </p:sp>
      <p:pic>
        <p:nvPicPr>
          <p:cNvPr id="20483" name="Picture 14" descr="https://encrypted-tbn1.gstatic.com/images?q=tbn:ANd9GcRtoEpliLivhXXTnQqlGUVOId-0ohJZuIcNGrnyMERdzXPxkriP"/>
          <p:cNvPicPr>
            <a:picLocks noChangeAspect="1" noChangeArrowheads="1"/>
          </p:cNvPicPr>
          <p:nvPr/>
        </p:nvPicPr>
        <p:blipFill>
          <a:blip r:embed="rId2" cstate="email"/>
          <a:srcRect/>
          <a:stretch>
            <a:fillRect/>
          </a:stretch>
        </p:blipFill>
        <p:spPr bwMode="auto">
          <a:xfrm>
            <a:off x="684213" y="1268413"/>
            <a:ext cx="3584575" cy="2952750"/>
          </a:xfrm>
          <a:prstGeom prst="rect">
            <a:avLst/>
          </a:prstGeom>
          <a:noFill/>
          <a:ln w="9525">
            <a:noFill/>
            <a:miter lim="800000"/>
            <a:headEnd/>
            <a:tailEnd/>
          </a:ln>
        </p:spPr>
      </p:pic>
      <p:sp>
        <p:nvSpPr>
          <p:cNvPr id="20484" name="4 - TextBox"/>
          <p:cNvSpPr txBox="1">
            <a:spLocks noChangeArrowheads="1"/>
          </p:cNvSpPr>
          <p:nvPr/>
        </p:nvSpPr>
        <p:spPr bwMode="auto">
          <a:xfrm>
            <a:off x="5003800" y="1052513"/>
            <a:ext cx="3313113" cy="5510212"/>
          </a:xfrm>
          <a:prstGeom prst="rect">
            <a:avLst/>
          </a:prstGeom>
          <a:noFill/>
          <a:ln w="9525">
            <a:noFill/>
            <a:miter lim="800000"/>
            <a:headEnd/>
            <a:tailEnd/>
          </a:ln>
        </p:spPr>
        <p:txBody>
          <a:bodyPr>
            <a:spAutoFit/>
          </a:bodyPr>
          <a:lstStyle/>
          <a:p>
            <a:r>
              <a:rPr lang="el-GR" altLang="el-GR"/>
              <a:t>Τα </a:t>
            </a:r>
            <a:r>
              <a:rPr lang="el-GR" altLang="el-GR" b="1"/>
              <a:t>δημητριακά</a:t>
            </a:r>
            <a:r>
              <a:rPr lang="el-GR" altLang="el-GR"/>
              <a:t> είναι η σπουδαιότερη κατηγορία φυτών που καλλιεργούνται για τη διατροφή του ανθρώπου. Από τα δημητριακά παράγεται ένα από τα βασικά είδη της ανθρώπινης διατροφής, το ψωμί. Επίσης ζωοτροφές, πρώτες ύλες για τη βιομηχανία τροφίμων, για τη βιομηχανία χαρτιού, καθώς και για άλλους βιομηχανικούς κλάδους. Τα δημητριακά στη μεγάλη τους πλειονότητα ανήκουν στην οικογένεια των αγρωστιδών και τα περισσότερα κατάγονται από την περιοχή της Δυτικής Ασίας. Τα δημητριακά αποτελούν τη βάση της φυτικής παραγωγής κάθε χώρας και στις πιο πολλές χώρες η καλλιέργειά τους κατέχει την πρώτη θέση της γεωργικής παραγωγής.</a:t>
            </a:r>
          </a:p>
        </p:txBody>
      </p:sp>
      <p:sp>
        <p:nvSpPr>
          <p:cNvPr id="20485" name="5 - TextBox"/>
          <p:cNvSpPr txBox="1">
            <a:spLocks noChangeArrowheads="1"/>
          </p:cNvSpPr>
          <p:nvPr/>
        </p:nvSpPr>
        <p:spPr bwMode="auto">
          <a:xfrm>
            <a:off x="1331913" y="4868863"/>
            <a:ext cx="2663825" cy="338137"/>
          </a:xfrm>
          <a:prstGeom prst="rect">
            <a:avLst/>
          </a:prstGeom>
          <a:noFill/>
          <a:ln w="9525">
            <a:noFill/>
            <a:miter lim="800000"/>
            <a:headEnd/>
            <a:tailEnd/>
          </a:ln>
        </p:spPr>
        <p:txBody>
          <a:bodyPr>
            <a:spAutoFit/>
          </a:bodyPr>
          <a:lstStyle/>
          <a:p>
            <a:r>
              <a:rPr lang="el-GR" altLang="el-GR"/>
              <a:t>Διονύσης Μετόσι</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050" name="Rectangle 6"/>
          <p:cNvSpPr>
            <a:spLocks noGrp="1" noChangeArrowheads="1"/>
          </p:cNvSpPr>
          <p:nvPr>
            <p:ph type="title"/>
          </p:nvPr>
        </p:nvSpPr>
        <p:spPr>
          <a:xfrm>
            <a:off x="468313" y="274638"/>
            <a:ext cx="8280400" cy="2433637"/>
          </a:xfrm>
        </p:spPr>
        <p:txBody>
          <a:bodyPr rtlCol="0">
            <a:normAutofit fontScale="90000"/>
          </a:bodyPr>
          <a:lstStyle/>
          <a:p>
            <a:pPr algn="l" eaLnBrk="1" fontAlgn="auto" hangingPunct="1">
              <a:spcAft>
                <a:spcPts val="0"/>
              </a:spcAft>
              <a:defRPr/>
            </a:pPr>
            <a:r>
              <a:rPr lang="el-GR" sz="2800" dirty="0" smtClean="0"/>
              <a:t/>
            </a:r>
            <a:br>
              <a:rPr lang="el-GR" sz="2800" dirty="0" smtClean="0"/>
            </a:br>
            <a:r>
              <a:rPr lang="el-GR" sz="2800" dirty="0" smtClean="0"/>
              <a:t>Το Μαρούλι είναι ένα λαχανικό που περιέχει  Βιταμίνη Α (προστατεύει από τον καρκίνο του αναπνευστικού και του εντέρου) και κάλιο. Το πράσινο φύλλο είναι επίσης μια μέτρια καλή πηγή αντιοξειδωτικών.</a:t>
            </a:r>
            <a:br>
              <a:rPr lang="el-GR" sz="2800" dirty="0" smtClean="0"/>
            </a:br>
            <a:r>
              <a:rPr lang="el-GR" sz="2800" dirty="0" smtClean="0"/>
              <a:t>Βιταμίνη C, ασβέστιο, σίδηρο και χαλκό.</a:t>
            </a:r>
            <a:br>
              <a:rPr lang="el-GR" sz="2800" dirty="0" smtClean="0"/>
            </a:br>
            <a:r>
              <a:rPr lang="el-GR" sz="1800" dirty="0" smtClean="0"/>
              <a:t>Γιώργος Μουστάκης</a:t>
            </a:r>
            <a:endParaRPr lang="el-GR" sz="2800" dirty="0" smtClean="0"/>
          </a:p>
        </p:txBody>
      </p:sp>
      <p:pic>
        <p:nvPicPr>
          <p:cNvPr id="3075" name="Picture 8" descr="1276191119_lettuce"/>
          <p:cNvPicPr>
            <a:picLocks noChangeAspect="1" noChangeArrowheads="1"/>
          </p:cNvPicPr>
          <p:nvPr/>
        </p:nvPicPr>
        <p:blipFill>
          <a:blip r:embed="rId2" cstate="email"/>
          <a:srcRect/>
          <a:stretch>
            <a:fillRect/>
          </a:stretch>
        </p:blipFill>
        <p:spPr bwMode="auto">
          <a:xfrm>
            <a:off x="611188" y="3357563"/>
            <a:ext cx="5040312" cy="3167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0000"/>
            </a:gs>
            <a:gs pos="64999">
              <a:srgbClr val="F0EBD5"/>
            </a:gs>
            <a:gs pos="100000">
              <a:srgbClr val="D1C39F"/>
            </a:gs>
          </a:gsLst>
          <a:lin ang="5400000"/>
        </a:gradFill>
        <a:effectLst/>
      </p:bgPr>
    </p:bg>
    <p:spTree>
      <p:nvGrpSpPr>
        <p:cNvPr id="1" name=""/>
        <p:cNvGrpSpPr/>
        <p:nvPr/>
      </p:nvGrpSpPr>
      <p:grpSpPr>
        <a:xfrm>
          <a:off x="0" y="0"/>
          <a:ext cx="0" cy="0"/>
          <a:chOff x="0" y="0"/>
          <a:chExt cx="0" cy="0"/>
        </a:xfrm>
      </p:grpSpPr>
      <p:pic>
        <p:nvPicPr>
          <p:cNvPr id="21506" name="Picture 5" descr="tomato"/>
          <p:cNvPicPr>
            <a:picLocks noChangeAspect="1" noChangeArrowheads="1"/>
          </p:cNvPicPr>
          <p:nvPr/>
        </p:nvPicPr>
        <p:blipFill>
          <a:blip r:embed="rId2" cstate="email"/>
          <a:srcRect/>
          <a:stretch>
            <a:fillRect/>
          </a:stretch>
        </p:blipFill>
        <p:spPr bwMode="auto">
          <a:xfrm>
            <a:off x="1692275" y="2997200"/>
            <a:ext cx="5834063" cy="3527425"/>
          </a:xfrm>
          <a:prstGeom prst="rect">
            <a:avLst/>
          </a:prstGeom>
          <a:noFill/>
          <a:ln w="9525">
            <a:noFill/>
            <a:miter lim="800000"/>
            <a:headEnd/>
            <a:tailEnd/>
          </a:ln>
        </p:spPr>
      </p:pic>
      <p:sp>
        <p:nvSpPr>
          <p:cNvPr id="4" name="3 - TextBox"/>
          <p:cNvSpPr txBox="1"/>
          <p:nvPr/>
        </p:nvSpPr>
        <p:spPr>
          <a:xfrm>
            <a:off x="1619250" y="1125538"/>
            <a:ext cx="5905500" cy="1568450"/>
          </a:xfrm>
          <a:prstGeom prst="rect">
            <a:avLst/>
          </a:prstGeom>
          <a:noFill/>
        </p:spPr>
        <p:txBody>
          <a:bodyPr>
            <a:spAutoFit/>
          </a:bodyPr>
          <a:lstStyle/>
          <a:p>
            <a:pPr>
              <a:lnSpc>
                <a:spcPct val="80000"/>
              </a:lnSpc>
              <a:defRPr/>
            </a:pPr>
            <a:r>
              <a:rPr lang="el-GR" sz="2400" dirty="0">
                <a:latin typeface="+mn-lt"/>
              </a:rPr>
              <a:t>Η ντομάτα είναι πολύ θρεπτική για τον  άνθρωπο. Περιέχει φυτικές ίνες και βοηθά στην αντιμετώπιση της κακής χοληστερόλης.</a:t>
            </a:r>
          </a:p>
          <a:p>
            <a:pPr>
              <a:lnSpc>
                <a:spcPct val="80000"/>
              </a:lnSpc>
              <a:defRPr/>
            </a:pPr>
            <a:endParaRPr lang="el-GR" sz="2400" dirty="0">
              <a:latin typeface="+mn-lt"/>
            </a:endParaRPr>
          </a:p>
          <a:p>
            <a:pPr>
              <a:lnSpc>
                <a:spcPct val="80000"/>
              </a:lnSpc>
              <a:defRPr/>
            </a:pPr>
            <a:r>
              <a:rPr lang="el-GR" sz="2400" dirty="0">
                <a:latin typeface="+mn-lt"/>
              </a:rPr>
              <a:t>Νίκος Μπουγάδης</a:t>
            </a:r>
            <a:r>
              <a:rPr lang="el-GR" sz="2400" dirty="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22530" name="Picture 2" descr="http://www.mindev.gov.gr/wp-content/uploads/2013/10/gala.jpg"/>
          <p:cNvPicPr>
            <a:picLocks noChangeAspect="1" noChangeArrowheads="1"/>
          </p:cNvPicPr>
          <p:nvPr/>
        </p:nvPicPr>
        <p:blipFill>
          <a:blip r:embed="rId2" cstate="email"/>
          <a:srcRect/>
          <a:stretch>
            <a:fillRect/>
          </a:stretch>
        </p:blipFill>
        <p:spPr bwMode="auto">
          <a:xfrm>
            <a:off x="395288" y="692150"/>
            <a:ext cx="4000500" cy="5334000"/>
          </a:xfrm>
          <a:prstGeom prst="rect">
            <a:avLst/>
          </a:prstGeom>
          <a:noFill/>
          <a:ln w="9525">
            <a:noFill/>
            <a:miter lim="800000"/>
            <a:headEnd/>
            <a:tailEnd/>
          </a:ln>
        </p:spPr>
      </p:pic>
      <p:sp>
        <p:nvSpPr>
          <p:cNvPr id="22531" name="3 - TextBox"/>
          <p:cNvSpPr txBox="1">
            <a:spLocks noChangeArrowheads="1"/>
          </p:cNvSpPr>
          <p:nvPr/>
        </p:nvSpPr>
        <p:spPr bwMode="auto">
          <a:xfrm>
            <a:off x="5219700" y="692150"/>
            <a:ext cx="3529013" cy="5264150"/>
          </a:xfrm>
          <a:prstGeom prst="rect">
            <a:avLst/>
          </a:prstGeom>
          <a:noFill/>
          <a:ln w="9525">
            <a:noFill/>
            <a:miter lim="800000"/>
            <a:headEnd/>
            <a:tailEnd/>
          </a:ln>
        </p:spPr>
        <p:txBody>
          <a:bodyPr>
            <a:spAutoFit/>
          </a:bodyPr>
          <a:lstStyle/>
          <a:p>
            <a:r>
              <a:rPr lang="el-GR" altLang="el-GR"/>
              <a:t>Θρεπτικά συστατικά του γάλακτος, μεταξύ των οποίων περιλαμβάνονται το ασβέστιο, το κάλιο, οι πρωτεΐνες και η βιταμίνη D, προσφέρουν στους ανθρώπους με διατροφή πλούσια σε γάλα και γαλακτοκομικά προϊόντα, πλεονεκτήματα για όλη τους τη ζωή. Η διατήρηση της οστικής μάζας και η πρόληψη της οστεοπόρωσης, είναι μερικά από τα ισχυρά παραδείγματα των ευεργετικών δράσεων του γάλακτος στον άνθρωπο. Η διατροφή πλούσια σε γάλα και γαλακτοκομικά, βοηθά στην κατασκευή και διατήρηση ενός δυνατού σκελετού για όλη τη διάρκεια της ζωής. Παράλληλα μειώνει ουσιαστικά τον κίνδυνο οστεοπόρωσης.</a:t>
            </a:r>
          </a:p>
          <a:p>
            <a:r>
              <a:rPr lang="en-US" altLang="el-GR"/>
              <a:t> </a:t>
            </a:r>
          </a:p>
          <a:p>
            <a:r>
              <a:rPr lang="el-GR" altLang="el-GR"/>
              <a:t>Κλεμεντίνα Λλεσανάκου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3554" name="Ορθογώνιο 1"/>
          <p:cNvSpPr>
            <a:spLocks noChangeArrowheads="1"/>
          </p:cNvSpPr>
          <p:nvPr/>
        </p:nvSpPr>
        <p:spPr bwMode="auto">
          <a:xfrm>
            <a:off x="1187450" y="595313"/>
            <a:ext cx="4572000" cy="4154487"/>
          </a:xfrm>
          <a:prstGeom prst="rect">
            <a:avLst/>
          </a:prstGeom>
          <a:noFill/>
          <a:ln w="9525">
            <a:noFill/>
            <a:miter lim="800000"/>
            <a:headEnd/>
            <a:tailEnd/>
          </a:ln>
        </p:spPr>
        <p:txBody>
          <a:bodyPr>
            <a:spAutoFit/>
          </a:bodyPr>
          <a:lstStyle/>
          <a:p>
            <a:r>
              <a:rPr lang="el-GR"/>
              <a:t>Το </a:t>
            </a:r>
            <a:r>
              <a:rPr lang="el-GR" sz="2400" b="1"/>
              <a:t>ψωμί</a:t>
            </a:r>
            <a:r>
              <a:rPr lang="el-GR" sz="2400"/>
              <a:t> (</a:t>
            </a:r>
            <a:r>
              <a:rPr lang="el-GR" sz="2400" b="1"/>
              <a:t>άρτος</a:t>
            </a:r>
            <a:r>
              <a:rPr lang="el-GR" sz="2400"/>
              <a:t>) </a:t>
            </a:r>
            <a:r>
              <a:rPr lang="el-GR"/>
              <a:t>είναι βασικό είδος τροφίμου με ιδιαίτερη θρεπτική αξία. Ανήκει στην παραδοσιακή διατροφή, ιδιαίτερα αυτής των φτωχών. Το ψωμί (αγγλ. bread) είναι η βασική τροφή στην Ευρώπη, αλλά και στους πολιτισμούς της Αμερικής, της Μέσης Ανατολής (όπου έχει σχήμα πίτας) και της Βόρειας Αφρικής, σε αντίθεση με την ανατολική Ασία, όπου η βασική τροφή είναι το ρύζι. Γνωστό και ως «η ουσία της ζωής», το ψωμί παρασκευάζεται εδώ και 30.000 χρόνια. Θεωρείται η πλέον πλήρης και φτηνή τροφή και θεωρείται βασικό βοηθητικό τρόφιμο σε περιόδους ακραίας διατροφικής ένδειας.</a:t>
            </a:r>
          </a:p>
          <a:p>
            <a:r>
              <a:rPr lang="en-US"/>
              <a:t> </a:t>
            </a:r>
          </a:p>
          <a:p>
            <a:r>
              <a:rPr lang="el-GR"/>
              <a:t>Μαχαίρας Κώστας</a:t>
            </a:r>
          </a:p>
        </p:txBody>
      </p:sp>
      <p:pic>
        <p:nvPicPr>
          <p:cNvPr id="23555" name="Picture 2" descr="http://www.nline.gr/s030/bread.jpg"/>
          <p:cNvPicPr>
            <a:picLocks noChangeAspect="1" noChangeArrowheads="1"/>
          </p:cNvPicPr>
          <p:nvPr/>
        </p:nvPicPr>
        <p:blipFill>
          <a:blip r:embed="rId2" cstate="email"/>
          <a:srcRect/>
          <a:stretch>
            <a:fillRect/>
          </a:stretch>
        </p:blipFill>
        <p:spPr bwMode="auto">
          <a:xfrm>
            <a:off x="4500563" y="4387850"/>
            <a:ext cx="3810000" cy="23907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pic>
        <p:nvPicPr>
          <p:cNvPr id="24578" name="Picture 2" descr="http://www.yiannislucacos.gr/sites/default/files/ingredient397_piperies.jpg"/>
          <p:cNvPicPr>
            <a:picLocks noChangeAspect="1" noChangeArrowheads="1"/>
          </p:cNvPicPr>
          <p:nvPr/>
        </p:nvPicPr>
        <p:blipFill>
          <a:blip r:embed="rId2" cstate="email"/>
          <a:srcRect/>
          <a:stretch>
            <a:fillRect/>
          </a:stretch>
        </p:blipFill>
        <p:spPr bwMode="auto">
          <a:xfrm>
            <a:off x="395288" y="2205038"/>
            <a:ext cx="5457825" cy="3990975"/>
          </a:xfrm>
          <a:prstGeom prst="rect">
            <a:avLst/>
          </a:prstGeom>
          <a:noFill/>
          <a:ln w="9525">
            <a:noFill/>
            <a:miter lim="800000"/>
            <a:headEnd/>
            <a:tailEnd/>
          </a:ln>
        </p:spPr>
      </p:pic>
      <p:sp>
        <p:nvSpPr>
          <p:cNvPr id="24579" name="TextBox 2"/>
          <p:cNvSpPr txBox="1">
            <a:spLocks noChangeArrowheads="1"/>
          </p:cNvSpPr>
          <p:nvPr/>
        </p:nvSpPr>
        <p:spPr bwMode="auto">
          <a:xfrm>
            <a:off x="5940425" y="2205038"/>
            <a:ext cx="3025775" cy="2801937"/>
          </a:xfrm>
          <a:prstGeom prst="rect">
            <a:avLst/>
          </a:prstGeom>
          <a:noFill/>
          <a:ln w="9525">
            <a:noFill/>
            <a:miter lim="800000"/>
            <a:headEnd/>
            <a:tailEnd/>
          </a:ln>
        </p:spPr>
        <p:txBody>
          <a:bodyPr>
            <a:spAutoFit/>
          </a:bodyPr>
          <a:lstStyle/>
          <a:p>
            <a:r>
              <a:rPr lang="el-GR"/>
              <a:t>Πλούσιες σε βιταμίνη C και βιταμίνη Α, τρώγονται σε σαλάτες ή μαγειρεμένοι. Αποτελούν ένα από τα κύρια υλικά της Ελληνικής κουζίνας, καθώς χρησιμοποιούνται στη χωριάτικη σαλάτα, στα γεμιστά, αλλά και ως συμπλήρωμα σε σάλτσες.</a:t>
            </a:r>
          </a:p>
          <a:p>
            <a:endParaRPr lang="el-GR"/>
          </a:p>
          <a:p>
            <a:r>
              <a:rPr lang="el-GR"/>
              <a:t>Παπαϊωάννου  Κώστας</a:t>
            </a:r>
          </a:p>
        </p:txBody>
      </p:sp>
      <p:sp>
        <p:nvSpPr>
          <p:cNvPr id="6" name="5 - Ορθογώνιο"/>
          <p:cNvSpPr/>
          <p:nvPr/>
        </p:nvSpPr>
        <p:spPr>
          <a:xfrm>
            <a:off x="0" y="620688"/>
            <a:ext cx="9144000" cy="923330"/>
          </a:xfrm>
          <a:prstGeom prst="rect">
            <a:avLst/>
          </a:prstGeom>
        </p:spPr>
        <p:style>
          <a:lnRef idx="2">
            <a:schemeClr val="accent2"/>
          </a:lnRef>
          <a:fillRef idx="1">
            <a:schemeClr val="lt1"/>
          </a:fillRef>
          <a:effectRef idx="0">
            <a:schemeClr val="accent2"/>
          </a:effectRef>
          <a:fontRef idx="minor">
            <a:schemeClr val="dk1"/>
          </a:fontRef>
        </p:style>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l-G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Π Ι Π Ε Ρ Ι Ε Σ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2 - TextBox"/>
          <p:cNvSpPr txBox="1">
            <a:spLocks noChangeArrowheads="1"/>
          </p:cNvSpPr>
          <p:nvPr/>
        </p:nvSpPr>
        <p:spPr bwMode="auto">
          <a:xfrm>
            <a:off x="395288" y="404813"/>
            <a:ext cx="6913562" cy="461962"/>
          </a:xfrm>
          <a:prstGeom prst="rect">
            <a:avLst/>
          </a:prstGeom>
          <a:noFill/>
          <a:ln w="9525">
            <a:noFill/>
            <a:miter lim="800000"/>
            <a:headEnd/>
            <a:tailEnd/>
          </a:ln>
        </p:spPr>
        <p:txBody>
          <a:bodyPr>
            <a:spAutoFit/>
          </a:bodyPr>
          <a:lstStyle/>
          <a:p>
            <a:r>
              <a:rPr lang="el-GR" altLang="el-GR" sz="2400">
                <a:latin typeface="Comic Sans MS" pitchFamily="66" charset="0"/>
              </a:rPr>
              <a:t>Σχολικό έτος 2013-14</a:t>
            </a:r>
          </a:p>
        </p:txBody>
      </p:sp>
      <p:sp>
        <p:nvSpPr>
          <p:cNvPr id="2051" name="3 - TextBox"/>
          <p:cNvSpPr txBox="1">
            <a:spLocks noChangeArrowheads="1"/>
          </p:cNvSpPr>
          <p:nvPr/>
        </p:nvSpPr>
        <p:spPr bwMode="auto">
          <a:xfrm>
            <a:off x="0" y="1341438"/>
            <a:ext cx="9144000" cy="584200"/>
          </a:xfrm>
          <a:prstGeom prst="rect">
            <a:avLst/>
          </a:prstGeom>
          <a:noFill/>
          <a:ln w="9525">
            <a:noFill/>
            <a:miter lim="800000"/>
            <a:headEnd/>
            <a:tailEnd/>
          </a:ln>
        </p:spPr>
        <p:txBody>
          <a:bodyPr>
            <a:spAutoFit/>
          </a:bodyPr>
          <a:lstStyle/>
          <a:p>
            <a:pPr algn="ctr"/>
            <a:r>
              <a:rPr lang="el-GR" altLang="el-GR" sz="3200">
                <a:latin typeface="Comic Sans MS" pitchFamily="66" charset="0"/>
              </a:rPr>
              <a:t>2</a:t>
            </a:r>
            <a:r>
              <a:rPr lang="el-GR" altLang="el-GR" sz="3200" baseline="30000">
                <a:latin typeface="Comic Sans MS" pitchFamily="66" charset="0"/>
              </a:rPr>
              <a:t>ο</a:t>
            </a:r>
            <a:r>
              <a:rPr lang="el-GR" altLang="el-GR" sz="3200">
                <a:latin typeface="Comic Sans MS" pitchFamily="66" charset="0"/>
              </a:rPr>
              <a:t> Γυμνάσιο Σπάρτης</a:t>
            </a:r>
          </a:p>
        </p:txBody>
      </p:sp>
      <p:sp>
        <p:nvSpPr>
          <p:cNvPr id="5" name="4 - TextBox"/>
          <p:cNvSpPr txBox="1"/>
          <p:nvPr/>
        </p:nvSpPr>
        <p:spPr>
          <a:xfrm>
            <a:off x="0" y="2564904"/>
            <a:ext cx="9144000" cy="954107"/>
          </a:xfrm>
          <a:prstGeom prst="rect">
            <a:avLst/>
          </a:prstGeom>
          <a:noFill/>
        </p:spPr>
        <p:txBody>
          <a:bodyPr>
            <a:spAutoFit/>
          </a:bodyPr>
          <a:lstStyle/>
          <a:p>
            <a:pPr algn="ctr">
              <a:defRPr/>
            </a:pPr>
            <a:r>
              <a:rPr lang="el-GR" sz="2800" i="1" dirty="0">
                <a:ln>
                  <a:solidFill>
                    <a:srgbClr val="FF0000"/>
                  </a:solidFill>
                </a:ln>
                <a:latin typeface="Comic Sans MS" pitchFamily="66" charset="0"/>
              </a:rPr>
              <a:t>ΤΡΟΦΕΣ ΤΗΣ ΜΕΣΟΓΕΙΑΚΗΣ ΔΙΑΤΡΟΦΗΣ</a:t>
            </a:r>
          </a:p>
          <a:p>
            <a:pPr algn="ctr">
              <a:defRPr/>
            </a:pPr>
            <a:r>
              <a:rPr lang="el-GR" sz="2800" i="1" dirty="0">
                <a:ln>
                  <a:solidFill>
                    <a:srgbClr val="FF0000"/>
                  </a:solidFill>
                </a:ln>
                <a:latin typeface="Comic Sans MS" pitchFamily="66" charset="0"/>
              </a:rPr>
              <a:t>ΚΑΙ ΤΑ ΣΥΣΤΑΤΙΚΑ ΤΟΥΣ</a:t>
            </a:r>
          </a:p>
        </p:txBody>
      </p:sp>
      <p:sp>
        <p:nvSpPr>
          <p:cNvPr id="2053" name="5 - TextBox"/>
          <p:cNvSpPr txBox="1">
            <a:spLocks noChangeArrowheads="1"/>
          </p:cNvSpPr>
          <p:nvPr/>
        </p:nvSpPr>
        <p:spPr bwMode="auto">
          <a:xfrm>
            <a:off x="0" y="4365625"/>
            <a:ext cx="9144000" cy="584200"/>
          </a:xfrm>
          <a:prstGeom prst="rect">
            <a:avLst/>
          </a:prstGeom>
          <a:noFill/>
          <a:ln w="9525">
            <a:noFill/>
            <a:miter lim="800000"/>
            <a:headEnd/>
            <a:tailEnd/>
          </a:ln>
        </p:spPr>
        <p:txBody>
          <a:bodyPr>
            <a:spAutoFit/>
          </a:bodyPr>
          <a:lstStyle/>
          <a:p>
            <a:pPr algn="ctr"/>
            <a:r>
              <a:rPr lang="el-GR" altLang="el-GR" sz="3200">
                <a:latin typeface="Comic Sans MS" pitchFamily="66" charset="0"/>
              </a:rPr>
              <a:t>Μια εργασία των μαθητών του Α3</a:t>
            </a:r>
          </a:p>
        </p:txBody>
      </p:sp>
      <p:sp>
        <p:nvSpPr>
          <p:cNvPr id="2054" name="6 - TextBox"/>
          <p:cNvSpPr txBox="1">
            <a:spLocks noChangeArrowheads="1"/>
          </p:cNvSpPr>
          <p:nvPr/>
        </p:nvSpPr>
        <p:spPr bwMode="auto">
          <a:xfrm>
            <a:off x="0" y="5445125"/>
            <a:ext cx="9144000" cy="400050"/>
          </a:xfrm>
          <a:prstGeom prst="rect">
            <a:avLst/>
          </a:prstGeom>
          <a:noFill/>
          <a:ln w="9525">
            <a:noFill/>
            <a:miter lim="800000"/>
            <a:headEnd/>
            <a:tailEnd/>
          </a:ln>
        </p:spPr>
        <p:txBody>
          <a:bodyPr>
            <a:spAutoFit/>
          </a:bodyPr>
          <a:lstStyle/>
          <a:p>
            <a:pPr algn="ctr"/>
            <a:r>
              <a:rPr lang="el-GR" altLang="el-GR" sz="2000">
                <a:latin typeface="Comic Sans MS" pitchFamily="66" charset="0"/>
              </a:rPr>
              <a:t>Με την καθοδήγηση της φιλολόγου Φάνης Σαχάμη</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4098" name="2 - TextBox"/>
          <p:cNvSpPr txBox="1">
            <a:spLocks noChangeArrowheads="1"/>
          </p:cNvSpPr>
          <p:nvPr/>
        </p:nvSpPr>
        <p:spPr bwMode="auto">
          <a:xfrm>
            <a:off x="1258888" y="476250"/>
            <a:ext cx="7129462" cy="2308225"/>
          </a:xfrm>
          <a:prstGeom prst="rect">
            <a:avLst/>
          </a:prstGeom>
          <a:noFill/>
          <a:ln w="9525">
            <a:noFill/>
            <a:miter lim="800000"/>
            <a:headEnd/>
            <a:tailEnd/>
          </a:ln>
        </p:spPr>
        <p:txBody>
          <a:bodyPr>
            <a:spAutoFit/>
          </a:bodyPr>
          <a:lstStyle/>
          <a:p>
            <a:r>
              <a:rPr lang="el-GR" altLang="el-GR" b="1"/>
              <a:t>Οι βιταμίνες που συναντάμε στο αυγό περιλαμβάνουν τις οικογένειες Α, D, και E και όλες από την οικογένεια Β, συμπεριλαμβανομένου του φολικού οξύ. Τα αυγά είναι πλούσια πηγή της βιταμίνης Β12 –μία βιταμίνη που λείπει από τους φυτοφάγους. Βιταμίνες Α, D και E τις συναντάμε μόνο στον κρόκο του αυγού. Τις περισσότερες βιταμίνες από την οικογένεια Β τις συναντάμε και στο ασπράδι και στον κρόκο. </a:t>
            </a:r>
          </a:p>
          <a:p>
            <a:endParaRPr lang="el-GR" altLang="el-GR" b="1"/>
          </a:p>
          <a:p>
            <a:r>
              <a:rPr lang="el-GR" altLang="el-GR" b="1"/>
              <a:t>Μαρία Μαντζουράνη</a:t>
            </a:r>
            <a:endParaRPr lang="en-US" altLang="el-GR" b="1"/>
          </a:p>
          <a:p>
            <a:endParaRPr lang="el-GR" altLang="el-GR" b="1"/>
          </a:p>
        </p:txBody>
      </p:sp>
      <p:pic>
        <p:nvPicPr>
          <p:cNvPr id="4099" name="Picture 2" descr="http://images.newsnowgr.com/39/392456/7-pragmata-pou-mporeite-na-kanete-me-to-avgo-1-315x236.jpg"/>
          <p:cNvPicPr>
            <a:picLocks noChangeAspect="1" noChangeArrowheads="1"/>
          </p:cNvPicPr>
          <p:nvPr/>
        </p:nvPicPr>
        <p:blipFill>
          <a:blip r:embed="rId2" cstate="email"/>
          <a:srcRect/>
          <a:stretch>
            <a:fillRect/>
          </a:stretch>
        </p:blipFill>
        <p:spPr bwMode="auto">
          <a:xfrm>
            <a:off x="2268538" y="2708275"/>
            <a:ext cx="4751387" cy="381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122" name="1 - TextBox"/>
          <p:cNvSpPr txBox="1">
            <a:spLocks noChangeArrowheads="1"/>
          </p:cNvSpPr>
          <p:nvPr/>
        </p:nvSpPr>
        <p:spPr bwMode="auto">
          <a:xfrm>
            <a:off x="900113" y="476250"/>
            <a:ext cx="7416800" cy="1878013"/>
          </a:xfrm>
          <a:prstGeom prst="rect">
            <a:avLst/>
          </a:prstGeom>
          <a:noFill/>
          <a:ln w="9525">
            <a:noFill/>
            <a:miter lim="800000"/>
            <a:headEnd/>
            <a:tailEnd/>
          </a:ln>
        </p:spPr>
        <p:txBody>
          <a:bodyPr>
            <a:spAutoFit/>
          </a:bodyPr>
          <a:lstStyle/>
          <a:p>
            <a:pPr algn="ctr"/>
            <a:r>
              <a:rPr lang="el-GR" altLang="el-GR"/>
              <a:t>  </a:t>
            </a:r>
            <a:r>
              <a:rPr lang="el-GR" altLang="el-GR" sz="2000"/>
              <a:t> ΠΑΤΑΤΑ</a:t>
            </a:r>
          </a:p>
          <a:p>
            <a:r>
              <a:rPr lang="el-GR" altLang="el-GR"/>
              <a:t>   Στην Ελλάδα την έφερε ο Ιωάννης Καποδίστριας. Στην αρχή καλλιεργήθηκε σε περιορισμένη κλίμακα, πειραματικά, στην περιοχή της Tίρυνθας. Λέγεται μάλιστα ότι ο Ιωάννης Καποδίστριας λόγω της επιφυλακτικότητας των Ελλήνων προς το νέο τρόφιμο τις κλείδωνε σε αποθήκες τις οποίες εσκεμμένα άφηνε αφύλακτες τη νύχτα, ώστε να μπορεί ο λαός να τις κλέψει νομίζοντας ότι είναι πολύτιμες.</a:t>
            </a:r>
          </a:p>
          <a:p>
            <a:r>
              <a:rPr lang="el-GR" altLang="el-GR"/>
              <a:t>Μόνικα Ντρίζι</a:t>
            </a:r>
          </a:p>
        </p:txBody>
      </p:sp>
      <p:pic>
        <p:nvPicPr>
          <p:cNvPr id="5123" name="Picture 6" descr="http://denplirono.files.wordpress.com/2012/03/patata.jpg">
            <a:hlinkClick r:id="rId2"/>
          </p:cNvPr>
          <p:cNvPicPr>
            <a:picLocks noChangeAspect="1" noChangeArrowheads="1"/>
          </p:cNvPicPr>
          <p:nvPr/>
        </p:nvPicPr>
        <p:blipFill>
          <a:blip r:embed="rId3" cstate="email"/>
          <a:srcRect/>
          <a:stretch>
            <a:fillRect/>
          </a:stretch>
        </p:blipFill>
        <p:spPr bwMode="auto">
          <a:xfrm>
            <a:off x="3419475" y="2636838"/>
            <a:ext cx="5148263" cy="403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68313" y="1628775"/>
            <a:ext cx="8229600" cy="4525963"/>
          </a:xfrm>
        </p:spPr>
        <p:txBody>
          <a:bodyPr/>
          <a:lstStyle/>
          <a:p>
            <a:pPr eaLnBrk="1" hangingPunct="1">
              <a:buFontTx/>
              <a:buNone/>
            </a:pPr>
            <a:r>
              <a:rPr lang="el-GR" altLang="el-GR" smtClean="0"/>
              <a:t>Τα ψάρια του αλμυρού ή γλυκού νερού είναι πηγή πρωτεϊνών, ακόμα έχουν βιταμίνη Β.</a:t>
            </a:r>
          </a:p>
        </p:txBody>
      </p:sp>
      <p:pic>
        <p:nvPicPr>
          <p:cNvPr id="6147" name="Picture 5" descr="psaria"/>
          <p:cNvPicPr>
            <a:picLocks noChangeAspect="1" noChangeArrowheads="1"/>
          </p:cNvPicPr>
          <p:nvPr/>
        </p:nvPicPr>
        <p:blipFill>
          <a:blip r:embed="rId2" cstate="email"/>
          <a:srcRect/>
          <a:stretch>
            <a:fillRect/>
          </a:stretch>
        </p:blipFill>
        <p:spPr bwMode="auto">
          <a:xfrm>
            <a:off x="2339975" y="3357563"/>
            <a:ext cx="3810000" cy="3019425"/>
          </a:xfrm>
          <a:prstGeom prst="rect">
            <a:avLst/>
          </a:prstGeom>
          <a:noFill/>
          <a:ln w="9525">
            <a:noFill/>
            <a:miter lim="800000"/>
            <a:headEnd/>
            <a:tailEnd/>
          </a:ln>
        </p:spPr>
      </p:pic>
      <p:sp>
        <p:nvSpPr>
          <p:cNvPr id="6148" name="Text Box 6"/>
          <p:cNvSpPr txBox="1">
            <a:spLocks noChangeArrowheads="1"/>
          </p:cNvSpPr>
          <p:nvPr/>
        </p:nvSpPr>
        <p:spPr bwMode="auto">
          <a:xfrm>
            <a:off x="6948488" y="4365625"/>
            <a:ext cx="1871662" cy="581025"/>
          </a:xfrm>
          <a:prstGeom prst="rect">
            <a:avLst/>
          </a:prstGeom>
          <a:noFill/>
          <a:ln w="9525">
            <a:noFill/>
            <a:miter lim="800000"/>
            <a:headEnd/>
            <a:tailEnd/>
          </a:ln>
        </p:spPr>
        <p:txBody>
          <a:bodyPr>
            <a:spAutoFit/>
          </a:bodyPr>
          <a:lstStyle/>
          <a:p>
            <a:pPr>
              <a:spcBef>
                <a:spcPct val="50000"/>
              </a:spcBef>
            </a:pPr>
            <a:r>
              <a:rPr lang="el-GR" altLang="el-GR"/>
              <a:t>Γιώργος Μπελίτσος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0" y="188913"/>
            <a:ext cx="9144000" cy="3600450"/>
          </a:xfrm>
        </p:spPr>
        <p:txBody>
          <a:bodyPr/>
          <a:lstStyle/>
          <a:p>
            <a:pPr eaLnBrk="1" hangingPunct="1">
              <a:lnSpc>
                <a:spcPct val="90000"/>
              </a:lnSpc>
              <a:buFont typeface="Arial" charset="0"/>
              <a:buNone/>
            </a:pPr>
            <a:r>
              <a:rPr lang="el-GR" altLang="el-GR" sz="2400" smtClean="0"/>
              <a:t>        Το γιαούρτι στη σπιτική του μορφή παράγεται με βράσιμο του γάλακτος σε ανοικτά δοχεία ώστε να πραγματοποιείται ταυτόχρονα εξάτμιση του νερού και αποστείρωση του γάλακτος. Μετά τον βρασμό αφήνεται να κρυώσει μέχρι να φτάσει στη θερμοκρασία που είχε την ώρα της συλλογής του (αρμέγματος). Στη συνέχεια εμβολιάζεται με γιαούρτι ήδη παρασκευασμένο, σκεπάζεται και αφήνεται σε σχετικά θερμό περιβάλλον να κρυώσει με αργό ρυθμό για πολλές ώρες χωρίς να μετακινηθεί. Στο διάστημα αυτό υφίσταται επώαση, πήζει και κατόπιν είναι έτοιμο για κατανάλωση </a:t>
            </a:r>
          </a:p>
        </p:txBody>
      </p:sp>
      <p:sp>
        <p:nvSpPr>
          <p:cNvPr id="7171" name="AutoShape 5" descr="Z"/>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ltLang="el-GR"/>
          </a:p>
        </p:txBody>
      </p:sp>
      <p:sp>
        <p:nvSpPr>
          <p:cNvPr id="7172" name="AutoShape 9"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ltLang="el-GR"/>
          </a:p>
        </p:txBody>
      </p:sp>
      <p:sp>
        <p:nvSpPr>
          <p:cNvPr id="7173" name="AutoShape 11"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ltLang="el-GR"/>
          </a:p>
        </p:txBody>
      </p:sp>
      <p:sp>
        <p:nvSpPr>
          <p:cNvPr id="7174" name="AutoShape 13"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ltLang="el-GR"/>
          </a:p>
        </p:txBody>
      </p:sp>
      <p:pic>
        <p:nvPicPr>
          <p:cNvPr id="7175" name="Picture 15" descr="1"/>
          <p:cNvPicPr>
            <a:picLocks noChangeAspect="1" noChangeArrowheads="1"/>
          </p:cNvPicPr>
          <p:nvPr/>
        </p:nvPicPr>
        <p:blipFill>
          <a:blip r:embed="rId2" cstate="email"/>
          <a:srcRect/>
          <a:stretch>
            <a:fillRect/>
          </a:stretch>
        </p:blipFill>
        <p:spPr bwMode="auto">
          <a:xfrm>
            <a:off x="5795963" y="3644900"/>
            <a:ext cx="3028950" cy="2952750"/>
          </a:xfrm>
          <a:prstGeom prst="rect">
            <a:avLst/>
          </a:prstGeom>
          <a:noFill/>
          <a:ln w="9525">
            <a:noFill/>
            <a:miter lim="800000"/>
            <a:headEnd/>
            <a:tailEnd/>
          </a:ln>
        </p:spPr>
      </p:pic>
      <p:sp>
        <p:nvSpPr>
          <p:cNvPr id="7176" name="Text Box 16"/>
          <p:cNvSpPr txBox="1">
            <a:spLocks noChangeArrowheads="1"/>
          </p:cNvSpPr>
          <p:nvPr/>
        </p:nvSpPr>
        <p:spPr bwMode="auto">
          <a:xfrm>
            <a:off x="468313" y="3716338"/>
            <a:ext cx="2071687" cy="336550"/>
          </a:xfrm>
          <a:prstGeom prst="rect">
            <a:avLst/>
          </a:prstGeom>
          <a:noFill/>
          <a:ln w="9525">
            <a:noFill/>
            <a:miter lim="800000"/>
            <a:headEnd/>
            <a:tailEnd/>
          </a:ln>
        </p:spPr>
        <p:txBody>
          <a:bodyPr wrap="none">
            <a:spAutoFit/>
          </a:bodyPr>
          <a:lstStyle/>
          <a:p>
            <a:r>
              <a:rPr lang="el-GR" altLang="el-GR"/>
              <a:t>Γιάννης Λυμπεράκος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395288" y="260350"/>
            <a:ext cx="8229600" cy="3024188"/>
          </a:xfrm>
        </p:spPr>
        <p:txBody>
          <a:bodyPr/>
          <a:lstStyle/>
          <a:p>
            <a:pPr eaLnBrk="1" hangingPunct="1">
              <a:buFontTx/>
              <a:buNone/>
            </a:pPr>
            <a:r>
              <a:rPr lang="el-GR" altLang="el-GR" sz="2400" smtClean="0"/>
              <a:t>    Σε ένα ωμό αγγούρι με τη φλούδα του, θα συναντήσουμε διαιτητικές φυτικές ίνες, φυλλικό οξύ, βιταμίνη C, βιταμίνη Β1, βιταμίνη Β2, ασβέστιο, πρωτεΐνη, λίπος, υδατάνθρακες, σίδηρο, φώσφορο, κάλιο, σάκχαρα, βιταμίνη Β3, βιταμίνη Β5, μαγνήσιο, ψευδάργυρο, μαγγάνιο και πυρίτιο .</a:t>
            </a:r>
          </a:p>
          <a:p>
            <a:pPr eaLnBrk="1" hangingPunct="1">
              <a:buFontTx/>
              <a:buNone/>
            </a:pPr>
            <a:r>
              <a:rPr lang="el-GR" altLang="el-GR" sz="1800" smtClean="0"/>
              <a:t>      Γιάννης Νιάρχος</a:t>
            </a:r>
          </a:p>
        </p:txBody>
      </p:sp>
      <p:pic>
        <p:nvPicPr>
          <p:cNvPr id="8195" name="Picture 5" descr="%CE%91%CE%93%CE%93%CE%9F%CE%A5%CE%A1%CE%99"/>
          <p:cNvPicPr>
            <a:picLocks noChangeAspect="1" noChangeArrowheads="1"/>
          </p:cNvPicPr>
          <p:nvPr/>
        </p:nvPicPr>
        <p:blipFill>
          <a:blip r:embed="rId2" cstate="email"/>
          <a:srcRect/>
          <a:stretch>
            <a:fillRect/>
          </a:stretch>
        </p:blipFill>
        <p:spPr bwMode="auto">
          <a:xfrm>
            <a:off x="2124075" y="3141663"/>
            <a:ext cx="6210300" cy="3716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F99"/>
        </a:solidFill>
        <a:effectLst/>
      </p:bgPr>
    </p:bg>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395288" y="333375"/>
            <a:ext cx="8302625" cy="3240088"/>
          </a:xfrm>
        </p:spPr>
        <p:txBody>
          <a:bodyPr/>
          <a:lstStyle/>
          <a:p>
            <a:pPr eaLnBrk="1" hangingPunct="1">
              <a:lnSpc>
                <a:spcPct val="90000"/>
              </a:lnSpc>
              <a:buFontTx/>
              <a:buNone/>
            </a:pPr>
            <a:r>
              <a:rPr lang="el-GR" altLang="el-GR" sz="2800" smtClean="0"/>
              <a:t>   Η μπανάνα είναι από τα πιο δυνατά φρούτα, μας δίνει πολλή ενέργεια και είναι υψηλή σε θρεπτικά συστατικά, έχει πολλές φυτικές ίνες και παρέχει βιταμίνες Α, Β, C, Ε καθώς και ιχνοστοιχεία (κάλιο, σίδηρο, ασβέστιο, σελήνιο, ψευδάργυρο, μαγνήσιο, μαγγάνιο, φώσφορο).</a:t>
            </a:r>
          </a:p>
          <a:p>
            <a:pPr eaLnBrk="1" hangingPunct="1">
              <a:lnSpc>
                <a:spcPct val="90000"/>
              </a:lnSpc>
              <a:buFontTx/>
              <a:buNone/>
            </a:pPr>
            <a:r>
              <a:rPr lang="el-GR" altLang="el-GR" sz="2800" smtClean="0"/>
              <a:t>    Παναγιώτα Ολένικ</a:t>
            </a:r>
          </a:p>
        </p:txBody>
      </p:sp>
      <p:pic>
        <p:nvPicPr>
          <p:cNvPr id="9219" name="Picture 5" descr="banana"/>
          <p:cNvPicPr>
            <a:picLocks noChangeAspect="1" noChangeArrowheads="1"/>
          </p:cNvPicPr>
          <p:nvPr/>
        </p:nvPicPr>
        <p:blipFill>
          <a:blip r:embed="rId2" cstate="email"/>
          <a:srcRect/>
          <a:stretch>
            <a:fillRect/>
          </a:stretch>
        </p:blipFill>
        <p:spPr bwMode="auto">
          <a:xfrm>
            <a:off x="4067175" y="3500438"/>
            <a:ext cx="4319588" cy="3097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0" y="692150"/>
            <a:ext cx="8229600" cy="4176713"/>
          </a:xfrm>
        </p:spPr>
        <p:txBody>
          <a:bodyPr/>
          <a:lstStyle/>
          <a:p>
            <a:pPr eaLnBrk="1" hangingPunct="1">
              <a:lnSpc>
                <a:spcPct val="80000"/>
              </a:lnSpc>
              <a:buFontTx/>
              <a:buNone/>
            </a:pPr>
            <a:r>
              <a:rPr lang="el-GR" altLang="el-GR" sz="2800" b="1" smtClean="0"/>
              <a:t>    Ζυμαρικό</a:t>
            </a:r>
            <a:r>
              <a:rPr lang="el-GR" altLang="el-GR" sz="2800" smtClean="0"/>
              <a:t> είναι τρόφιμο το οποίο φτιάχνεται από αλεύρι και νερό (και σε κάποιες περιπτώσεις και με αυγά).</a:t>
            </a:r>
          </a:p>
          <a:p>
            <a:pPr eaLnBrk="1" hangingPunct="1">
              <a:lnSpc>
                <a:spcPct val="80000"/>
              </a:lnSpc>
              <a:buFontTx/>
              <a:buNone/>
            </a:pPr>
            <a:r>
              <a:rPr lang="el-GR" altLang="el-GR" sz="2800" smtClean="0"/>
              <a:t>    Παραδείγματα ζυμαρικών είναι:</a:t>
            </a:r>
          </a:p>
          <a:p>
            <a:pPr eaLnBrk="1" hangingPunct="1">
              <a:lnSpc>
                <a:spcPct val="80000"/>
              </a:lnSpc>
            </a:pPr>
            <a:r>
              <a:rPr lang="el-GR" altLang="el-GR" sz="2800" smtClean="0"/>
              <a:t> τα σπαγγέτι</a:t>
            </a:r>
          </a:p>
          <a:p>
            <a:pPr eaLnBrk="1" hangingPunct="1">
              <a:lnSpc>
                <a:spcPct val="80000"/>
              </a:lnSpc>
            </a:pPr>
            <a:r>
              <a:rPr lang="el-GR" altLang="el-GR" sz="2800" smtClean="0"/>
              <a:t> τα τορτελίνια</a:t>
            </a:r>
          </a:p>
          <a:p>
            <a:pPr eaLnBrk="1" hangingPunct="1">
              <a:lnSpc>
                <a:spcPct val="80000"/>
              </a:lnSpc>
            </a:pPr>
            <a:r>
              <a:rPr lang="el-GR" altLang="el-GR" sz="2800" smtClean="0"/>
              <a:t> οι πέννες</a:t>
            </a:r>
          </a:p>
          <a:p>
            <a:pPr eaLnBrk="1" hangingPunct="1">
              <a:lnSpc>
                <a:spcPct val="80000"/>
              </a:lnSpc>
            </a:pPr>
            <a:r>
              <a:rPr lang="el-GR" altLang="el-GR" sz="2800" smtClean="0"/>
              <a:t> τα λαζάνια</a:t>
            </a:r>
          </a:p>
          <a:p>
            <a:pPr eaLnBrk="1" hangingPunct="1">
              <a:lnSpc>
                <a:spcPct val="80000"/>
              </a:lnSpc>
            </a:pPr>
            <a:r>
              <a:rPr lang="el-GR" altLang="el-GR" sz="2800" smtClean="0"/>
              <a:t> οι χυλοπίτες</a:t>
            </a:r>
          </a:p>
          <a:p>
            <a:pPr eaLnBrk="1" hangingPunct="1">
              <a:lnSpc>
                <a:spcPct val="80000"/>
              </a:lnSpc>
            </a:pPr>
            <a:r>
              <a:rPr lang="el-GR" altLang="el-GR" sz="2800" smtClean="0"/>
              <a:t> ο τραχανάς</a:t>
            </a:r>
          </a:p>
        </p:txBody>
      </p:sp>
      <p:sp>
        <p:nvSpPr>
          <p:cNvPr id="10243" name="AutoShape 5" descr="9k="/>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l-GR" altLang="el-GR"/>
          </a:p>
        </p:txBody>
      </p:sp>
      <p:pic>
        <p:nvPicPr>
          <p:cNvPr id="10244" name="Picture 7" descr="ingredient173_zymarika2"/>
          <p:cNvPicPr>
            <a:picLocks noChangeAspect="1" noChangeArrowheads="1"/>
          </p:cNvPicPr>
          <p:nvPr/>
        </p:nvPicPr>
        <p:blipFill>
          <a:blip r:embed="rId2" cstate="email"/>
          <a:srcRect/>
          <a:stretch>
            <a:fillRect/>
          </a:stretch>
        </p:blipFill>
        <p:spPr bwMode="auto">
          <a:xfrm>
            <a:off x="4140200" y="2852738"/>
            <a:ext cx="4537075" cy="3702050"/>
          </a:xfrm>
          <a:prstGeom prst="rect">
            <a:avLst/>
          </a:prstGeom>
          <a:noFill/>
          <a:ln w="9525">
            <a:noFill/>
            <a:miter lim="800000"/>
            <a:headEnd/>
            <a:tailEnd/>
          </a:ln>
        </p:spPr>
      </p:pic>
      <p:sp>
        <p:nvSpPr>
          <p:cNvPr id="10245" name="Text Box 8"/>
          <p:cNvSpPr txBox="1">
            <a:spLocks noChangeArrowheads="1"/>
          </p:cNvSpPr>
          <p:nvPr/>
        </p:nvSpPr>
        <p:spPr bwMode="auto">
          <a:xfrm>
            <a:off x="539750" y="5157788"/>
            <a:ext cx="3455988" cy="336550"/>
          </a:xfrm>
          <a:prstGeom prst="rect">
            <a:avLst/>
          </a:prstGeom>
          <a:noFill/>
          <a:ln w="9525">
            <a:noFill/>
            <a:miter lim="800000"/>
            <a:headEnd/>
            <a:tailEnd/>
          </a:ln>
        </p:spPr>
        <p:txBody>
          <a:bodyPr>
            <a:spAutoFit/>
          </a:bodyPr>
          <a:lstStyle/>
          <a:p>
            <a:pPr>
              <a:spcBef>
                <a:spcPct val="50000"/>
              </a:spcBef>
            </a:pPr>
            <a:r>
              <a:rPr lang="el-GR" altLang="el-GR"/>
              <a:t>ΑΝΤΩΝΗΣ ΞΥΔΙΑΣ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TotalTime>
  <Words>1238</Words>
  <Application>Microsoft Office PowerPoint</Application>
  <PresentationFormat>Προβολή στην οθόνη (4:3)</PresentationFormat>
  <Paragraphs>71</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Διαφάνεια 1</vt:lpstr>
      <vt:lpstr> Το Μαρούλι είναι ένα λαχανικό που περιέχει  Βιταμίνη Α (προστατεύει από τον καρκίνο του αναπνευστικού και του εντέρου) και κάλιο. Το πράσινο φύλλο είναι επίσης μια μέτρια καλή πηγή αντιοξειδωτικών. Βιταμίνη C, ασβέστιο, σίδηρο και χαλκό. Γιώργος Μουστάκης</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2ο Γυμνάσιο Σπάρτης</dc:creator>
  <cp:lastModifiedBy>kostas</cp:lastModifiedBy>
  <cp:revision>39</cp:revision>
  <dcterms:created xsi:type="dcterms:W3CDTF">2014-03-05T08:10:39Z</dcterms:created>
  <dcterms:modified xsi:type="dcterms:W3CDTF">2014-04-29T19:55:08Z</dcterms:modified>
</cp:coreProperties>
</file>