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E1D49CBB-224A-438B-80D6-C5CD0702961D}" type="datetimeFigureOut">
              <a:rPr lang="el-GR" smtClean="0"/>
              <a:pPr/>
              <a:t>25/03/2014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AECD32D-486D-45AA-A27E-633CE3C4D0CD}"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D49CBB-224A-438B-80D6-C5CD0702961D}" type="datetimeFigureOut">
              <a:rPr lang="el-GR" smtClean="0"/>
              <a:pPr/>
              <a:t>25/03/2014</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AECD32D-486D-45AA-A27E-633CE3C4D0CD}"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11.jpe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71538" y="928670"/>
            <a:ext cx="7572428" cy="903412"/>
          </a:xfrm>
        </p:spPr>
        <p:txBody>
          <a:bodyPr>
            <a:normAutofit fontScale="90000"/>
          </a:bodyPr>
          <a:lstStyle/>
          <a:p>
            <a:r>
              <a:rPr lang="el-GR" dirty="0" smtClean="0"/>
              <a:t>Η καλή μέρα από το πρωί φαίνεται</a:t>
            </a:r>
            <a:endParaRPr lang="el-GR" dirty="0"/>
          </a:p>
        </p:txBody>
      </p:sp>
      <p:sp>
        <p:nvSpPr>
          <p:cNvPr id="3" name="2 - Υπότιτλος"/>
          <p:cNvSpPr>
            <a:spLocks noGrp="1"/>
          </p:cNvSpPr>
          <p:nvPr>
            <p:ph type="subTitle" idx="1"/>
          </p:nvPr>
        </p:nvSpPr>
        <p:spPr>
          <a:xfrm>
            <a:off x="4857720" y="2000240"/>
            <a:ext cx="4286280" cy="3571900"/>
          </a:xfrm>
        </p:spPr>
        <p:txBody>
          <a:bodyPr>
            <a:normAutofit/>
          </a:bodyPr>
          <a:lstStyle/>
          <a:p>
            <a:endParaRPr lang="el-GR" sz="3600" b="1" dirty="0" smtClean="0"/>
          </a:p>
          <a:p>
            <a:r>
              <a:rPr lang="el-GR" sz="3600" dirty="0" smtClean="0"/>
              <a:t>Θανάσης Βαλτινός</a:t>
            </a:r>
          </a:p>
          <a:p>
            <a:endParaRPr lang="el-GR" sz="2200" dirty="0" smtClean="0"/>
          </a:p>
          <a:p>
            <a:endParaRPr lang="el-GR" sz="1900" dirty="0" smtClean="0"/>
          </a:p>
          <a:p>
            <a:r>
              <a:rPr lang="el-GR" sz="1900" dirty="0" smtClean="0"/>
              <a:t>Της μαθήτριας Χαρούλα Τσουλόγιαννη</a:t>
            </a:r>
          </a:p>
          <a:p>
            <a:r>
              <a:rPr lang="el-GR" sz="1900" dirty="0" smtClean="0"/>
              <a:t>Καθηγήτρια : κ. Σταυρούλα Μπορέττου</a:t>
            </a:r>
          </a:p>
        </p:txBody>
      </p:sp>
      <p:pic>
        <p:nvPicPr>
          <p:cNvPr id="1028" name="Picture 4" descr="http://ebooks.edu.gr/modules/ebook/show.php/DSGYM-A107/391/2588,10098/images/img8_8.jpg"/>
          <p:cNvPicPr>
            <a:picLocks noChangeAspect="1" noChangeArrowheads="1"/>
          </p:cNvPicPr>
          <p:nvPr/>
        </p:nvPicPr>
        <p:blipFill>
          <a:blip r:embed="rId2" cstate="email"/>
          <a:srcRect/>
          <a:stretch>
            <a:fillRect/>
          </a:stretch>
        </p:blipFill>
        <p:spPr bwMode="auto">
          <a:xfrm>
            <a:off x="357158" y="2714620"/>
            <a:ext cx="5143536" cy="32419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par>
                                <p:cTn id="11" presetID="10" presetClass="entr" presetSubtype="0" fill="hold" nodeType="withEffect">
                                  <p:stCondLst>
                                    <p:cond delay="3000"/>
                                  </p:stCondLst>
                                  <p:childTnLst>
                                    <p:set>
                                      <p:cBhvr>
                                        <p:cTn id="12" dur="1" fill="hold">
                                          <p:stCondLst>
                                            <p:cond delay="0"/>
                                          </p:stCondLst>
                                        </p:cTn>
                                        <p:tgtEl>
                                          <p:spTgt spid="1028"/>
                                        </p:tgtEl>
                                        <p:attrNameLst>
                                          <p:attrName>style.visibility</p:attrName>
                                        </p:attrNameLst>
                                      </p:cBhvr>
                                      <p:to>
                                        <p:strVal val="visible"/>
                                      </p:to>
                                    </p:set>
                                    <p:animEffect transition="in" filter="fade">
                                      <p:cBhvr>
                                        <p:cTn id="13" dur="1000"/>
                                        <p:tgtEl>
                                          <p:spTgt spid="1028"/>
                                        </p:tgtEl>
                                      </p:cBhvr>
                                    </p:animEffect>
                                  </p:childTnLst>
                                </p:cTn>
                              </p:par>
                              <p:par>
                                <p:cTn id="14" presetID="55" presetClass="entr" presetSubtype="0" fill="hold" nodeType="withEffect">
                                  <p:stCondLst>
                                    <p:cond delay="40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1" end="1"/>
                                            </p:txEl>
                                          </p:spTgt>
                                        </p:tgtEl>
                                      </p:cBhvr>
                                    </p:animEffect>
                                  </p:childTnLst>
                                </p:cTn>
                              </p:par>
                              <p:par>
                                <p:cTn id="19" presetID="55" presetClass="entr" presetSubtype="0" fill="hold" nodeType="withEffect">
                                  <p:stCondLst>
                                    <p:cond delay="400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par>
                                <p:cTn id="24" presetID="55" presetClass="entr" presetSubtype="0" fill="hold" nodeType="withEffect">
                                  <p:stCondLst>
                                    <p:cond delay="400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00100" y="285728"/>
            <a:ext cx="7498080" cy="1368412"/>
          </a:xfrm>
        </p:spPr>
        <p:txBody>
          <a:bodyPr>
            <a:noAutofit/>
          </a:bodyPr>
          <a:lstStyle/>
          <a:p>
            <a:pPr algn="ctr"/>
            <a:r>
              <a:rPr lang="el-GR" sz="3200" dirty="0" smtClean="0"/>
              <a:t>ΟΙ ΔΥΣΚΟΛΙΕΣ ΠΟΥ ΑΝΤΙΜΕΤΩΠΙΖΑΝ ΟΙ ΕΛΛΗΝΕΣ ΣΤΗΝ ΑΜΕΡΙΚΗ ΚΑΙ ΤΗΝ ΕΛΛΑΔΑ.</a:t>
            </a:r>
            <a:endParaRPr lang="el-GR" sz="3200" dirty="0"/>
          </a:p>
        </p:txBody>
      </p:sp>
      <p:pic>
        <p:nvPicPr>
          <p:cNvPr id="2050" name="Picture 2"/>
          <p:cNvPicPr>
            <a:picLocks noChangeAspect="1" noChangeArrowheads="1"/>
          </p:cNvPicPr>
          <p:nvPr/>
        </p:nvPicPr>
        <p:blipFill>
          <a:blip r:embed="rId2" cstate="email"/>
          <a:srcRect/>
          <a:stretch>
            <a:fillRect/>
          </a:stretch>
        </p:blipFill>
        <p:spPr bwMode="auto">
          <a:xfrm>
            <a:off x="0" y="2285992"/>
            <a:ext cx="4643438" cy="4063008"/>
          </a:xfrm>
          <a:prstGeom prst="ellipse">
            <a:avLst/>
          </a:prstGeom>
          <a:ln>
            <a:noFill/>
          </a:ln>
          <a:effectLst>
            <a:softEdge rad="112500"/>
          </a:effectLst>
        </p:spPr>
      </p:pic>
      <p:sp>
        <p:nvSpPr>
          <p:cNvPr id="8" name="7 - Ορθογώνιο"/>
          <p:cNvSpPr/>
          <p:nvPr/>
        </p:nvSpPr>
        <p:spPr>
          <a:xfrm>
            <a:off x="4643438" y="2285992"/>
            <a:ext cx="4214810" cy="3170099"/>
          </a:xfrm>
          <a:prstGeom prst="rect">
            <a:avLst/>
          </a:prstGeom>
        </p:spPr>
        <p:txBody>
          <a:bodyPr wrap="square">
            <a:spAutoFit/>
          </a:bodyPr>
          <a:lstStyle/>
          <a:p>
            <a:r>
              <a:rPr lang="en-US" dirty="0"/>
              <a:t>H </a:t>
            </a:r>
            <a:r>
              <a:rPr lang="el-GR" dirty="0"/>
              <a:t>ιστορία της νεοελληνικής μετανάστευσης είναι τόσο παλιά όσο και η ιστορία μας. Οι Έλληνες από πάντα αναζητούν καινούριες πατρίδες και αυτό είναι η αιτία της μεγάλης διασποράς. </a:t>
            </a:r>
            <a:r>
              <a:rPr lang="el-GR" dirty="0" smtClean="0"/>
              <a:t>Έτσι ένα </a:t>
            </a:r>
            <a:r>
              <a:rPr lang="el-GR" dirty="0"/>
              <a:t>μεγάλο κύμα της ελληνικής μετανάστευσης πραγματοποιείται στις αρχές του </a:t>
            </a:r>
            <a:r>
              <a:rPr lang="el-GR" sz="2000" dirty="0"/>
              <a:t>20</a:t>
            </a:r>
            <a:r>
              <a:rPr lang="el-GR" dirty="0"/>
              <a:t>ου αιώνα (1900-1925) και καλύπτει μια περίοδο 25 χρόνων. Τότε η Ελλάδα έχασε το 8% του συνολικού πληθυσμού της.</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150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edge">
                                      <p:cBhvr>
                                        <p:cTn id="14" dur="20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1500"/>
                                  </p:stCondLst>
                                  <p:childTnLst>
                                    <p:set>
                                      <p:cBhvr>
                                        <p:cTn id="18" dur="1" fill="hold">
                                          <p:stCondLst>
                                            <p:cond delay="0"/>
                                          </p:stCondLst>
                                        </p:cTn>
                                        <p:tgtEl>
                                          <p:spTgt spid="2050"/>
                                        </p:tgtEl>
                                        <p:attrNameLst>
                                          <p:attrName>style.visibility</p:attrName>
                                        </p:attrNameLst>
                                      </p:cBhvr>
                                      <p:to>
                                        <p:strVal val="visible"/>
                                      </p:to>
                                    </p:set>
                                    <p:animEffect transition="in" filter="circle(in)">
                                      <p:cBhvr>
                                        <p:cTn id="1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42844" y="142852"/>
            <a:ext cx="5286412" cy="2031325"/>
          </a:xfrm>
          <a:prstGeom prst="rect">
            <a:avLst/>
          </a:prstGeom>
        </p:spPr>
        <p:txBody>
          <a:bodyPr wrap="square">
            <a:spAutoFit/>
          </a:bodyPr>
          <a:lstStyle/>
          <a:p>
            <a:r>
              <a:rPr lang="el-GR" dirty="0"/>
              <a:t>Την προτίμηση των Ελλήνων μεταναστών κέρδισαν οι Η.Π.Α και η Αυστραλία. Στο μυαλό κάθε μετανάστη υπήρχε μόνο μια σκέψη, πώς να φτάσει στη «Γη της επαγγελίας». Οι μετανάστες ήταν κυρίως νέοι άντρες από αγροτικές περιοχές, αγράμματοι, και εκτός από τη σωματική τους ικανότητα δεν διέθεταν αλλά προσόντα. </a:t>
            </a:r>
          </a:p>
        </p:txBody>
      </p:sp>
      <p:pic>
        <p:nvPicPr>
          <p:cNvPr id="3074" name="Picture 2" descr="https://encrypted-tbn0.gstatic.com/images?q=tbn:ANd9GcTKZXjcvB9VUsA0w_AVxt_VOPpqksTQcfr8A5jEi84TUyVBMJ6f"/>
          <p:cNvPicPr>
            <a:picLocks noChangeAspect="1" noChangeArrowheads="1"/>
          </p:cNvPicPr>
          <p:nvPr/>
        </p:nvPicPr>
        <p:blipFill>
          <a:blip r:embed="rId2" cstate="email"/>
          <a:srcRect/>
          <a:stretch>
            <a:fillRect/>
          </a:stretch>
        </p:blipFill>
        <p:spPr bwMode="auto">
          <a:xfrm>
            <a:off x="5000628" y="-142900"/>
            <a:ext cx="3832439" cy="27146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5 - Ορθογώνιο"/>
          <p:cNvSpPr/>
          <p:nvPr/>
        </p:nvSpPr>
        <p:spPr>
          <a:xfrm>
            <a:off x="1571604" y="2571744"/>
            <a:ext cx="6715140" cy="2308324"/>
          </a:xfrm>
          <a:prstGeom prst="rect">
            <a:avLst/>
          </a:prstGeom>
        </p:spPr>
        <p:txBody>
          <a:bodyPr wrap="square">
            <a:spAutoFit/>
          </a:bodyPr>
          <a:lstStyle/>
          <a:p>
            <a:r>
              <a:rPr lang="el-GR" dirty="0"/>
              <a:t> Από την «ιστορία του αγροτικού κινήματος» του Γιάννη Κορδάτου διαπιστώνουμε ότι : «...ο αγρότης ζούσε ξυπόλητος, γυμνός, κουρελής, ατροφικός. Έφτυνε αίμα για να μαζέψει τον καρπό που του έπαιρναν οι τοκογλύφοι, οι έμποροι και οι άλλοι εκμεταλλευτές τους. Η μετανάστευσή του ήτανε η μόνη σανίδα σωτηρίας...» Το ταξίδι δεν περνούσαν τις εξετάσεις τους απαγόρευαν την είσοδο στην Αμερική και τους στέλνανε πίσω με τα ίδια καραβιά στην πατρίδα τους.</a:t>
            </a:r>
          </a:p>
        </p:txBody>
      </p:sp>
      <p:pic>
        <p:nvPicPr>
          <p:cNvPr id="7" name="Picture 4"/>
          <p:cNvPicPr>
            <a:picLocks noChangeAspect="1" noChangeArrowheads="1"/>
          </p:cNvPicPr>
          <p:nvPr/>
        </p:nvPicPr>
        <p:blipFill>
          <a:blip r:embed="rId3" cstate="email"/>
          <a:srcRect/>
          <a:stretch>
            <a:fillRect/>
          </a:stretch>
        </p:blipFill>
        <p:spPr bwMode="auto">
          <a:xfrm>
            <a:off x="1285852" y="4941958"/>
            <a:ext cx="7000924" cy="19160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par>
                          <p:cTn id="10" fill="hold">
                            <p:stCondLst>
                              <p:cond delay="1000"/>
                            </p:stCondLst>
                            <p:childTnLst>
                              <p:par>
                                <p:cTn id="11" presetID="10" presetClass="entr" presetSubtype="0" fill="hold" nodeType="afterEffect">
                                  <p:stCondLst>
                                    <p:cond delay="10000"/>
                                  </p:stCondLst>
                                  <p:childTnLst>
                                    <p:set>
                                      <p:cBhvr>
                                        <p:cTn id="12" dur="1" fill="hold">
                                          <p:stCondLst>
                                            <p:cond delay="0"/>
                                          </p:stCondLst>
                                        </p:cTn>
                                        <p:tgtEl>
                                          <p:spTgt spid="3074"/>
                                        </p:tgtEl>
                                        <p:attrNameLst>
                                          <p:attrName>style.visibility</p:attrName>
                                        </p:attrNameLst>
                                      </p:cBhvr>
                                      <p:to>
                                        <p:strVal val="visible"/>
                                      </p:to>
                                    </p:set>
                                    <p:animEffect transition="in" filter="fade">
                                      <p:cBhvr>
                                        <p:cTn id="13" dur="1000"/>
                                        <p:tgtEl>
                                          <p:spTgt spid="3074"/>
                                        </p:tgtEl>
                                      </p:cBhvr>
                                    </p:animEffect>
                                  </p:childTnLst>
                                </p:cTn>
                              </p:par>
                            </p:childTnLst>
                          </p:cTn>
                        </p:par>
                      </p:childTnLst>
                    </p:cTn>
                  </p:par>
                  <p:par>
                    <p:cTn id="14" fill="hold">
                      <p:stCondLst>
                        <p:cond delay="indefinite"/>
                      </p:stCondLst>
                      <p:childTnLst>
                        <p:par>
                          <p:cTn id="15" fill="hold">
                            <p:stCondLst>
                              <p:cond delay="0"/>
                            </p:stCondLst>
                            <p:childTnLst>
                              <p:par>
                                <p:cTn id="16" presetID="50" presetClass="entr" presetSubtype="0" decel="10000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 calcmode="lin" valueType="num">
                                      <p:cBhvr>
                                        <p:cTn id="18" dur="1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19"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20" dur="1000"/>
                                        <p:tgtEl>
                                          <p:spTgt spid="6">
                                            <p:txEl>
                                              <p:pRg st="0" end="0"/>
                                            </p:txEl>
                                          </p:spTgt>
                                        </p:tgtEl>
                                      </p:cBhvr>
                                    </p:animEffect>
                                  </p:childTnLst>
                                </p:cTn>
                              </p:par>
                            </p:childTnLst>
                          </p:cTn>
                        </p:par>
                        <p:par>
                          <p:cTn id="21" fill="hold">
                            <p:stCondLst>
                              <p:cond delay="1000"/>
                            </p:stCondLst>
                            <p:childTnLst>
                              <p:par>
                                <p:cTn id="22" presetID="10" presetClass="entr" presetSubtype="0" fill="hold" nodeType="afterEffect">
                                  <p:stCondLst>
                                    <p:cond delay="1500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42844" y="3857628"/>
            <a:ext cx="578651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Calibri" pitchFamily="34" charset="0"/>
                <a:cs typeface="Arial" pitchFamily="34" charset="0"/>
              </a:rPr>
              <a:t>Πολλές φορές από την κούραση όταν γύριζαν κοιμόταν με τα ρούχα. Για να αντέξουνε τις δυσκολίες και για να ικανοποιήσουν τις ανάγκες τους οργανώθηκαν σε κοινότητες όπου μαζεύονταν και συνευρίσκονταν σε βαφτίσεις, γάμους, στην εκκλησία και σε όλες τις επετείους και γιορτές που συνηθίζονταν να γιορτάζονται στην Ελλάδα. Έτσι κατάφεραν να κρατήσουν την ελληνική κουλτούρα και τη συλλογικότητα.</a:t>
            </a:r>
            <a:endParaRPr kumimoji="0" lang="el-GR" b="0" i="0" u="none" strike="noStrike" cap="none" normalizeH="0" baseline="0" dirty="0" smtClean="0">
              <a:ln>
                <a:noFill/>
              </a:ln>
              <a:solidFill>
                <a:schemeClr val="tx1"/>
              </a:solidFill>
              <a:effectLst/>
              <a:cs typeface="Arial" pitchFamily="34" charset="0"/>
            </a:endParaRPr>
          </a:p>
        </p:txBody>
      </p:sp>
      <p:sp>
        <p:nvSpPr>
          <p:cNvPr id="5" name="4 - Ορθογώνιο"/>
          <p:cNvSpPr/>
          <p:nvPr/>
        </p:nvSpPr>
        <p:spPr>
          <a:xfrm>
            <a:off x="4286248" y="0"/>
            <a:ext cx="4857752" cy="3214686"/>
          </a:xfrm>
          <a:prstGeom prst="rect">
            <a:avLst/>
          </a:prstGeom>
        </p:spPr>
        <p:txBody>
          <a:bodyPr wrap="square">
            <a:spAutoFit/>
          </a:bodyPr>
          <a:lstStyle/>
          <a:p>
            <a:r>
              <a:rPr kumimoji="0" lang="el-GR" b="0" i="0" u="none" strike="noStrike" cap="none" normalizeH="0" baseline="0" dirty="0" smtClean="0">
                <a:ln>
                  <a:noFill/>
                </a:ln>
                <a:solidFill>
                  <a:schemeClr val="tx1"/>
                </a:solidFill>
                <a:effectLst/>
                <a:ea typeface="Calibri" pitchFamily="34" charset="0"/>
                <a:cs typeface="Arial" pitchFamily="34" charset="0"/>
              </a:rPr>
              <a:t>Σε αυτούς που παραμένανε, η ζωή δεν τους χαμογελούσε. Οι δουλειές και τα λεφτά που περιμένανε να βρουν ήταν διαφορετικά από αυτά που φανταζόντουσαν. Οι περισσότεροι δούλευαν σε σιδηρόδρομους, στα μεταλλεία, πουλούσαν λαχανικά και φρούτα στους δρόμους. Και τα παιδιά άρχιζαν να δουλεύουνε από πολύ μικρά σε εργοστάσια από τις4:30 το πρωί μέχρι τις 9:00 το βράδυ. Όταν τελείωναν τη δουλειά, αντί να πάνε σπίτι, έπρεπε να καθίσουν να καθαρίσουν το εργοστάσιο. </a:t>
            </a:r>
            <a:endParaRPr lang="el-GR" dirty="0"/>
          </a:p>
        </p:txBody>
      </p:sp>
      <p:pic>
        <p:nvPicPr>
          <p:cNvPr id="16387" name="Picture 3" descr="http://users.sch.gr/spipap/florinapast/wp-content/uploads/2011/10/2133.jpg"/>
          <p:cNvPicPr>
            <a:picLocks noChangeAspect="1" noChangeArrowheads="1"/>
          </p:cNvPicPr>
          <p:nvPr/>
        </p:nvPicPr>
        <p:blipFill>
          <a:blip r:embed="rId2" cstate="email"/>
          <a:srcRect/>
          <a:stretch>
            <a:fillRect/>
          </a:stretch>
        </p:blipFill>
        <p:spPr bwMode="auto">
          <a:xfrm>
            <a:off x="285720" y="357166"/>
            <a:ext cx="3848958" cy="271464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6389" name="Picture 5" descr="http://www.fylosykis.gr/wp-content/uploads/2013/01/migrant_mother.jpg"/>
          <p:cNvPicPr>
            <a:picLocks noChangeAspect="1" noChangeArrowheads="1"/>
          </p:cNvPicPr>
          <p:nvPr/>
        </p:nvPicPr>
        <p:blipFill>
          <a:blip r:embed="rId3" cstate="email"/>
          <a:srcRect/>
          <a:stretch>
            <a:fillRect/>
          </a:stretch>
        </p:blipFill>
        <p:spPr bwMode="auto">
          <a:xfrm>
            <a:off x="6072198" y="4071941"/>
            <a:ext cx="3071802" cy="2497533"/>
          </a:xfrm>
          <a:prstGeom prst="snip2DiagRect">
            <a:avLst>
              <a:gd name="adj1" fmla="val 13348"/>
              <a:gd name="adj2" fmla="val 12853"/>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circle(in)">
                                      <p:cBhvr>
                                        <p:cTn id="7" dur="2000"/>
                                        <p:tgtEl>
                                          <p:spTgt spid="1638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diamond(in)">
                                      <p:cBhvr>
                                        <p:cTn id="12" dur="2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4" name="Picture 6" descr="http://parodynews.files.wordpress.com/2011/09/metanastes.jpg"/>
          <p:cNvPicPr>
            <a:picLocks noChangeAspect="1" noChangeArrowheads="1"/>
          </p:cNvPicPr>
          <p:nvPr/>
        </p:nvPicPr>
        <p:blipFill>
          <a:blip r:embed="rId2" cstate="email"/>
          <a:srcRect/>
          <a:stretch>
            <a:fillRect/>
          </a:stretch>
        </p:blipFill>
        <p:spPr bwMode="auto">
          <a:xfrm rot="21350319">
            <a:off x="3071802" y="2214554"/>
            <a:ext cx="3148153" cy="2357454"/>
          </a:xfrm>
          <a:prstGeom prst="rect">
            <a:avLst/>
          </a:prstGeom>
          <a:noFill/>
        </p:spPr>
      </p:pic>
      <p:pic>
        <p:nvPicPr>
          <p:cNvPr id="17416" name="Picture 8" descr="http://digitalschool.minedu.gov.gr/modules/ebook/show.php/DSGYM-A107/391/2588,10098/extras/activities/index08_04_ellines_amerikis/03_metanastes_katastrwma_ploiou.jpg"/>
          <p:cNvPicPr>
            <a:picLocks noChangeAspect="1" noChangeArrowheads="1"/>
          </p:cNvPicPr>
          <p:nvPr/>
        </p:nvPicPr>
        <p:blipFill>
          <a:blip r:embed="rId3" cstate="email"/>
          <a:srcRect/>
          <a:stretch>
            <a:fillRect/>
          </a:stretch>
        </p:blipFill>
        <p:spPr bwMode="auto">
          <a:xfrm rot="21329911">
            <a:off x="679352" y="103862"/>
            <a:ext cx="2758985" cy="2857520"/>
          </a:xfrm>
          <a:prstGeom prst="rect">
            <a:avLst/>
          </a:prstGeom>
          <a:noFill/>
        </p:spPr>
      </p:pic>
      <p:pic>
        <p:nvPicPr>
          <p:cNvPr id="4" name="Picture 2"/>
          <p:cNvPicPr>
            <a:picLocks noChangeAspect="1" noChangeArrowheads="1"/>
          </p:cNvPicPr>
          <p:nvPr/>
        </p:nvPicPr>
        <p:blipFill>
          <a:blip r:embed="rId4" cstate="email"/>
          <a:srcRect/>
          <a:stretch>
            <a:fillRect/>
          </a:stretch>
        </p:blipFill>
        <p:spPr bwMode="auto">
          <a:xfrm>
            <a:off x="500034" y="3033316"/>
            <a:ext cx="2357454" cy="362775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7412" name="Picture 4" descr="http://www.opinionpost.gr/news/wp-content/uploads/2011/08/TO_USA.jpg"/>
          <p:cNvPicPr>
            <a:picLocks noChangeAspect="1" noChangeArrowheads="1"/>
          </p:cNvPicPr>
          <p:nvPr/>
        </p:nvPicPr>
        <p:blipFill>
          <a:blip r:embed="rId5" cstate="email"/>
          <a:srcRect/>
          <a:stretch>
            <a:fillRect/>
          </a:stretch>
        </p:blipFill>
        <p:spPr bwMode="auto">
          <a:xfrm>
            <a:off x="5286380" y="142852"/>
            <a:ext cx="3473365" cy="214314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7418" name="Picture 10" descr="https://encrypted-tbn0.gstatic.com/images?q=tbn:ANd9GcSGRaX1q8dIiTJf6lwCzOKJHYS2YzqV4mfpe534F0xacBhBNioi"/>
          <p:cNvPicPr>
            <a:picLocks noChangeAspect="1" noChangeArrowheads="1"/>
          </p:cNvPicPr>
          <p:nvPr/>
        </p:nvPicPr>
        <p:blipFill>
          <a:blip r:embed="rId6" cstate="email"/>
          <a:srcRect/>
          <a:stretch>
            <a:fillRect/>
          </a:stretch>
        </p:blipFill>
        <p:spPr bwMode="auto">
          <a:xfrm rot="426757">
            <a:off x="6143636" y="2500306"/>
            <a:ext cx="3143272" cy="2225013"/>
          </a:xfrm>
          <a:prstGeom prst="ellipse">
            <a:avLst/>
          </a:prstGeom>
          <a:ln>
            <a:noFill/>
          </a:ln>
          <a:effectLst>
            <a:softEdge rad="112500"/>
          </a:effectLst>
        </p:spPr>
      </p:pic>
      <p:pic>
        <p:nvPicPr>
          <p:cNvPr id="17410" name="Picture 2" descr="http://ebooks.edu.gr/modules/ebook/show.php/DSDIM-F114/520/3384,13652/images/img35_3.jpg"/>
          <p:cNvPicPr>
            <a:picLocks noChangeAspect="1" noChangeArrowheads="1"/>
          </p:cNvPicPr>
          <p:nvPr/>
        </p:nvPicPr>
        <p:blipFill>
          <a:blip r:embed="rId7" cstate="email"/>
          <a:srcRect/>
          <a:stretch>
            <a:fillRect/>
          </a:stretch>
        </p:blipFill>
        <p:spPr bwMode="auto">
          <a:xfrm rot="21443754">
            <a:off x="4330444" y="4709443"/>
            <a:ext cx="4491047" cy="2047590"/>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55" presetClass="entr" presetSubtype="0" fill="hold" nodeType="afterEffect">
                                  <p:stCondLst>
                                    <p:cond delay="0"/>
                                  </p:stCondLst>
                                  <p:childTnLst>
                                    <p:set>
                                      <p:cBhvr>
                                        <p:cTn id="10" dur="1" fill="hold">
                                          <p:stCondLst>
                                            <p:cond delay="0"/>
                                          </p:stCondLst>
                                        </p:cTn>
                                        <p:tgtEl>
                                          <p:spTgt spid="17412"/>
                                        </p:tgtEl>
                                        <p:attrNameLst>
                                          <p:attrName>style.visibility</p:attrName>
                                        </p:attrNameLst>
                                      </p:cBhvr>
                                      <p:to>
                                        <p:strVal val="visible"/>
                                      </p:to>
                                    </p:set>
                                    <p:anim calcmode="lin" valueType="num">
                                      <p:cBhvr>
                                        <p:cTn id="11" dur="2000" fill="hold"/>
                                        <p:tgtEl>
                                          <p:spTgt spid="17412"/>
                                        </p:tgtEl>
                                        <p:attrNameLst>
                                          <p:attrName>ppt_w</p:attrName>
                                        </p:attrNameLst>
                                      </p:cBhvr>
                                      <p:tavLst>
                                        <p:tav tm="0">
                                          <p:val>
                                            <p:strVal val="#ppt_w*0.70"/>
                                          </p:val>
                                        </p:tav>
                                        <p:tav tm="100000">
                                          <p:val>
                                            <p:strVal val="#ppt_w"/>
                                          </p:val>
                                        </p:tav>
                                      </p:tavLst>
                                    </p:anim>
                                    <p:anim calcmode="lin" valueType="num">
                                      <p:cBhvr>
                                        <p:cTn id="12" dur="2000" fill="hold"/>
                                        <p:tgtEl>
                                          <p:spTgt spid="17412"/>
                                        </p:tgtEl>
                                        <p:attrNameLst>
                                          <p:attrName>ppt_h</p:attrName>
                                        </p:attrNameLst>
                                      </p:cBhvr>
                                      <p:tavLst>
                                        <p:tav tm="0">
                                          <p:val>
                                            <p:strVal val="#ppt_h"/>
                                          </p:val>
                                        </p:tav>
                                        <p:tav tm="100000">
                                          <p:val>
                                            <p:strVal val="#ppt_h"/>
                                          </p:val>
                                        </p:tav>
                                      </p:tavLst>
                                    </p:anim>
                                    <p:animEffect transition="in" filter="fade">
                                      <p:cBhvr>
                                        <p:cTn id="13" dur="2000"/>
                                        <p:tgtEl>
                                          <p:spTgt spid="17412"/>
                                        </p:tgtEl>
                                      </p:cBhvr>
                                    </p:animEffect>
                                  </p:childTnLst>
                                </p:cTn>
                              </p:par>
                            </p:childTnLst>
                          </p:cTn>
                        </p:par>
                        <p:par>
                          <p:cTn id="14" fill="hold">
                            <p:stCondLst>
                              <p:cond delay="4000"/>
                            </p:stCondLst>
                            <p:childTnLst>
                              <p:par>
                                <p:cTn id="15" presetID="53" presetClass="entr" presetSubtype="0" fill="hold" nodeType="afterEffect">
                                  <p:stCondLst>
                                    <p:cond delay="0"/>
                                  </p:stCondLst>
                                  <p:childTnLst>
                                    <p:set>
                                      <p:cBhvr>
                                        <p:cTn id="16" dur="1" fill="hold">
                                          <p:stCondLst>
                                            <p:cond delay="0"/>
                                          </p:stCondLst>
                                        </p:cTn>
                                        <p:tgtEl>
                                          <p:spTgt spid="17410"/>
                                        </p:tgtEl>
                                        <p:attrNameLst>
                                          <p:attrName>style.visibility</p:attrName>
                                        </p:attrNameLst>
                                      </p:cBhvr>
                                      <p:to>
                                        <p:strVal val="visible"/>
                                      </p:to>
                                    </p:set>
                                    <p:anim calcmode="lin" valueType="num">
                                      <p:cBhvr>
                                        <p:cTn id="17" dur="2000" fill="hold"/>
                                        <p:tgtEl>
                                          <p:spTgt spid="17410"/>
                                        </p:tgtEl>
                                        <p:attrNameLst>
                                          <p:attrName>ppt_w</p:attrName>
                                        </p:attrNameLst>
                                      </p:cBhvr>
                                      <p:tavLst>
                                        <p:tav tm="0">
                                          <p:val>
                                            <p:fltVal val="0"/>
                                          </p:val>
                                        </p:tav>
                                        <p:tav tm="100000">
                                          <p:val>
                                            <p:strVal val="#ppt_w"/>
                                          </p:val>
                                        </p:tav>
                                      </p:tavLst>
                                    </p:anim>
                                    <p:anim calcmode="lin" valueType="num">
                                      <p:cBhvr>
                                        <p:cTn id="18" dur="2000" fill="hold"/>
                                        <p:tgtEl>
                                          <p:spTgt spid="17410"/>
                                        </p:tgtEl>
                                        <p:attrNameLst>
                                          <p:attrName>ppt_h</p:attrName>
                                        </p:attrNameLst>
                                      </p:cBhvr>
                                      <p:tavLst>
                                        <p:tav tm="0">
                                          <p:val>
                                            <p:fltVal val="0"/>
                                          </p:val>
                                        </p:tav>
                                        <p:tav tm="100000">
                                          <p:val>
                                            <p:strVal val="#ppt_h"/>
                                          </p:val>
                                        </p:tav>
                                      </p:tavLst>
                                    </p:anim>
                                    <p:animEffect transition="in" filter="fade">
                                      <p:cBhvr>
                                        <p:cTn id="19" dur="2000"/>
                                        <p:tgtEl>
                                          <p:spTgt spid="17410"/>
                                        </p:tgtEl>
                                      </p:cBhvr>
                                    </p:animEffect>
                                  </p:childTnLst>
                                </p:cTn>
                              </p:par>
                            </p:childTnLst>
                          </p:cTn>
                        </p:par>
                        <p:par>
                          <p:cTn id="20" fill="hold">
                            <p:stCondLst>
                              <p:cond delay="6000"/>
                            </p:stCondLst>
                            <p:childTnLst>
                              <p:par>
                                <p:cTn id="21" presetID="6" presetClass="entr" presetSubtype="16" fill="hold" nodeType="afterEffect">
                                  <p:stCondLst>
                                    <p:cond delay="0"/>
                                  </p:stCondLst>
                                  <p:childTnLst>
                                    <p:set>
                                      <p:cBhvr>
                                        <p:cTn id="22" dur="1" fill="hold">
                                          <p:stCondLst>
                                            <p:cond delay="0"/>
                                          </p:stCondLst>
                                        </p:cTn>
                                        <p:tgtEl>
                                          <p:spTgt spid="17418"/>
                                        </p:tgtEl>
                                        <p:attrNameLst>
                                          <p:attrName>style.visibility</p:attrName>
                                        </p:attrNameLst>
                                      </p:cBhvr>
                                      <p:to>
                                        <p:strVal val="visible"/>
                                      </p:to>
                                    </p:set>
                                    <p:animEffect transition="in" filter="circle(in)">
                                      <p:cBhvr>
                                        <p:cTn id="23" dur="2000"/>
                                        <p:tgtEl>
                                          <p:spTgt spid="17418"/>
                                        </p:tgtEl>
                                      </p:cBhvr>
                                    </p:animEffect>
                                  </p:childTnLst>
                                </p:cTn>
                              </p:par>
                            </p:childTnLst>
                          </p:cTn>
                        </p:par>
                        <p:par>
                          <p:cTn id="24" fill="hold">
                            <p:stCondLst>
                              <p:cond delay="8000"/>
                            </p:stCondLst>
                            <p:childTnLst>
                              <p:par>
                                <p:cTn id="25" presetID="20" presetClass="entr" presetSubtype="0" fill="hold" nodeType="afterEffect">
                                  <p:stCondLst>
                                    <p:cond delay="0"/>
                                  </p:stCondLst>
                                  <p:childTnLst>
                                    <p:set>
                                      <p:cBhvr>
                                        <p:cTn id="26" dur="1" fill="hold">
                                          <p:stCondLst>
                                            <p:cond delay="0"/>
                                          </p:stCondLst>
                                        </p:cTn>
                                        <p:tgtEl>
                                          <p:spTgt spid="17416"/>
                                        </p:tgtEl>
                                        <p:attrNameLst>
                                          <p:attrName>style.visibility</p:attrName>
                                        </p:attrNameLst>
                                      </p:cBhvr>
                                      <p:to>
                                        <p:strVal val="visible"/>
                                      </p:to>
                                    </p:set>
                                    <p:animEffect transition="in" filter="wedge">
                                      <p:cBhvr>
                                        <p:cTn id="27" dur="2000"/>
                                        <p:tgtEl>
                                          <p:spTgt spid="17416"/>
                                        </p:tgtEl>
                                      </p:cBhvr>
                                    </p:animEffect>
                                  </p:childTnLst>
                                </p:cTn>
                              </p:par>
                            </p:childTnLst>
                          </p:cTn>
                        </p:par>
                        <p:par>
                          <p:cTn id="28" fill="hold">
                            <p:stCondLst>
                              <p:cond delay="10000"/>
                            </p:stCondLst>
                            <p:childTnLst>
                              <p:par>
                                <p:cTn id="29" presetID="50" presetClass="entr" presetSubtype="0" decel="100000" fill="hold" nodeType="afterEffect">
                                  <p:stCondLst>
                                    <p:cond delay="0"/>
                                  </p:stCondLst>
                                  <p:childTnLst>
                                    <p:set>
                                      <p:cBhvr>
                                        <p:cTn id="30" dur="1" fill="hold">
                                          <p:stCondLst>
                                            <p:cond delay="0"/>
                                          </p:stCondLst>
                                        </p:cTn>
                                        <p:tgtEl>
                                          <p:spTgt spid="17414"/>
                                        </p:tgtEl>
                                        <p:attrNameLst>
                                          <p:attrName>style.visibility</p:attrName>
                                        </p:attrNameLst>
                                      </p:cBhvr>
                                      <p:to>
                                        <p:strVal val="visible"/>
                                      </p:to>
                                    </p:set>
                                    <p:anim calcmode="lin" valueType="num">
                                      <p:cBhvr>
                                        <p:cTn id="31" dur="2000" fill="hold"/>
                                        <p:tgtEl>
                                          <p:spTgt spid="17414"/>
                                        </p:tgtEl>
                                        <p:attrNameLst>
                                          <p:attrName>ppt_w</p:attrName>
                                        </p:attrNameLst>
                                      </p:cBhvr>
                                      <p:tavLst>
                                        <p:tav tm="0">
                                          <p:val>
                                            <p:strVal val="#ppt_w+.3"/>
                                          </p:val>
                                        </p:tav>
                                        <p:tav tm="100000">
                                          <p:val>
                                            <p:strVal val="#ppt_w"/>
                                          </p:val>
                                        </p:tav>
                                      </p:tavLst>
                                    </p:anim>
                                    <p:anim calcmode="lin" valueType="num">
                                      <p:cBhvr>
                                        <p:cTn id="32" dur="2000" fill="hold"/>
                                        <p:tgtEl>
                                          <p:spTgt spid="17414"/>
                                        </p:tgtEl>
                                        <p:attrNameLst>
                                          <p:attrName>ppt_h</p:attrName>
                                        </p:attrNameLst>
                                      </p:cBhvr>
                                      <p:tavLst>
                                        <p:tav tm="0">
                                          <p:val>
                                            <p:strVal val="#ppt_h"/>
                                          </p:val>
                                        </p:tav>
                                        <p:tav tm="100000">
                                          <p:val>
                                            <p:strVal val="#ppt_h"/>
                                          </p:val>
                                        </p:tav>
                                      </p:tavLst>
                                    </p:anim>
                                    <p:animEffect transition="in" filter="fade">
                                      <p:cBhvr>
                                        <p:cTn id="33" dur="2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100</TotalTime>
  <Words>376</Words>
  <Application>Microsoft Office PowerPoint</Application>
  <PresentationFormat>Προβολή στην οθόνη (4:3)</PresentationFormat>
  <Paragraphs>13</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Ηλιοστάσιο</vt:lpstr>
      <vt:lpstr>Η καλή μέρα από το πρωί φαίνεται</vt:lpstr>
      <vt:lpstr>ΟΙ ΔΥΣΚΟΛΙΕΣ ΠΟΥ ΑΝΤΙΜΕΤΩΠΙΖΑΝ ΟΙ ΕΛΛΗΝΕΣ ΣΤΗΝ ΑΜΕΡΙΚΗ ΚΑΙ ΤΗΝ ΕΛΛΑΔΑ.</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kostas</cp:lastModifiedBy>
  <cp:revision>14</cp:revision>
  <dcterms:created xsi:type="dcterms:W3CDTF">2014-03-06T16:02:17Z</dcterms:created>
  <dcterms:modified xsi:type="dcterms:W3CDTF">2014-03-25T17:18:16Z</dcterms:modified>
</cp:coreProperties>
</file>