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82" d="100"/>
          <a:sy n="82" d="100"/>
        </p:scale>
        <p:origin x="-1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2342CEA3-3058-4D43-AE35-B3DA76CB4003}" type="datetimeFigureOut">
              <a:rPr lang="el-GR" smtClean="0"/>
              <a:pPr/>
              <a:t>09/04/2014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09/04/2014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09/04/2014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2342CEA3-3058-4D43-AE35-B3DA76CB4003}" type="datetimeFigureOut">
              <a:rPr lang="el-GR" smtClean="0"/>
              <a:pPr/>
              <a:t>09/04/2014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2342CEA3-3058-4D43-AE35-B3DA76CB4003}" type="datetimeFigureOut">
              <a:rPr lang="el-GR" smtClean="0"/>
              <a:pPr/>
              <a:t>09/04/2014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3F1D1C4-C2D9-4231-9FB2-B2D9D97AA41D}"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09/04/2014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2342CEA3-3058-4D43-AE35-B3DA76CB4003}" type="datetimeFigureOut">
              <a:rPr lang="el-GR" smtClean="0"/>
              <a:pPr/>
              <a:t>09/04/2014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09/04/2014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09/04/2014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2342CEA3-3058-4D43-AE35-B3DA76CB4003}" type="datetimeFigureOut">
              <a:rPr lang="el-GR" smtClean="0"/>
              <a:pPr/>
              <a:t>09/04/2014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2342CEA3-3058-4D43-AE35-B3DA76CB4003}" type="datetimeFigureOut">
              <a:rPr lang="el-GR" smtClean="0"/>
              <a:pPr/>
              <a:t>09/04/2014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342CEA3-3058-4D43-AE35-B3DA76CB4003}" type="datetimeFigureOut">
              <a:rPr lang="el-GR" smtClean="0"/>
              <a:pPr/>
              <a:t>09/04/2014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unhcr.org/refworld/country,,,,SOM,,4e8c398e1a,0.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Παιδική Εργασία</a:t>
            </a:r>
            <a:endParaRPr lang="el-GR" dirty="0"/>
          </a:p>
        </p:txBody>
      </p:sp>
      <p:sp>
        <p:nvSpPr>
          <p:cNvPr id="3" name="2 - Υπότιτλος"/>
          <p:cNvSpPr>
            <a:spLocks noGrp="1"/>
          </p:cNvSpPr>
          <p:nvPr>
            <p:ph type="subTitle" idx="1"/>
          </p:nvPr>
        </p:nvSpPr>
        <p:spPr>
          <a:xfrm>
            <a:off x="611560" y="2492896"/>
            <a:ext cx="8206928" cy="3768824"/>
          </a:xfrm>
        </p:spPr>
        <p:txBody>
          <a:bodyPr>
            <a:normAutofit/>
          </a:bodyPr>
          <a:lstStyle/>
          <a:p>
            <a:r>
              <a:rPr lang="el-GR" dirty="0" smtClean="0"/>
              <a:t>Μάθημα</a:t>
            </a:r>
            <a:r>
              <a:rPr lang="en-US" dirty="0" smtClean="0"/>
              <a:t>:</a:t>
            </a:r>
            <a:r>
              <a:rPr lang="el-GR" dirty="0" smtClean="0"/>
              <a:t>Κείμενα Νεοελληνικής Λογοτεχνίας </a:t>
            </a:r>
          </a:p>
          <a:p>
            <a:r>
              <a:rPr lang="el-GR" dirty="0" smtClean="0"/>
              <a:t>Καθηγήτρια</a:t>
            </a:r>
            <a:r>
              <a:rPr lang="en-US" dirty="0" smtClean="0"/>
              <a:t>:</a:t>
            </a:r>
            <a:r>
              <a:rPr lang="el-GR" dirty="0" smtClean="0"/>
              <a:t> Σταυρούλα </a:t>
            </a:r>
            <a:r>
              <a:rPr lang="el-GR" dirty="0" err="1" smtClean="0"/>
              <a:t>Μπορέτου</a:t>
            </a:r>
            <a:r>
              <a:rPr lang="el-GR" dirty="0" smtClean="0"/>
              <a:t> </a:t>
            </a:r>
            <a:endParaRPr lang="en-US" dirty="0" smtClean="0"/>
          </a:p>
          <a:p>
            <a:r>
              <a:rPr lang="el-GR" dirty="0" smtClean="0"/>
              <a:t>Τάξη/Τμήμα</a:t>
            </a:r>
            <a:r>
              <a:rPr lang="en-US" dirty="0" smtClean="0"/>
              <a:t>:</a:t>
            </a:r>
            <a:r>
              <a:rPr lang="el-GR" dirty="0" smtClean="0"/>
              <a:t> Ά2</a:t>
            </a:r>
          </a:p>
          <a:p>
            <a:r>
              <a:rPr lang="el-GR" dirty="0" smtClean="0"/>
              <a:t>Ιωάννα </a:t>
            </a:r>
            <a:r>
              <a:rPr lang="el-GR" dirty="0" err="1" smtClean="0"/>
              <a:t>Θεοφιλάκου</a:t>
            </a:r>
            <a:endParaRPr lang="el-GR" dirty="0" smtClean="0"/>
          </a:p>
          <a:p>
            <a:r>
              <a:rPr lang="el-GR" dirty="0" err="1" smtClean="0"/>
              <a:t>Ελεντίνα</a:t>
            </a:r>
            <a:r>
              <a:rPr lang="el-GR" dirty="0" smtClean="0"/>
              <a:t> </a:t>
            </a:r>
            <a:r>
              <a:rPr lang="el-GR" dirty="0" err="1" smtClean="0"/>
              <a:t>Καββούρη</a:t>
            </a:r>
            <a:endParaRPr lang="el-GR" dirty="0" smtClean="0"/>
          </a:p>
          <a:p>
            <a:r>
              <a:rPr lang="el-GR" dirty="0" err="1" smtClean="0"/>
              <a:t>Σταυρίνα</a:t>
            </a:r>
            <a:r>
              <a:rPr lang="el-GR" dirty="0" smtClean="0"/>
              <a:t> </a:t>
            </a:r>
            <a:r>
              <a:rPr lang="el-GR" dirty="0" err="1" smtClean="0"/>
              <a:t>Λαφογιάννη</a:t>
            </a:r>
            <a:endParaRPr lang="el-GR" dirty="0" smtClean="0"/>
          </a:p>
          <a:p>
            <a:r>
              <a:rPr lang="el-GR" dirty="0" smtClean="0"/>
              <a:t>Δημήτρης </a:t>
            </a:r>
            <a:r>
              <a:rPr lang="el-GR" dirty="0" err="1" smtClean="0"/>
              <a:t>Λαμπρινάκος</a:t>
            </a:r>
            <a:endParaRPr lang="el-GR" dirty="0" smtClean="0"/>
          </a:p>
          <a:p>
            <a:endParaRPr lang="el-GR" dirty="0" smtClean="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Ποσοστά παιδικής εργασίας μεταξύ των ηλικιών 5-14</a:t>
            </a:r>
            <a:endParaRPr lang="el-GR" dirty="0"/>
          </a:p>
        </p:txBody>
      </p:sp>
      <p:pic>
        <p:nvPicPr>
          <p:cNvPr id="4" name="3 - Θέση περιεχομένου" descr="paidiergasia11.jpg"/>
          <p:cNvPicPr>
            <a:picLocks noGrp="1" noChangeAspect="1"/>
          </p:cNvPicPr>
          <p:nvPr>
            <p:ph idx="1"/>
          </p:nvPr>
        </p:nvPicPr>
        <p:blipFill>
          <a:blip r:embed="rId2" cstate="email"/>
          <a:stretch>
            <a:fillRect/>
          </a:stretch>
        </p:blipFill>
        <p:spPr>
          <a:xfrm>
            <a:off x="323528" y="1700808"/>
            <a:ext cx="8496944" cy="496855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Παιδική εργασία στο ψάρεμα</a:t>
            </a:r>
            <a:endParaRPr lang="el-GR" dirty="0"/>
          </a:p>
        </p:txBody>
      </p:sp>
      <p:pic>
        <p:nvPicPr>
          <p:cNvPr id="4" name="3 - Θέση περιεχομένου" descr="paidiergasia12.jpg"/>
          <p:cNvPicPr>
            <a:picLocks noGrp="1" noChangeAspect="1"/>
          </p:cNvPicPr>
          <p:nvPr>
            <p:ph idx="1"/>
          </p:nvPr>
        </p:nvPicPr>
        <p:blipFill>
          <a:blip r:embed="rId2" cstate="email"/>
          <a:stretch>
            <a:fillRect/>
          </a:stretch>
        </p:blipFill>
        <p:spPr>
          <a:xfrm>
            <a:off x="323528" y="1556793"/>
            <a:ext cx="8496944" cy="504056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Παιδιά στρατιώτες</a:t>
            </a:r>
            <a:endParaRPr lang="el-GR" dirty="0"/>
          </a:p>
        </p:txBody>
      </p:sp>
      <p:pic>
        <p:nvPicPr>
          <p:cNvPr id="4" name="3 - Θέση περιεχομένου" descr="paidiergasia13.jpg"/>
          <p:cNvPicPr>
            <a:picLocks noGrp="1" noChangeAspect="1"/>
          </p:cNvPicPr>
          <p:nvPr>
            <p:ph idx="1"/>
          </p:nvPr>
        </p:nvPicPr>
        <p:blipFill>
          <a:blip r:embed="rId2" cstate="email"/>
          <a:stretch>
            <a:fillRect/>
          </a:stretch>
        </p:blipFill>
        <p:spPr>
          <a:xfrm>
            <a:off x="323528" y="1700809"/>
            <a:ext cx="8568952" cy="4896544"/>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Παιδιά υπηρέτες</a:t>
            </a:r>
            <a:endParaRPr lang="el-GR" dirty="0"/>
          </a:p>
        </p:txBody>
      </p:sp>
      <p:pic>
        <p:nvPicPr>
          <p:cNvPr id="4" name="3 - Θέση περιεχομένου" descr="paidiergasia14.jpg"/>
          <p:cNvPicPr>
            <a:picLocks noGrp="1" noChangeAspect="1"/>
          </p:cNvPicPr>
          <p:nvPr>
            <p:ph idx="1"/>
          </p:nvPr>
        </p:nvPicPr>
        <p:blipFill>
          <a:blip r:embed="rId2" cstate="email">
            <a:lum bright="-10000"/>
          </a:blip>
          <a:stretch>
            <a:fillRect/>
          </a:stretch>
        </p:blipFill>
        <p:spPr>
          <a:xfrm>
            <a:off x="395536" y="1700808"/>
            <a:ext cx="8280920" cy="4896544"/>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Παιδική πορνεία και εμπορική σεξουαλική εκμετάλλευση</a:t>
            </a:r>
            <a:endParaRPr lang="el-GR" dirty="0"/>
          </a:p>
        </p:txBody>
      </p:sp>
      <p:pic>
        <p:nvPicPr>
          <p:cNvPr id="6" name="5 - Θέση περιεχομένου" descr="paidiergasia15.jpg"/>
          <p:cNvPicPr>
            <a:picLocks noGrp="1" noChangeAspect="1"/>
          </p:cNvPicPr>
          <p:nvPr>
            <p:ph idx="1"/>
          </p:nvPr>
        </p:nvPicPr>
        <p:blipFill>
          <a:blip r:embed="rId2" cstate="email">
            <a:lum bright="-14000"/>
          </a:blip>
          <a:stretch>
            <a:fillRect/>
          </a:stretch>
        </p:blipFill>
        <p:spPr>
          <a:xfrm>
            <a:off x="395536" y="1844824"/>
            <a:ext cx="8352928" cy="468052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Παιδική εργασία στην εξόρυξη</a:t>
            </a:r>
            <a:endParaRPr lang="el-GR" dirty="0"/>
          </a:p>
        </p:txBody>
      </p:sp>
      <p:pic>
        <p:nvPicPr>
          <p:cNvPr id="4" name="3 - Θέση περιεχομένου" descr="paidiergasia16.jpg"/>
          <p:cNvPicPr>
            <a:picLocks noGrp="1" noChangeAspect="1"/>
          </p:cNvPicPr>
          <p:nvPr>
            <p:ph idx="1"/>
          </p:nvPr>
        </p:nvPicPr>
        <p:blipFill>
          <a:blip r:embed="rId2" cstate="email">
            <a:lum bright="-11000"/>
          </a:blip>
          <a:stretch>
            <a:fillRect/>
          </a:stretch>
        </p:blipFill>
        <p:spPr>
          <a:xfrm>
            <a:off x="467544" y="1988840"/>
            <a:ext cx="8352928" cy="4536504"/>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Παιδική εργασία στις κατασκευές</a:t>
            </a:r>
            <a:endParaRPr lang="el-GR" dirty="0"/>
          </a:p>
        </p:txBody>
      </p:sp>
      <p:pic>
        <p:nvPicPr>
          <p:cNvPr id="4" name="3 - Θέση περιεχομένου" descr="paidiergasia17.jpg"/>
          <p:cNvPicPr>
            <a:picLocks noGrp="1" noChangeAspect="1"/>
          </p:cNvPicPr>
          <p:nvPr>
            <p:ph idx="1"/>
          </p:nvPr>
        </p:nvPicPr>
        <p:blipFill>
          <a:blip r:embed="rId2" cstate="email">
            <a:lum bright="-19000"/>
          </a:blip>
          <a:stretch>
            <a:fillRect/>
          </a:stretch>
        </p:blipFill>
        <p:spPr>
          <a:xfrm>
            <a:off x="323528" y="1916832"/>
            <a:ext cx="8352928" cy="468052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Παιδική εργασία στη γεωργία</a:t>
            </a:r>
            <a:endParaRPr lang="el-GR" dirty="0"/>
          </a:p>
        </p:txBody>
      </p:sp>
      <p:pic>
        <p:nvPicPr>
          <p:cNvPr id="4" name="3 - Θέση περιεχομένου" descr="paidiergasia18.jpg"/>
          <p:cNvPicPr>
            <a:picLocks noGrp="1" noChangeAspect="1"/>
          </p:cNvPicPr>
          <p:nvPr>
            <p:ph idx="1"/>
          </p:nvPr>
        </p:nvPicPr>
        <p:blipFill>
          <a:blip r:embed="rId2" cstate="email">
            <a:lum bright="-10000"/>
          </a:blip>
          <a:stretch>
            <a:fillRect/>
          </a:stretch>
        </p:blipFill>
        <p:spPr>
          <a:xfrm>
            <a:off x="467544" y="1628800"/>
            <a:ext cx="8280920" cy="4968552"/>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Παιδική εργασία στην εκμεταλλεύσιμη εμπορική γεωργία</a:t>
            </a:r>
            <a:endParaRPr lang="el-GR" dirty="0"/>
          </a:p>
        </p:txBody>
      </p:sp>
      <p:pic>
        <p:nvPicPr>
          <p:cNvPr id="4" name="3 - Θέση περιεχομένου" descr="paidiergasia19.jpg"/>
          <p:cNvPicPr>
            <a:picLocks noGrp="1" noChangeAspect="1"/>
          </p:cNvPicPr>
          <p:nvPr>
            <p:ph idx="1"/>
          </p:nvPr>
        </p:nvPicPr>
        <p:blipFill>
          <a:blip r:embed="rId2" cstate="email">
            <a:lum bright="-29000"/>
          </a:blip>
          <a:stretch>
            <a:fillRect/>
          </a:stretch>
        </p:blipFill>
        <p:spPr>
          <a:xfrm>
            <a:off x="323529" y="2132856"/>
            <a:ext cx="8424936" cy="4464496"/>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paidiergasia3.jpg"/>
          <p:cNvPicPr>
            <a:picLocks noChangeAspect="1"/>
          </p:cNvPicPr>
          <p:nvPr/>
        </p:nvPicPr>
        <p:blipFill>
          <a:blip r:embed="rId2" cstate="email"/>
          <a:stretch>
            <a:fillRect/>
          </a:stretch>
        </p:blipFill>
        <p:spPr>
          <a:xfrm>
            <a:off x="2987825" y="0"/>
            <a:ext cx="6156176" cy="2851021"/>
          </a:xfrm>
          <a:prstGeom prst="rect">
            <a:avLst/>
          </a:prstGeom>
        </p:spPr>
      </p:pic>
      <p:pic>
        <p:nvPicPr>
          <p:cNvPr id="6" name="5 - Εικόνα" descr="paidiergasia4.jpg"/>
          <p:cNvPicPr>
            <a:picLocks noChangeAspect="1"/>
          </p:cNvPicPr>
          <p:nvPr/>
        </p:nvPicPr>
        <p:blipFill>
          <a:blip r:embed="rId3" cstate="email"/>
          <a:stretch>
            <a:fillRect/>
          </a:stretch>
        </p:blipFill>
        <p:spPr>
          <a:xfrm>
            <a:off x="0" y="0"/>
            <a:ext cx="2987824" cy="3667125"/>
          </a:xfrm>
          <a:prstGeom prst="rect">
            <a:avLst/>
          </a:prstGeom>
        </p:spPr>
      </p:pic>
      <p:pic>
        <p:nvPicPr>
          <p:cNvPr id="7" name="6 - Εικόνα" descr="paidiergasia5.jpg"/>
          <p:cNvPicPr>
            <a:picLocks noChangeAspect="1"/>
          </p:cNvPicPr>
          <p:nvPr/>
        </p:nvPicPr>
        <p:blipFill>
          <a:blip r:embed="rId4" cstate="email"/>
          <a:stretch>
            <a:fillRect/>
          </a:stretch>
        </p:blipFill>
        <p:spPr>
          <a:xfrm>
            <a:off x="0" y="3645024"/>
            <a:ext cx="2987824" cy="3212976"/>
          </a:xfrm>
          <a:prstGeom prst="rect">
            <a:avLst/>
          </a:prstGeom>
        </p:spPr>
      </p:pic>
      <p:pic>
        <p:nvPicPr>
          <p:cNvPr id="8" name="7 - Εικόνα" descr="paidiergasia6.jpg"/>
          <p:cNvPicPr>
            <a:picLocks noChangeAspect="1"/>
          </p:cNvPicPr>
          <p:nvPr/>
        </p:nvPicPr>
        <p:blipFill>
          <a:blip r:embed="rId5" cstate="email"/>
          <a:stretch>
            <a:fillRect/>
          </a:stretch>
        </p:blipFill>
        <p:spPr>
          <a:xfrm>
            <a:off x="2987824" y="2348880"/>
            <a:ext cx="6156176" cy="45091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Τι είναι η παιδική εργασία</a:t>
            </a:r>
            <a:r>
              <a:rPr lang="en-US" sz="4000" dirty="0" smtClean="0"/>
              <a:t>;</a:t>
            </a:r>
            <a:endParaRPr lang="el-GR" sz="4000" dirty="0"/>
          </a:p>
        </p:txBody>
      </p:sp>
      <p:sp>
        <p:nvSpPr>
          <p:cNvPr id="3" name="2 - Θέση περιεχομένου"/>
          <p:cNvSpPr>
            <a:spLocks noGrp="1"/>
          </p:cNvSpPr>
          <p:nvPr>
            <p:ph idx="1"/>
          </p:nvPr>
        </p:nvSpPr>
        <p:spPr>
          <a:xfrm>
            <a:off x="457200" y="2132856"/>
            <a:ext cx="8229600" cy="4321952"/>
          </a:xfrm>
        </p:spPr>
        <p:txBody>
          <a:bodyPr/>
          <a:lstStyle/>
          <a:p>
            <a:endParaRPr lang="el-GR" dirty="0" smtClean="0"/>
          </a:p>
          <a:p>
            <a:pPr>
              <a:buNone/>
            </a:pPr>
            <a:endParaRPr lang="el-GR" dirty="0"/>
          </a:p>
        </p:txBody>
      </p:sp>
      <p:sp>
        <p:nvSpPr>
          <p:cNvPr id="4" name="3 - Ορθογώνιο"/>
          <p:cNvSpPr/>
          <p:nvPr/>
        </p:nvSpPr>
        <p:spPr>
          <a:xfrm>
            <a:off x="683568" y="1556792"/>
            <a:ext cx="7848872" cy="4401205"/>
          </a:xfrm>
          <a:prstGeom prst="rect">
            <a:avLst/>
          </a:prstGeom>
        </p:spPr>
        <p:txBody>
          <a:bodyPr wrap="square">
            <a:spAutoFit/>
          </a:bodyPr>
          <a:lstStyle/>
          <a:p>
            <a:r>
              <a:rPr lang="el-GR" sz="2800" dirty="0" smtClean="0"/>
              <a:t>Παιδική εργασία ορίζεται η εργασία που παρέχεται από παιδιά κάτω των 18 ετών (σε μερικές αναπτυσσόμενες χώρες κάτω των 15) η οποία επιβαρύνει ή βλάπτει τη σωματική, συναισθηματική, διανοητική, κοινωνική ή και πνευματική ανάπτυξη τους. Η παιδική εργασία είναι ένα κοινωνικό πρόβλημα που αφορά όχι μόνο τις χώρες του Τρίτου Κόσμου άλλα και τις αναπτυγμένες χώρες.</a:t>
            </a:r>
            <a:endParaRPr lang="el-G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paidiergasia7.jpg"/>
          <p:cNvPicPr>
            <a:picLocks noGrp="1" noChangeAspect="1"/>
          </p:cNvPicPr>
          <p:nvPr>
            <p:ph idx="1"/>
          </p:nvPr>
        </p:nvPicPr>
        <p:blipFill>
          <a:blip r:embed="rId2" cstate="email"/>
          <a:stretch>
            <a:fillRect/>
          </a:stretch>
        </p:blipFill>
        <p:spPr>
          <a:xfrm>
            <a:off x="5619750" y="0"/>
            <a:ext cx="3524250" cy="4149080"/>
          </a:xfrm>
        </p:spPr>
      </p:pic>
      <p:pic>
        <p:nvPicPr>
          <p:cNvPr id="5" name="4 - Εικόνα" descr="paidiergasia9.jpg"/>
          <p:cNvPicPr>
            <a:picLocks noChangeAspect="1"/>
          </p:cNvPicPr>
          <p:nvPr/>
        </p:nvPicPr>
        <p:blipFill>
          <a:blip r:embed="rId3" cstate="email"/>
          <a:stretch>
            <a:fillRect/>
          </a:stretch>
        </p:blipFill>
        <p:spPr>
          <a:xfrm>
            <a:off x="0" y="0"/>
            <a:ext cx="5652120" cy="4149080"/>
          </a:xfrm>
          <a:prstGeom prst="rect">
            <a:avLst/>
          </a:prstGeom>
        </p:spPr>
      </p:pic>
      <p:pic>
        <p:nvPicPr>
          <p:cNvPr id="6" name="5 - Εικόνα" descr="paidiergasia10.jpg"/>
          <p:cNvPicPr>
            <a:picLocks noChangeAspect="1"/>
          </p:cNvPicPr>
          <p:nvPr/>
        </p:nvPicPr>
        <p:blipFill>
          <a:blip r:embed="rId4" cstate="email"/>
          <a:stretch>
            <a:fillRect/>
          </a:stretch>
        </p:blipFill>
        <p:spPr>
          <a:xfrm>
            <a:off x="2987824" y="4149080"/>
            <a:ext cx="6156176" cy="2708920"/>
          </a:xfrm>
          <a:prstGeom prst="rect">
            <a:avLst/>
          </a:prstGeom>
        </p:spPr>
      </p:pic>
      <p:pic>
        <p:nvPicPr>
          <p:cNvPr id="7" name="6 - Εικόνα" descr="paidiergasia2.jpg"/>
          <p:cNvPicPr>
            <a:picLocks noChangeAspect="1"/>
          </p:cNvPicPr>
          <p:nvPr/>
        </p:nvPicPr>
        <p:blipFill>
          <a:blip r:embed="rId5" cstate="email"/>
          <a:stretch>
            <a:fillRect/>
          </a:stretch>
        </p:blipFill>
        <p:spPr>
          <a:xfrm>
            <a:off x="0" y="4149080"/>
            <a:ext cx="2987824" cy="270892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60648"/>
            <a:ext cx="8229600" cy="6194160"/>
          </a:xfrm>
        </p:spPr>
        <p:txBody>
          <a:bodyPr>
            <a:normAutofit lnSpcReduction="10000"/>
          </a:bodyPr>
          <a:lstStyle/>
          <a:p>
            <a:r>
              <a:rPr lang="el-GR" sz="2400" b="1" dirty="0" smtClean="0"/>
              <a:t> Αιθιοπία</a:t>
            </a:r>
          </a:p>
          <a:p>
            <a:r>
              <a:rPr lang="el-GR" sz="2400" dirty="0" smtClean="0"/>
              <a:t>Σχεδόν το 60% των παιδιών της Αιθιοπίας εργάζονται προκειμένου να συμπληρώσουν το οικογενειακό εισόδημα. Αμείβονται με περίπου ένα δολάριο το μήνα !</a:t>
            </a:r>
          </a:p>
          <a:p>
            <a:r>
              <a:rPr lang="el-GR" sz="2400" dirty="0" smtClean="0"/>
              <a:t>Τα περισσότερα παιδιά εργάζονται ως οικιακοί βοηθοί,  σε αγροκτήματα ή σε ορυχεία χρυσού.</a:t>
            </a:r>
          </a:p>
          <a:p>
            <a:r>
              <a:rPr lang="el-GR" sz="2400" b="1" dirty="0" smtClean="0"/>
              <a:t>Πακιστάν</a:t>
            </a:r>
          </a:p>
          <a:p>
            <a:r>
              <a:rPr lang="el-GR" sz="2400" dirty="0" smtClean="0"/>
              <a:t>Στο Πακιστάν συνεχίζονται οι απαγωγές , ενοικιάσεις, αγορές και πωλήσεις παιδιών. Μεγάλη δημοσιότητα πήρε στον τύπο η αποκάλυψη ότι η </a:t>
            </a:r>
            <a:r>
              <a:rPr lang="el-GR" sz="2400" dirty="0" err="1" smtClean="0"/>
              <a:t>Nike</a:t>
            </a:r>
            <a:r>
              <a:rPr lang="el-GR" sz="2400" dirty="0" smtClean="0"/>
              <a:t> εκμεταλλεύεται  ανήλικους για την παραγωγή μπαλών ποδοσφαίρου.</a:t>
            </a:r>
          </a:p>
          <a:p>
            <a:r>
              <a:rPr lang="el-GR" sz="2400" dirty="0" smtClean="0"/>
              <a:t>Τα περισσότερα από τα αδικήματα συμβαίνουν στην επαρχία  </a:t>
            </a:r>
            <a:r>
              <a:rPr lang="el-GR" sz="2400" dirty="0" err="1" smtClean="0"/>
              <a:t>Πουντζάμπ</a:t>
            </a:r>
            <a:r>
              <a:rPr lang="el-GR" sz="2400" dirty="0" smtClean="0"/>
              <a:t> (</a:t>
            </a:r>
            <a:r>
              <a:rPr lang="el-GR" sz="2400" dirty="0" err="1" smtClean="0"/>
              <a:t>Punjab</a:t>
            </a:r>
            <a:r>
              <a:rPr lang="el-GR" sz="2400" dirty="0" smtClean="0"/>
              <a:t>), η οποία είναι παγκόσμιος προμηθευτής  χαλιών, μουσικών οργάνων και αθλητικού εξοπλισμού.</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idx="1"/>
          </p:nvPr>
        </p:nvSpPr>
        <p:spPr>
          <a:xfrm>
            <a:off x="457200" y="260350"/>
            <a:ext cx="8229600" cy="6194425"/>
          </a:xfrm>
        </p:spPr>
        <p:txBody>
          <a:bodyPr>
            <a:normAutofit lnSpcReduction="10000"/>
          </a:bodyPr>
          <a:lstStyle/>
          <a:p>
            <a:r>
              <a:rPr lang="el-GR" sz="2200" b="1" dirty="0" smtClean="0"/>
              <a:t>Μπουρούντι</a:t>
            </a:r>
          </a:p>
          <a:p>
            <a:r>
              <a:rPr lang="el-GR" sz="2200" dirty="0" smtClean="0"/>
              <a:t>Σε αυτή τη μικρή χώρα της Ανατολικής Αφρικής, σχεδόν το ένα τέταρτο όλων των παιδιών ηλικίας 4-15 ετών συμμετέχουν σε  παιδική εργασία, συμπεριλαμβανομένης της δουλείας.</a:t>
            </a:r>
          </a:p>
          <a:p>
            <a:r>
              <a:rPr lang="el-GR" sz="2200" dirty="0" smtClean="0"/>
              <a:t>Μεγάλος αριθμός νέων  ασχολούνται με βαριά χειρωνακτική εργασία στον τομέα της γεωργίας, στα ορυχεία  και σε  βιομηχανίες τούβλου. Το 2011 υπήρξε αύξηση και της παιδικής πορνείας.</a:t>
            </a:r>
          </a:p>
          <a:p>
            <a:r>
              <a:rPr lang="el-GR" sz="2200" b="1" dirty="0" smtClean="0"/>
              <a:t>Αφγανιστάν</a:t>
            </a:r>
          </a:p>
          <a:p>
            <a:r>
              <a:rPr lang="el-GR" sz="2200" dirty="0" smtClean="0"/>
              <a:t>Στο Αφγανιστάν, όπου τα παιδιά αποτελούν περίπου το μισό του πληθυσμού, περισσότερο από το 30 τοις εκατό των  παιδιών δημοτικού σχολείου εργάζονται στην κλωστοϋφαντουργία, σε βιομηχανίες τσιμέντου, επεξεργασίας τροφίμων, ή στην καλλιέργεια της παπαρούνας.</a:t>
            </a:r>
          </a:p>
          <a:p>
            <a:r>
              <a:rPr lang="el-GR" sz="2200" dirty="0" smtClean="0"/>
              <a:t>Επίσης, είναι αυξανόμενος ο αριθμός των ανήλικων κοριτσιών που πωλούνται  για την εξόφληση χρεών.</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0"/>
            <a:ext cx="8229600" cy="6454808"/>
          </a:xfrm>
        </p:spPr>
        <p:txBody>
          <a:bodyPr>
            <a:normAutofit lnSpcReduction="10000"/>
          </a:bodyPr>
          <a:lstStyle/>
          <a:p>
            <a:r>
              <a:rPr lang="el-GR" sz="2200" b="1" dirty="0" smtClean="0"/>
              <a:t>Ζιμπάμπουε</a:t>
            </a:r>
          </a:p>
          <a:p>
            <a:r>
              <a:rPr lang="el-GR" sz="2200" dirty="0" smtClean="0"/>
              <a:t>Ένας μεγάλος αριθμός των παιδιών της Ζιμπάμπουε εργάζονται ανεπίσημα σε ορυχεία χρωμίου, διαμαντιών και χρυσού.</a:t>
            </a:r>
          </a:p>
          <a:p>
            <a:r>
              <a:rPr lang="el-GR" sz="2200" dirty="0" smtClean="0"/>
              <a:t>Ένα δημοφιλές πρόγραμμα που ονομαζόταν "Μάθετε καθώς κερδίζετε", ενθάρρυνε την παιδική εργασία στους τομείς της δασοκομίας και της γεωργίας, συχνά εις βάρος της επίσημης σχολικής εκπαίδευσης.</a:t>
            </a:r>
          </a:p>
          <a:p>
            <a:r>
              <a:rPr lang="el-GR" sz="2200" b="1" dirty="0" smtClean="0"/>
              <a:t>Λαϊκή Δημοκρατία του Κονγκό</a:t>
            </a:r>
          </a:p>
          <a:p>
            <a:r>
              <a:rPr lang="el-GR" sz="2200" dirty="0" smtClean="0"/>
              <a:t>Οι άσχημες συνθήκες εργασίας στην Λαϊκή Δημοκρατία του Κονγκό ήρθαν στο προσκήνιο κατά τη διάρκεια των Ολυμπιακών Αγώνων του Πεκίνου, όταν αναφέρθηκε ότι η εξόρυξη μέρος του σιδηρομεταλλεύματος που χρησιμοποιήθηκε για την κατασκευή γηπέδων στην Κίνα έγινε από τα παιδιά αυτής της Κεντρικής Αφρικανικής χώρας.</a:t>
            </a:r>
          </a:p>
          <a:p>
            <a:r>
              <a:rPr lang="el-GR" sz="2200" dirty="0" smtClean="0"/>
              <a:t>Τα παιδιά  συμμετέχουν κατά 30%  στην δραστηριότητα εξόρυξης.</a:t>
            </a:r>
          </a:p>
          <a:p>
            <a:endParaRPr lang="el-GR"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6122152"/>
          </a:xfrm>
        </p:spPr>
        <p:txBody>
          <a:bodyPr>
            <a:normAutofit fontScale="92500" lnSpcReduction="20000"/>
          </a:bodyPr>
          <a:lstStyle/>
          <a:p>
            <a:r>
              <a:rPr lang="el-GR" sz="2200" b="1" dirty="0" smtClean="0"/>
              <a:t>Σουδάν</a:t>
            </a:r>
          </a:p>
          <a:p>
            <a:r>
              <a:rPr lang="el-GR" sz="2200" dirty="0" smtClean="0"/>
              <a:t>Στην κατεστραμμένη από τον πόλεμο χώρα της Βόρειας Αφρικής, τα παιδιά συνήθως προσλαμβάνονται ως στρατιώτες, ή χρησιμοποιούνται για καταναγκαστική εργασία στα αγροκτήματα. Νεαρά κορίτσια έχουν απαχθεί και εργάζονται ως πόρνες  ή ακόμα και ως σκλάβες.</a:t>
            </a:r>
          </a:p>
          <a:p>
            <a:r>
              <a:rPr lang="el-GR" sz="2200" dirty="0" smtClean="0"/>
              <a:t>Το Σουδάν και οι ακόλουθες τρεις χώρες θα μπορούσαν να αποτελέσουν μια ξεχωριστή  κατηγορία όσο αφορά την παιδική εργασία ...</a:t>
            </a:r>
          </a:p>
          <a:p>
            <a:r>
              <a:rPr lang="el-GR" sz="2600" b="1" dirty="0" smtClean="0"/>
              <a:t>Σομαλία</a:t>
            </a:r>
          </a:p>
          <a:p>
            <a:r>
              <a:rPr lang="el-GR" sz="2600" dirty="0" smtClean="0"/>
              <a:t>Κοντά στο 40%  των παιδιών κάτω των 15 ετών, συμμετέχουν  στις χειρότερες μορφές παιδικής εργασίας, σύμφωνα με την </a:t>
            </a:r>
            <a:r>
              <a:rPr lang="el-GR" sz="2600" dirty="0" smtClean="0">
                <a:hlinkClick r:id="rId2"/>
              </a:rPr>
              <a:t>UNHCR</a:t>
            </a:r>
            <a:r>
              <a:rPr lang="el-GR" sz="2600" dirty="0" smtClean="0"/>
              <a:t> (Ύπατη Αρμοστεία του </a:t>
            </a:r>
            <a:r>
              <a:rPr lang="el-GR" sz="2600" i="1" dirty="0" smtClean="0"/>
              <a:t>ΟΗΕ</a:t>
            </a:r>
            <a:r>
              <a:rPr lang="el-GR" sz="2600" dirty="0" smtClean="0"/>
              <a:t> για τους Πρόσφυγες) . Εκτός από το ότι χρησιμοποιούνται σε ένοπλες συγκρούσεις, όπως σωματοφύλακες ή σεξουαλικοί σκλάβοι σε παραστρατιωτικές ομάδες, τα παιδιά εργάζονται με επικίνδυνο εξοπλισμό στον τομέα της γεωργίας και στα  λατομεία</a:t>
            </a:r>
            <a:r>
              <a:rPr lang="el-GR" dirty="0" smtClean="0"/>
              <a:t>.</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4"/>
            <a:ext cx="8229600" cy="6050144"/>
          </a:xfrm>
        </p:spPr>
        <p:txBody>
          <a:bodyPr>
            <a:normAutofit fontScale="92500"/>
          </a:bodyPr>
          <a:lstStyle/>
          <a:p>
            <a:r>
              <a:rPr lang="el-GR" sz="2200" b="1" dirty="0" smtClean="0"/>
              <a:t>Βόρεια Κορέα</a:t>
            </a:r>
          </a:p>
          <a:p>
            <a:r>
              <a:rPr lang="el-GR" sz="2200" dirty="0" smtClean="0"/>
              <a:t>Όσο αφορά τη Βόρεια Κορέα έχουν υπάρξει πολλές αναφορές ότι τα παιδιά υπόκεινται σε «επανεκπαίδευση μέσω εργασίας», όπου στέλνονται σε στρατόπεδα εργασίας ως τιμωρία για πολιτικά αδικήματα.</a:t>
            </a:r>
          </a:p>
          <a:p>
            <a:r>
              <a:rPr lang="el-GR" sz="2200" dirty="0" smtClean="0"/>
              <a:t>Αν και η κυβέρνηση της χώρας έχει απαγορεύσει την εργασία ανηλίκων, τα παιδιά  εργάζονται σε εργοστάσια και χωράφια.</a:t>
            </a:r>
          </a:p>
          <a:p>
            <a:r>
              <a:rPr lang="el-GR" sz="2400" b="1" dirty="0" smtClean="0"/>
              <a:t>Μιανμάρ (Βιρμανία)</a:t>
            </a:r>
          </a:p>
          <a:p>
            <a:r>
              <a:rPr lang="el-GR" sz="2400" dirty="0" smtClean="0"/>
              <a:t>Στη Μιανμάρ (Βιρμανία), τη μεγαλύτερη χώρα της νοτιοανατολικής Ασίας, όπου το  40% των παιδιών δεν πηγαίνουν καθόλου στο σχολείο, ο στρατός προσλαμβάνει νέους από την ηλικία των 12 ετών. Εκείνοι που δεν υπηρετούν ως στρατιώτες ή στρατιωτικοί αχθοφόροι αναγκάζονται να εργάζονται στα αγροκτήματα ή να συλλέγουν τα σκουπίδια στους δρόμους. Οι αυτοκτονίες παιδιών είναι συχνές</a:t>
            </a:r>
            <a:r>
              <a:rPr lang="el-GR" dirty="0" smtClean="0"/>
              <a:t>...</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Δουλεμπόριο Παιδιών</a:t>
            </a:r>
            <a:endParaRPr lang="el-GR" sz="3600" dirty="0"/>
          </a:p>
        </p:txBody>
      </p:sp>
      <p:sp>
        <p:nvSpPr>
          <p:cNvPr id="3" name="2 - Θέση περιεχομένου"/>
          <p:cNvSpPr>
            <a:spLocks noGrp="1"/>
          </p:cNvSpPr>
          <p:nvPr>
            <p:ph idx="1"/>
          </p:nvPr>
        </p:nvSpPr>
        <p:spPr/>
        <p:txBody>
          <a:bodyPr>
            <a:normAutofit fontScale="77500" lnSpcReduction="20000"/>
          </a:bodyPr>
          <a:lstStyle/>
          <a:p>
            <a:r>
              <a:rPr lang="el-GR" dirty="0" smtClean="0"/>
              <a:t>Δυστυχώς στις μέρες μας το δουλεμπόριο είναι ένα πολύ διαδεδομένο φαινόμενο που έχει αποκτήσει ανησυχητικές διαστάσεις τόσο στην Ελλάδα όσο και στην υπόλοιπη Ευρώπη και κυρίως στην Αφρική. Παιδιά από την Αφρική προωθούνται στις Ευρωπαϊκές χώρες προκειμένου να εργαστούν σε σπίτια. Το επιχείρημα που χρησιμοποιούν προκειμένου να πείσουν τα παιδιά να εργαστούν, είναι το ότι θα έχουν την  δυνατότητα να μορφωθούν και να έχουν μια καλύτερη ζωή. Οι σπείρες που στρατολογούν τα παιδιά συνήθως παραπλανούν τους γονείς, λέγοντας  τους ότι τα παιδιά τους θα ζουν υπό καλές συνθήκες. Το μόνο αντάλλαγμα των  παιδιών όμως, είναι η κακομεταχείριση και ένα μικρό κομμάτι ψωμί ίσα </a:t>
            </a:r>
            <a:r>
              <a:rPr lang="el-GR" dirty="0" err="1" smtClean="0"/>
              <a:t>ίσα</a:t>
            </a:r>
            <a:r>
              <a:rPr lang="el-GR" dirty="0" smtClean="0"/>
              <a:t> για να επιβιώσουν.</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548680"/>
            <a:ext cx="8229600" cy="1261862"/>
          </a:xfrm>
        </p:spPr>
        <p:txBody>
          <a:bodyPr>
            <a:noAutofit/>
          </a:bodyPr>
          <a:lstStyle/>
          <a:p>
            <a:pPr lvl="0"/>
            <a:r>
              <a:rPr lang="el-GR" sz="3600" dirty="0" smtClean="0"/>
              <a:t>Η παιδική εκμετάλλευση από τον οικογενειακό κύκλο</a:t>
            </a:r>
            <a:br>
              <a:rPr lang="el-GR" sz="3600" dirty="0" smtClean="0"/>
            </a:br>
            <a:endParaRPr lang="el-GR" sz="3600" dirty="0"/>
          </a:p>
        </p:txBody>
      </p:sp>
      <p:sp>
        <p:nvSpPr>
          <p:cNvPr id="3" name="2 - Θέση περιεχομένου"/>
          <p:cNvSpPr>
            <a:spLocks noGrp="1"/>
          </p:cNvSpPr>
          <p:nvPr>
            <p:ph idx="1"/>
          </p:nvPr>
        </p:nvSpPr>
        <p:spPr/>
        <p:txBody>
          <a:bodyPr/>
          <a:lstStyle/>
          <a:p>
            <a:r>
              <a:rPr lang="el-GR" dirty="0" smtClean="0"/>
              <a:t>Στις μέρες μας, ένα άλλο φαινόμενο που απασχολεί όχι μόνο την Ελλάδα είναι η παιδική εκμετάλλευση από τους γονείς τους. Ο βασικός παράγοντας εξαιτίας του οποίου πολλά παιδία προωθούνται στην εργασία και κάθε είδους εκμετάλλευση από το οικογενειακό τους περιβάλλον είναι κυρίως η οικονομική ενίσχυση της οικογένειας.</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4"/>
            <a:ext cx="8229600" cy="6050144"/>
          </a:xfrm>
        </p:spPr>
        <p:txBody>
          <a:bodyPr>
            <a:normAutofit fontScale="92500" lnSpcReduction="10000"/>
          </a:bodyPr>
          <a:lstStyle/>
          <a:p>
            <a:r>
              <a:rPr lang="el-GR" dirty="0" smtClean="0"/>
              <a:t> ΑΙΤΙΑ ΤΟΥ ΦΑΙΝΟΜΕΝΟΥ: </a:t>
            </a:r>
          </a:p>
          <a:p>
            <a:pPr lvl="0"/>
            <a:r>
              <a:rPr lang="el-GR" dirty="0" smtClean="0"/>
              <a:t>Χαμηλό  μορφωτικό επίπεδο των γονέων.</a:t>
            </a:r>
          </a:p>
          <a:p>
            <a:pPr lvl="0"/>
            <a:r>
              <a:rPr lang="el-GR" dirty="0" smtClean="0"/>
              <a:t>Χαμηλό βιοτικό επίπεδο των οικογενειών που εκμεταλλεύονται τα παιδιά τους.</a:t>
            </a:r>
          </a:p>
          <a:p>
            <a:pPr lvl="0"/>
            <a:r>
              <a:rPr lang="el-GR" dirty="0" smtClean="0"/>
              <a:t>Έλλειψη  σωστής νομοθεσίας.</a:t>
            </a:r>
          </a:p>
          <a:p>
            <a:pPr lvl="0"/>
            <a:r>
              <a:rPr lang="el-GR" dirty="0" smtClean="0"/>
              <a:t>Έλλειψη εκπαιδευτικής πολιτικής για την επιστροφή στο σχολείο των παιδιών που για οικονομικούς λόγους έχουν σταματήσει την παρακολούθηση μαθημάτων.</a:t>
            </a:r>
          </a:p>
          <a:p>
            <a:pPr lvl="0"/>
            <a:r>
              <a:rPr lang="el-GR" dirty="0" smtClean="0"/>
              <a:t>Μη ύπαρξη πρόνοιας για την τεχνική εκπαίδευση των παιδιών που γίνονται αντικείμενο εκμετάλλευσης από τις οικογένειες τους.</a:t>
            </a:r>
          </a:p>
          <a:p>
            <a:endParaRPr lang="el-GR"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7643192" cy="1399032"/>
          </a:xfrm>
        </p:spPr>
        <p:txBody>
          <a:bodyPr>
            <a:normAutofit/>
          </a:bodyPr>
          <a:lstStyle/>
          <a:p>
            <a:r>
              <a:rPr lang="el-GR" sz="3600" dirty="0" smtClean="0"/>
              <a:t>Δραστηριότητες των ανηλίκων παιδιών</a:t>
            </a:r>
            <a:endParaRPr lang="el-GR" sz="3600" dirty="0"/>
          </a:p>
        </p:txBody>
      </p:sp>
      <p:sp>
        <p:nvSpPr>
          <p:cNvPr id="3" name="2 - Θέση περιεχομένου"/>
          <p:cNvSpPr>
            <a:spLocks noGrp="1"/>
          </p:cNvSpPr>
          <p:nvPr>
            <p:ph idx="1"/>
          </p:nvPr>
        </p:nvSpPr>
        <p:spPr/>
        <p:txBody>
          <a:bodyPr>
            <a:normAutofit fontScale="77500" lnSpcReduction="20000"/>
          </a:bodyPr>
          <a:lstStyle/>
          <a:p>
            <a:pPr lvl="0"/>
            <a:r>
              <a:rPr lang="el-GR" dirty="0" smtClean="0"/>
              <a:t>Τα ανήλικα εργάζονται σε δραστηριότητες που ποικίλλουν, είναι μικροπωλητές, γυαλίζουν παπούτσια, καθαρίζουν παρμπρίζ, είναι ρακοσυλλέκτες ή πουλάνε χαρτομάντιλα.</a:t>
            </a:r>
          </a:p>
          <a:p>
            <a:pPr lvl="0"/>
            <a:r>
              <a:rPr lang="el-GR" dirty="0" smtClean="0"/>
              <a:t>Τα παιδιά των τσιγγάνων απασχολούνται στην δουλειά του πατέρα τους ή κάποιου συγγενή τους.</a:t>
            </a:r>
          </a:p>
          <a:p>
            <a:pPr lvl="0"/>
            <a:r>
              <a:rPr lang="el-GR" dirty="0" smtClean="0"/>
              <a:t>Πολλά παιδιά γίνονται αντικείμενο σεξουαλικής εκμετάλλευσης δουλεύοντας σε παράνομα πορνεία ή ικανοποιώντας τις ορέξεις ανώμαλων παιδόφιλων.</a:t>
            </a:r>
          </a:p>
          <a:p>
            <a:pPr lvl="0"/>
            <a:r>
              <a:rPr lang="el-GR" dirty="0" smtClean="0"/>
              <a:t>Τέλος, ειδική κατηγορία δραστηριότητας είναι τα παιδιά που εργάζονται στο χώρο του θεάματος (κινηματογράφος, τηλεόραση, θέατρο, χώρος της μόδας)</a:t>
            </a:r>
          </a:p>
          <a:p>
            <a:pPr>
              <a:buNone/>
            </a:pPr>
            <a:r>
              <a:rPr lang="el-GR" dirty="0" smtClean="0"/>
              <a:t> </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Συνέπειες για τα εργαζόμενα παιδιά</a:t>
            </a:r>
            <a:endParaRPr lang="el-GR" sz="3600" dirty="0"/>
          </a:p>
        </p:txBody>
      </p:sp>
      <p:sp>
        <p:nvSpPr>
          <p:cNvPr id="3" name="2 - Θέση περιεχομένου"/>
          <p:cNvSpPr>
            <a:spLocks noGrp="1"/>
          </p:cNvSpPr>
          <p:nvPr>
            <p:ph idx="1"/>
          </p:nvPr>
        </p:nvSpPr>
        <p:spPr/>
        <p:txBody>
          <a:bodyPr>
            <a:normAutofit fontScale="77500" lnSpcReduction="20000"/>
          </a:bodyPr>
          <a:lstStyle/>
          <a:p>
            <a:pPr lvl="0"/>
            <a:r>
              <a:rPr lang="el-GR" dirty="0" smtClean="0"/>
              <a:t>Κίνδυνος ατυχημάτων με σοβαρούς τραυματισμούς  ή με θανατηφόρα έκβαση.</a:t>
            </a:r>
          </a:p>
          <a:p>
            <a:pPr lvl="0"/>
            <a:r>
              <a:rPr lang="el-GR" dirty="0" smtClean="0"/>
              <a:t>Απομάκρυνσή τους από το σχολικό περιβάλλον.</a:t>
            </a:r>
          </a:p>
          <a:p>
            <a:pPr lvl="0"/>
            <a:r>
              <a:rPr lang="el-GR" dirty="0" smtClean="0"/>
              <a:t>Απομόνωση από άτομα ίδιας ηλικίας.</a:t>
            </a:r>
          </a:p>
          <a:p>
            <a:pPr lvl="0"/>
            <a:r>
              <a:rPr lang="el-GR" dirty="0" smtClean="0"/>
              <a:t>Σοβαρά ψυχολογικά προβλήματα.</a:t>
            </a:r>
          </a:p>
          <a:p>
            <a:pPr lvl="0"/>
            <a:r>
              <a:rPr lang="el-GR" dirty="0" smtClean="0"/>
              <a:t>Έλλειψη των απαραίτητων βιοτικών αγαθών αναγκαίων για την επιβίωση τους.</a:t>
            </a:r>
          </a:p>
          <a:p>
            <a:pPr lvl="0"/>
            <a:r>
              <a:rPr lang="el-GR" dirty="0" smtClean="0"/>
              <a:t>Έλλειψη ευκαιριών για επαγγελματική αποκατάσταση.</a:t>
            </a:r>
          </a:p>
          <a:p>
            <a:pPr lvl="0"/>
            <a:r>
              <a:rPr lang="el-GR" dirty="0" smtClean="0"/>
              <a:t> Αδυναμία εξέλιξης τους σε ολοκληρωμένους ενήλικες.</a:t>
            </a:r>
          </a:p>
          <a:p>
            <a:pPr lvl="0"/>
            <a:r>
              <a:rPr lang="el-GR" dirty="0" smtClean="0"/>
              <a:t>Περιθωριοποίηση τους και αδυναμία ένταξης τους σε κοινωνικές ομάδες. </a:t>
            </a:r>
          </a:p>
          <a:p>
            <a:pPr>
              <a:buNone/>
            </a:pPr>
            <a:endParaRPr lang="el-G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Τρόποι αντιμετώπισης του προβλήματος</a:t>
            </a:r>
            <a:endParaRPr lang="el-GR" sz="3600" dirty="0"/>
          </a:p>
        </p:txBody>
      </p:sp>
      <p:sp>
        <p:nvSpPr>
          <p:cNvPr id="3" name="2 - Θέση περιεχομένου"/>
          <p:cNvSpPr>
            <a:spLocks noGrp="1"/>
          </p:cNvSpPr>
          <p:nvPr>
            <p:ph idx="1"/>
          </p:nvPr>
        </p:nvSpPr>
        <p:spPr/>
        <p:txBody>
          <a:bodyPr>
            <a:normAutofit fontScale="77500" lnSpcReduction="20000"/>
          </a:bodyPr>
          <a:lstStyle/>
          <a:p>
            <a:pPr lvl="0"/>
            <a:r>
              <a:rPr lang="el-GR" dirty="0" smtClean="0"/>
              <a:t>Καταπολέμηση της φτώχειας και εξασφάλιση στις ευάλωτες οικογένειες οικονομικής βοήθειας.</a:t>
            </a:r>
          </a:p>
          <a:p>
            <a:pPr lvl="0"/>
            <a:r>
              <a:rPr lang="el-GR" dirty="0" smtClean="0"/>
              <a:t>Παροχή ευκαιριών στα ανήλικα παιδιά που εξαναγκάζονται σε εργασία να επιστρέψουν στο σχολείο και να συνεχίσουν την εκπαίδευσή τους.</a:t>
            </a:r>
          </a:p>
          <a:p>
            <a:pPr lvl="0"/>
            <a:r>
              <a:rPr lang="el-GR" dirty="0" smtClean="0"/>
              <a:t>Δημιουργία κέντρων για την τεχνική εκπαίδευση των παιδιών που έχουν ανάγκη.</a:t>
            </a:r>
          </a:p>
          <a:p>
            <a:pPr lvl="0"/>
            <a:r>
              <a:rPr lang="el-GR" dirty="0" smtClean="0"/>
              <a:t>Σωστή νομοθεσία και άσκηση ελέγχου από την πολιτεία.</a:t>
            </a:r>
          </a:p>
          <a:p>
            <a:pPr lvl="0"/>
            <a:r>
              <a:rPr lang="el-GR" dirty="0" smtClean="0"/>
              <a:t>Επιβολή σημαντικών ποινών σε όσους γονείς εκμεταλλεύονται τα παιδιά τους σε δραστηριότητες παράνομες.</a:t>
            </a:r>
          </a:p>
          <a:p>
            <a:pPr>
              <a:buNone/>
            </a:pP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4"/>
            <a:ext cx="8229600" cy="6453336"/>
          </a:xfrm>
        </p:spPr>
        <p:txBody>
          <a:bodyPr>
            <a:normAutofit fontScale="77500" lnSpcReduction="20000"/>
          </a:bodyPr>
          <a:lstStyle/>
          <a:p>
            <a:r>
              <a:rPr lang="el-GR" b="1" dirty="0" smtClean="0"/>
              <a:t>Κατηγορίες οικονομικής δραστηριότητας</a:t>
            </a:r>
            <a:r>
              <a:rPr lang="en-US" b="1" dirty="0" smtClean="0"/>
              <a:t>:</a:t>
            </a:r>
          </a:p>
          <a:p>
            <a:r>
              <a:rPr lang="el-GR" b="1" dirty="0" smtClean="0"/>
              <a:t>Ηλικία </a:t>
            </a:r>
            <a:r>
              <a:rPr lang="en-US" b="1" dirty="0" smtClean="0"/>
              <a:t>:</a:t>
            </a:r>
            <a:r>
              <a:rPr lang="el-GR" b="1" dirty="0" smtClean="0"/>
              <a:t>                                       14      15-19</a:t>
            </a:r>
            <a:endParaRPr lang="en-US" b="1" dirty="0" smtClean="0"/>
          </a:p>
          <a:p>
            <a:r>
              <a:rPr lang="el-GR" b="1" dirty="0" smtClean="0"/>
              <a:t>Γεωργία, κτηνοτροφία           3053    22.798</a:t>
            </a:r>
            <a:endParaRPr lang="en-US" b="1" dirty="0" smtClean="0"/>
          </a:p>
          <a:p>
            <a:r>
              <a:rPr lang="el-GR" b="1" dirty="0" smtClean="0"/>
              <a:t>Αλιεία                                           30         679</a:t>
            </a:r>
          </a:p>
          <a:p>
            <a:r>
              <a:rPr lang="el-GR" b="1" dirty="0" smtClean="0"/>
              <a:t>Βιομηχανία                                   -             32</a:t>
            </a:r>
          </a:p>
          <a:p>
            <a:r>
              <a:rPr lang="el-GR" b="1" dirty="0" smtClean="0"/>
              <a:t>Ορυχεία, Λατομεία                    556     16740</a:t>
            </a:r>
          </a:p>
          <a:p>
            <a:r>
              <a:rPr lang="el-GR" b="1" dirty="0" smtClean="0"/>
              <a:t>Παροχή ηλεκτρικού ρεύματος, φυσικού αερίου και νερού                                            -              58</a:t>
            </a:r>
          </a:p>
          <a:p>
            <a:r>
              <a:rPr lang="el-GR" b="1" dirty="0" smtClean="0"/>
              <a:t>Κατασκευές                               273        8857</a:t>
            </a:r>
          </a:p>
          <a:p>
            <a:r>
              <a:rPr lang="el-GR" b="1" dirty="0" smtClean="0"/>
              <a:t>Εμπόριο                                     664      16373</a:t>
            </a:r>
          </a:p>
          <a:p>
            <a:r>
              <a:rPr lang="el-GR" b="1" dirty="0" smtClean="0"/>
              <a:t>Ξενοδοχεία και εστιατόρια      199        8074</a:t>
            </a:r>
          </a:p>
          <a:p>
            <a:r>
              <a:rPr lang="el-GR" b="1" dirty="0" smtClean="0"/>
              <a:t>Μεταφορές                                  -          1766</a:t>
            </a:r>
          </a:p>
          <a:p>
            <a:r>
              <a:rPr lang="el-GR" b="1" dirty="0" smtClean="0"/>
              <a:t>Τράπεζες                                      -            448</a:t>
            </a:r>
          </a:p>
          <a:p>
            <a:r>
              <a:rPr lang="el-GR" b="1" dirty="0" smtClean="0"/>
              <a:t>Άλλες δραστηριότητες              41        3654</a:t>
            </a:r>
          </a:p>
          <a:p>
            <a:r>
              <a:rPr lang="el-GR" b="1" dirty="0" smtClean="0"/>
              <a:t>Παροχή υπηρεσιών                    -          4384</a:t>
            </a:r>
          </a:p>
          <a:p>
            <a:r>
              <a:rPr lang="el-GR" b="1" dirty="0" smtClean="0"/>
              <a:t>Οικιακό προσωπικό                  -             397</a:t>
            </a:r>
          </a:p>
          <a:p>
            <a:r>
              <a:rPr lang="el-GR" b="1" dirty="0" smtClean="0"/>
              <a:t>ΣΥΝΟΛΟ                                  4816      83989</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54</TotalTime>
  <Words>787</Words>
  <Application>Microsoft Office PowerPoint</Application>
  <PresentationFormat>Προβολή στην οθόνη (4:3)</PresentationFormat>
  <Paragraphs>94</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Ζωντάνια</vt:lpstr>
      <vt:lpstr>Η Παιδική Εργασία</vt:lpstr>
      <vt:lpstr>Τι είναι η παιδική εργασία;</vt:lpstr>
      <vt:lpstr>Δουλεμπόριο Παιδιών</vt:lpstr>
      <vt:lpstr>Η παιδική εκμετάλλευση από τον οικογενειακό κύκλο </vt:lpstr>
      <vt:lpstr>Διαφάνεια 5</vt:lpstr>
      <vt:lpstr>Δραστηριότητες των ανηλίκων παιδιών</vt:lpstr>
      <vt:lpstr>Συνέπειες για τα εργαζόμενα παιδιά</vt:lpstr>
      <vt:lpstr>Τρόποι αντιμετώπισης του προβλήματος</vt:lpstr>
      <vt:lpstr>Διαφάνεια 9</vt:lpstr>
      <vt:lpstr>Ποσοστά παιδικής εργασίας μεταξύ των ηλικιών 5-14</vt:lpstr>
      <vt:lpstr>Παιδική εργασία στο ψάρεμα</vt:lpstr>
      <vt:lpstr>Παιδιά στρατιώτες</vt:lpstr>
      <vt:lpstr>Παιδιά υπηρέτες</vt:lpstr>
      <vt:lpstr>Παιδική πορνεία και εμπορική σεξουαλική εκμετάλλευση</vt:lpstr>
      <vt:lpstr>Παιδική εργασία στην εξόρυξη</vt:lpstr>
      <vt:lpstr>Παιδική εργασία στις κατασκευές</vt:lpstr>
      <vt:lpstr>Παιδική εργασία στη γεωργία</vt:lpstr>
      <vt:lpstr>Παιδική εργασία στην εκμεταλλεύσιμη εμπορική γεωργία</vt:lpstr>
      <vt:lpstr>Διαφάνεια 19</vt:lpstr>
      <vt:lpstr>Διαφάνεια 20</vt:lpstr>
      <vt:lpstr>Διαφάνεια 21</vt:lpstr>
      <vt:lpstr>Διαφάνεια 22</vt:lpstr>
      <vt:lpstr>Διαφάνεια 23</vt:lpstr>
      <vt:lpstr>Διαφάνεια 24</vt:lpstr>
      <vt:lpstr>Διαφάνεια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Παιδική Εργασία</dc:title>
  <dc:creator>MIXALIS</dc:creator>
  <cp:lastModifiedBy>kostas</cp:lastModifiedBy>
  <cp:revision>10</cp:revision>
  <dcterms:created xsi:type="dcterms:W3CDTF">2014-03-14T18:02:22Z</dcterms:created>
  <dcterms:modified xsi:type="dcterms:W3CDTF">2014-04-09T19:04:27Z</dcterms:modified>
</cp:coreProperties>
</file>