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1" r:id="rId6"/>
    <p:sldId id="262" r:id="rId7"/>
    <p:sldId id="263" r:id="rId8"/>
    <p:sldId id="260" r:id="rId9"/>
    <p:sldId id="265" r:id="rId10"/>
    <p:sldId id="266" r:id="rId11"/>
    <p:sldId id="267" r:id="rId12"/>
    <p:sldId id="268" r:id="rId13"/>
    <p:sldId id="269" r:id="rId14"/>
    <p:sldId id="272" r:id="rId15"/>
    <p:sldId id="273" r:id="rId16"/>
    <p:sldId id="271"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9249" autoAdjust="0"/>
    <p:restoredTop sz="94660"/>
  </p:normalViewPr>
  <p:slideViewPr>
    <p:cSldViewPr>
      <p:cViewPr varScale="1">
        <p:scale>
          <a:sx n="70" d="100"/>
          <a:sy n="70" d="100"/>
        </p:scale>
        <p:origin x="-33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1DB875AF-9FDE-4B34-BB01-565DE281E315}" type="datetimeFigureOut">
              <a:rPr lang="el-GR" smtClean="0"/>
              <a:pPr/>
              <a:t>17/03/2012</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23624EAE-41E0-40B5-BE18-16E3040B2FC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DB875AF-9FDE-4B34-BB01-565DE281E315}" type="datetimeFigureOut">
              <a:rPr lang="el-GR" smtClean="0"/>
              <a:pPr/>
              <a:t>17/03/2012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624EAE-41E0-40B5-BE18-16E3040B2FC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DB875AF-9FDE-4B34-BB01-565DE281E315}" type="datetimeFigureOut">
              <a:rPr lang="el-GR" smtClean="0"/>
              <a:pPr/>
              <a:t>17/03/2012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624EAE-41E0-40B5-BE18-16E3040B2FC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DB875AF-9FDE-4B34-BB01-565DE281E315}" type="datetimeFigureOut">
              <a:rPr lang="el-GR" smtClean="0"/>
              <a:pPr/>
              <a:t>17/03/2012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624EAE-41E0-40B5-BE18-16E3040B2FC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DB875AF-9FDE-4B34-BB01-565DE281E315}" type="datetimeFigureOut">
              <a:rPr lang="el-GR" smtClean="0"/>
              <a:pPr/>
              <a:t>17/03/2012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624EAE-41E0-40B5-BE18-16E3040B2FC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DB875AF-9FDE-4B34-BB01-565DE281E315}" type="datetimeFigureOut">
              <a:rPr lang="el-GR" smtClean="0"/>
              <a:pPr/>
              <a:t>17/03/2012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3624EAE-41E0-40B5-BE18-16E3040B2FC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1DB875AF-9FDE-4B34-BB01-565DE281E315}" type="datetimeFigureOut">
              <a:rPr lang="el-GR" smtClean="0"/>
              <a:pPr/>
              <a:t>17/03/2012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3624EAE-41E0-40B5-BE18-16E3040B2FC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1DB875AF-9FDE-4B34-BB01-565DE281E315}" type="datetimeFigureOut">
              <a:rPr lang="el-GR" smtClean="0"/>
              <a:pPr/>
              <a:t>17/03/2012</a:t>
            </a:fld>
            <a:endParaRPr lang="el-GR"/>
          </a:p>
        </p:txBody>
      </p:sp>
      <p:sp>
        <p:nvSpPr>
          <p:cNvPr id="8" name="7 - Θέση αριθμού διαφάνειας"/>
          <p:cNvSpPr>
            <a:spLocks noGrp="1"/>
          </p:cNvSpPr>
          <p:nvPr>
            <p:ph type="sldNum" sz="quarter" idx="11"/>
          </p:nvPr>
        </p:nvSpPr>
        <p:spPr/>
        <p:txBody>
          <a:bodyPr/>
          <a:lstStyle/>
          <a:p>
            <a:fld id="{23624EAE-41E0-40B5-BE18-16E3040B2FCA}"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DB875AF-9FDE-4B34-BB01-565DE281E315}" type="datetimeFigureOut">
              <a:rPr lang="el-GR" smtClean="0"/>
              <a:pPr/>
              <a:t>17/03/2012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3624EAE-41E0-40B5-BE18-16E3040B2FC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DB875AF-9FDE-4B34-BB01-565DE281E315}" type="datetimeFigureOut">
              <a:rPr lang="el-GR" smtClean="0"/>
              <a:pPr/>
              <a:t>17/03/2012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23624EAE-41E0-40B5-BE18-16E3040B2FC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1DB875AF-9FDE-4B34-BB01-565DE281E315}" type="datetimeFigureOut">
              <a:rPr lang="el-GR" smtClean="0"/>
              <a:pPr/>
              <a:t>17/03/2012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3624EAE-41E0-40B5-BE18-16E3040B2FC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B875AF-9FDE-4B34-BB01-565DE281E315}" type="datetimeFigureOut">
              <a:rPr lang="el-GR" smtClean="0"/>
              <a:pPr/>
              <a:t>17/03/2012</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3624EAE-41E0-40B5-BE18-16E3040B2FCA}"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l.wikipedia.org/"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
            <a:ext cx="9144000" cy="1412775"/>
          </a:xfrm>
          <a:solidFill>
            <a:schemeClr val="accent1"/>
          </a:solidFill>
        </p:spPr>
        <p:txBody>
          <a:bodyPr/>
          <a:lstStyle/>
          <a:p>
            <a:r>
              <a:rPr lang="el-GR" dirty="0" smtClean="0">
                <a:solidFill>
                  <a:schemeClr val="bg1"/>
                </a:solidFill>
              </a:rPr>
              <a:t>ΠΥΡΙΤΙΟ</a:t>
            </a:r>
            <a:endParaRPr lang="el-GR"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214546" y="1714488"/>
            <a:ext cx="5315482" cy="457628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4704"/>
            <a:ext cx="8229600" cy="5361459"/>
          </a:xfrm>
        </p:spPr>
        <p:txBody>
          <a:bodyPr>
            <a:normAutofit fontScale="92500" lnSpcReduction="10000"/>
          </a:bodyPr>
          <a:lstStyle/>
          <a:p>
            <a:pPr>
              <a:buNone/>
            </a:pPr>
            <a:r>
              <a:rPr lang="el-GR" sz="2800" dirty="0" smtClean="0"/>
              <a:t>Χωρίζονται σε :</a:t>
            </a:r>
          </a:p>
          <a:p>
            <a:r>
              <a:rPr lang="el-GR" sz="2800" b="1" dirty="0"/>
              <a:t>πυριγενή ή μαγματικά πετρώματα</a:t>
            </a:r>
            <a:r>
              <a:rPr lang="el-GR" sz="2800" dirty="0"/>
              <a:t>, όπως </a:t>
            </a:r>
            <a:r>
              <a:rPr lang="el-GR" sz="2800" dirty="0" smtClean="0"/>
              <a:t>είναι ο </a:t>
            </a:r>
            <a:r>
              <a:rPr lang="el-GR" sz="2800" b="1" dirty="0"/>
              <a:t>γρανίτης</a:t>
            </a:r>
            <a:r>
              <a:rPr lang="el-GR" sz="2800" dirty="0"/>
              <a:t>, ο </a:t>
            </a:r>
            <a:r>
              <a:rPr lang="el-GR" sz="2800" b="1" dirty="0" err="1"/>
              <a:t>βαλσάτης</a:t>
            </a:r>
            <a:r>
              <a:rPr lang="el-GR" sz="2800" dirty="0" smtClean="0"/>
              <a:t>.</a:t>
            </a:r>
          </a:p>
          <a:p>
            <a:r>
              <a:rPr lang="el-GR" sz="2800" dirty="0"/>
              <a:t>πετρώματα προέρχονται από τη σύμπτυξη και τη </a:t>
            </a:r>
            <a:r>
              <a:rPr lang="el-GR" sz="2800" dirty="0" smtClean="0"/>
              <a:t>συγκόλληση χαλαρών </a:t>
            </a:r>
            <a:r>
              <a:rPr lang="el-GR" sz="2800" dirty="0"/>
              <a:t>υλικών, δηλαδή ιζημάτων, που αποτίθενται στην επιφάνεια της γης (θάλασσα, </a:t>
            </a:r>
            <a:r>
              <a:rPr lang="el-GR" sz="2800" dirty="0" err="1" smtClean="0"/>
              <a:t>λίμνες,ξηρά</a:t>
            </a:r>
            <a:r>
              <a:rPr lang="el-GR" sz="2800" dirty="0"/>
              <a:t>), λέγονται </a:t>
            </a:r>
            <a:r>
              <a:rPr lang="el-GR" sz="2800" b="1" dirty="0"/>
              <a:t>ιζηματογενή πετρώματα</a:t>
            </a:r>
            <a:r>
              <a:rPr lang="el-GR" sz="2800" dirty="0"/>
              <a:t>, όπως ο </a:t>
            </a:r>
            <a:r>
              <a:rPr lang="el-GR" sz="2800" b="1" dirty="0"/>
              <a:t>ψαμμίτης, ο </a:t>
            </a:r>
            <a:r>
              <a:rPr lang="el-GR" sz="2800" b="1" dirty="0" smtClean="0"/>
              <a:t>λιγνίτης</a:t>
            </a:r>
          </a:p>
          <a:p>
            <a:r>
              <a:rPr lang="el-GR" sz="2800" b="1" dirty="0"/>
              <a:t> </a:t>
            </a:r>
            <a:r>
              <a:rPr lang="el-GR" sz="2800" b="1" dirty="0" smtClean="0"/>
              <a:t>τα </a:t>
            </a:r>
            <a:r>
              <a:rPr lang="el-GR" sz="2800" b="1" dirty="0"/>
              <a:t>μεταμορφωμένα ή </a:t>
            </a:r>
            <a:r>
              <a:rPr lang="el-GR" sz="2800" b="1" dirty="0" err="1"/>
              <a:t>κρυσταλλοσχιστώδη</a:t>
            </a:r>
            <a:r>
              <a:rPr lang="el-GR" sz="2800" dirty="0"/>
              <a:t>, δημιουργούνται από </a:t>
            </a:r>
            <a:r>
              <a:rPr lang="el-GR" sz="2800" dirty="0" smtClean="0"/>
              <a:t>την αλλαγή(μεταμόρφωση</a:t>
            </a:r>
            <a:r>
              <a:rPr lang="el-GR" sz="2800" dirty="0"/>
              <a:t>) των ήδη υπαρχόντων πυριγενών ή ιζηματογενών </a:t>
            </a:r>
            <a:r>
              <a:rPr lang="el-GR" sz="2800" dirty="0" smtClean="0"/>
              <a:t>πετρωμάτων όπως </a:t>
            </a:r>
            <a:r>
              <a:rPr lang="el-GR" sz="2800" dirty="0"/>
              <a:t>ο </a:t>
            </a:r>
            <a:r>
              <a:rPr lang="el-GR" sz="2800" b="1" dirty="0"/>
              <a:t>σχιστόλιθος ο </a:t>
            </a:r>
            <a:r>
              <a:rPr lang="el-GR" sz="2800" b="1" dirty="0" err="1"/>
              <a:t>γνεύσιος</a:t>
            </a:r>
            <a:r>
              <a:rPr lang="el-GR" sz="2800" b="1" dirty="0"/>
              <a:t>, </a:t>
            </a:r>
            <a:r>
              <a:rPr lang="el-GR" sz="2800" b="1" dirty="0" smtClean="0"/>
              <a:t>ο χαλαζίτης .</a:t>
            </a:r>
            <a:endParaRPr lang="el-GR" sz="2800" b="1" dirty="0"/>
          </a:p>
          <a:p>
            <a:pPr>
              <a:buNone/>
            </a:pPr>
            <a:endParaRPr lang="el-GR" sz="2800" dirty="0"/>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4668011" cy="3501008"/>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644008" y="3429000"/>
            <a:ext cx="4499992" cy="3429000"/>
          </a:xfrm>
          <a:prstGeom prst="rect">
            <a:avLst/>
          </a:prstGeom>
          <a:noFill/>
          <a:ln w="9525">
            <a:noFill/>
            <a:miter lim="800000"/>
            <a:headEnd/>
            <a:tailEnd/>
          </a:ln>
        </p:spPr>
      </p:pic>
      <p:sp>
        <p:nvSpPr>
          <p:cNvPr id="6" name="5 - Ορθογώνιο"/>
          <p:cNvSpPr/>
          <p:nvPr/>
        </p:nvSpPr>
        <p:spPr>
          <a:xfrm>
            <a:off x="4644008" y="0"/>
            <a:ext cx="4499992"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0" y="3501008"/>
            <a:ext cx="4644008" cy="3356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1043608" y="4365104"/>
            <a:ext cx="2592288" cy="523220"/>
          </a:xfrm>
          <a:prstGeom prst="rect">
            <a:avLst/>
          </a:prstGeom>
          <a:noFill/>
        </p:spPr>
        <p:txBody>
          <a:bodyPr wrap="square" rtlCol="0">
            <a:spAutoFit/>
          </a:bodyPr>
          <a:lstStyle/>
          <a:p>
            <a:r>
              <a:rPr lang="el-GR" sz="2800" dirty="0" smtClean="0">
                <a:solidFill>
                  <a:schemeClr val="bg1"/>
                </a:solidFill>
              </a:rPr>
              <a:t>ΓΝΕΥΣΙΟΣ</a:t>
            </a:r>
            <a:endParaRPr lang="el-GR" sz="2800" dirty="0">
              <a:solidFill>
                <a:schemeClr val="bg1"/>
              </a:solidFill>
            </a:endParaRPr>
          </a:p>
        </p:txBody>
      </p:sp>
      <p:sp>
        <p:nvSpPr>
          <p:cNvPr id="9" name="8 - TextBox"/>
          <p:cNvSpPr txBox="1"/>
          <p:nvPr/>
        </p:nvSpPr>
        <p:spPr>
          <a:xfrm>
            <a:off x="5652120" y="1196752"/>
            <a:ext cx="2664296" cy="523220"/>
          </a:xfrm>
          <a:prstGeom prst="rect">
            <a:avLst/>
          </a:prstGeom>
          <a:noFill/>
        </p:spPr>
        <p:txBody>
          <a:bodyPr wrap="square" rtlCol="0">
            <a:spAutoFit/>
          </a:bodyPr>
          <a:lstStyle/>
          <a:p>
            <a:r>
              <a:rPr lang="el-GR" sz="2800" dirty="0" smtClean="0">
                <a:solidFill>
                  <a:schemeClr val="bg1"/>
                </a:solidFill>
              </a:rPr>
              <a:t>ΣΧΙΣΤΟΛΙΘΟΣ</a:t>
            </a:r>
            <a:endParaRPr lang="el-GR" sz="2800"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solidFill>
        </p:spPr>
        <p:txBody>
          <a:bodyPr/>
          <a:lstStyle/>
          <a:p>
            <a:r>
              <a:rPr lang="el-GR" dirty="0" smtClean="0"/>
              <a:t>ΠΥΡΙΤΙΚΑ ΟΡΥΚΤΑ</a:t>
            </a:r>
            <a:endParaRPr lang="el-GR" dirty="0"/>
          </a:p>
        </p:txBody>
      </p:sp>
      <p:sp>
        <p:nvSpPr>
          <p:cNvPr id="3" name="2 - Θέση περιεχομένου"/>
          <p:cNvSpPr>
            <a:spLocks noGrp="1"/>
          </p:cNvSpPr>
          <p:nvPr>
            <p:ph idx="1"/>
          </p:nvPr>
        </p:nvSpPr>
        <p:spPr>
          <a:xfrm>
            <a:off x="214282" y="1571612"/>
            <a:ext cx="8786874" cy="4554551"/>
          </a:xfrm>
        </p:spPr>
        <p:txBody>
          <a:bodyPr>
            <a:normAutofit/>
          </a:bodyPr>
          <a:lstStyle/>
          <a:p>
            <a:pPr>
              <a:buNone/>
            </a:pPr>
            <a:r>
              <a:rPr lang="el-GR" dirty="0" smtClean="0"/>
              <a:t>    </a:t>
            </a:r>
          </a:p>
          <a:p>
            <a:pPr>
              <a:buNone/>
            </a:pPr>
            <a:r>
              <a:rPr lang="el-GR" dirty="0" smtClean="0"/>
              <a:t>    Τα </a:t>
            </a:r>
            <a:r>
              <a:rPr lang="el-GR" b="1" dirty="0" smtClean="0"/>
              <a:t>πυριτικά ορυκτά αποτελούν τα</a:t>
            </a:r>
            <a:r>
              <a:rPr lang="el-GR" dirty="0" smtClean="0"/>
              <a:t> κυρίως συστατικά των πυριγενών πετρωμάτων. Η πιο σημαντική ομάδα των πυριτικών ορυκτών που βρίσκονται στα πυριγενή πετρώματα είναι οι </a:t>
            </a:r>
            <a:r>
              <a:rPr lang="el-GR" dirty="0" err="1" smtClean="0"/>
              <a:t>άστριοι</a:t>
            </a:r>
            <a:r>
              <a:rPr lang="el-GR" dirty="0" smtClean="0"/>
              <a:t>, τα </a:t>
            </a:r>
            <a:r>
              <a:rPr lang="el-GR" dirty="0" err="1" smtClean="0"/>
              <a:t>πλαγιόκλαστα</a:t>
            </a:r>
            <a:r>
              <a:rPr lang="el-GR" dirty="0" smtClean="0"/>
              <a:t>, </a:t>
            </a:r>
            <a:r>
              <a:rPr lang="el-GR" dirty="0" smtClean="0"/>
              <a:t>τα  </a:t>
            </a:r>
            <a:r>
              <a:rPr lang="el-GR" dirty="0" err="1" smtClean="0"/>
              <a:t>σιδηρομαγνησιούχα</a:t>
            </a:r>
            <a:r>
              <a:rPr lang="el-GR" dirty="0" smtClean="0"/>
              <a:t> </a:t>
            </a:r>
            <a:r>
              <a:rPr lang="el-GR" dirty="0" smtClean="0"/>
              <a:t>(</a:t>
            </a:r>
            <a:r>
              <a:rPr lang="el-GR" dirty="0" err="1" smtClean="0"/>
              <a:t>π.χ</a:t>
            </a:r>
            <a:r>
              <a:rPr lang="el-GR" dirty="0" smtClean="0"/>
              <a:t> </a:t>
            </a:r>
            <a:r>
              <a:rPr lang="el-GR" dirty="0" err="1" smtClean="0"/>
              <a:t>ολιβίνης</a:t>
            </a:r>
            <a:r>
              <a:rPr lang="el-GR" dirty="0" smtClean="0"/>
              <a:t>, </a:t>
            </a:r>
            <a:r>
              <a:rPr lang="el-GR" dirty="0" err="1" smtClean="0"/>
              <a:t>πυρόξενοι</a:t>
            </a:r>
            <a:r>
              <a:rPr lang="el-GR" dirty="0" smtClean="0"/>
              <a:t>,   </a:t>
            </a:r>
            <a:r>
              <a:rPr lang="el-GR" dirty="0" err="1" smtClean="0"/>
              <a:t>μαρμαριγίες</a:t>
            </a:r>
            <a:r>
              <a:rPr lang="el-GR" dirty="0" smtClean="0"/>
              <a:t>, αμφίβολοι), ο χαλαζίας.</a:t>
            </a:r>
            <a:endParaRPr lang="el-GR" dirty="0"/>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4572000" cy="3429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3429000"/>
            <a:ext cx="4572000" cy="3429000"/>
          </a:xfrm>
          <a:prstGeom prst="rect">
            <a:avLst/>
          </a:prstGeom>
          <a:noFill/>
          <a:ln w="9525">
            <a:noFill/>
            <a:miter lim="800000"/>
            <a:headEnd/>
            <a:tailEnd/>
          </a:ln>
        </p:spPr>
      </p:pic>
      <p:sp>
        <p:nvSpPr>
          <p:cNvPr id="6" name="5 - Ορθογώνιο"/>
          <p:cNvSpPr/>
          <p:nvPr/>
        </p:nvSpPr>
        <p:spPr>
          <a:xfrm>
            <a:off x="4572000" y="0"/>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0" y="3429000"/>
            <a:ext cx="4572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4643438" y="332656"/>
            <a:ext cx="4286280" cy="461665"/>
          </a:xfrm>
          <a:prstGeom prst="rect">
            <a:avLst/>
          </a:prstGeom>
          <a:noFill/>
        </p:spPr>
        <p:txBody>
          <a:bodyPr wrap="square" rtlCol="0">
            <a:spAutoFit/>
          </a:bodyPr>
          <a:lstStyle/>
          <a:p>
            <a:r>
              <a:rPr lang="el-GR" sz="2400" dirty="0" err="1" smtClean="0"/>
              <a:t>Ανορθίτης</a:t>
            </a:r>
            <a:r>
              <a:rPr lang="el-GR" sz="2400" dirty="0" smtClean="0"/>
              <a:t>  (</a:t>
            </a:r>
            <a:r>
              <a:rPr lang="el-GR" sz="2400" dirty="0" err="1" smtClean="0"/>
              <a:t>πλαγιόκλαστο</a:t>
            </a:r>
            <a:r>
              <a:rPr lang="el-GR" sz="2400" dirty="0" smtClean="0"/>
              <a:t>)</a:t>
            </a:r>
            <a:endParaRPr lang="el-GR" sz="2400" dirty="0"/>
          </a:p>
        </p:txBody>
      </p:sp>
      <p:sp>
        <p:nvSpPr>
          <p:cNvPr id="9" name="8 - TextBox"/>
          <p:cNvSpPr txBox="1"/>
          <p:nvPr/>
        </p:nvSpPr>
        <p:spPr>
          <a:xfrm>
            <a:off x="611560" y="4005064"/>
            <a:ext cx="3817564" cy="461665"/>
          </a:xfrm>
          <a:prstGeom prst="rect">
            <a:avLst/>
          </a:prstGeom>
          <a:noFill/>
        </p:spPr>
        <p:txBody>
          <a:bodyPr wrap="square" rtlCol="0">
            <a:spAutoFit/>
          </a:bodyPr>
          <a:lstStyle/>
          <a:p>
            <a:r>
              <a:rPr lang="el-GR" sz="2400" dirty="0" err="1" smtClean="0"/>
              <a:t>Ορθόκλαστον</a:t>
            </a:r>
            <a:r>
              <a:rPr lang="el-GR" sz="2400" dirty="0" smtClean="0"/>
              <a:t>  (</a:t>
            </a:r>
            <a:r>
              <a:rPr lang="el-GR" sz="2400" dirty="0" err="1" smtClean="0"/>
              <a:t>άστριοι</a:t>
            </a:r>
            <a:r>
              <a:rPr lang="el-GR" sz="2400" dirty="0" smtClean="0"/>
              <a:t>)</a:t>
            </a:r>
            <a:endParaRPr lang="el-GR" sz="2400" dirty="0"/>
          </a:p>
        </p:txBody>
      </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solidFill>
        </p:spPr>
        <p:txBody>
          <a:bodyPr/>
          <a:lstStyle/>
          <a:p>
            <a:r>
              <a:rPr lang="el-GR" dirty="0" smtClean="0"/>
              <a:t>ΧΑΛΑΖΙΑΣ</a:t>
            </a:r>
            <a:endParaRPr lang="el-GR" dirty="0"/>
          </a:p>
        </p:txBody>
      </p:sp>
      <p:sp>
        <p:nvSpPr>
          <p:cNvPr id="3" name="2 - Θέση περιεχομένου"/>
          <p:cNvSpPr>
            <a:spLocks noGrp="1"/>
          </p:cNvSpPr>
          <p:nvPr>
            <p:ph idx="1"/>
          </p:nvPr>
        </p:nvSpPr>
        <p:spPr>
          <a:xfrm>
            <a:off x="0" y="1412776"/>
            <a:ext cx="9144000" cy="5445224"/>
          </a:xfrm>
        </p:spPr>
        <p:txBody>
          <a:bodyPr/>
          <a:lstStyle/>
          <a:p>
            <a:pPr>
              <a:buNone/>
            </a:pPr>
            <a:r>
              <a:rPr lang="el-GR" dirty="0" smtClean="0"/>
              <a:t>    Ο </a:t>
            </a:r>
            <a:r>
              <a:rPr lang="el-GR" b="1" dirty="0" smtClean="0"/>
              <a:t>χαλαζίας (</a:t>
            </a:r>
            <a:r>
              <a:rPr lang="el-GR" b="1" dirty="0" err="1" smtClean="0"/>
              <a:t>quartz</a:t>
            </a:r>
            <a:r>
              <a:rPr lang="el-GR" b="1" dirty="0" smtClean="0"/>
              <a:t>), </a:t>
            </a:r>
            <a:r>
              <a:rPr lang="el-GR" dirty="0" smtClean="0"/>
              <a:t>είναι πολύ κοινό και</a:t>
            </a:r>
          </a:p>
          <a:p>
            <a:pPr>
              <a:buNone/>
            </a:pPr>
            <a:r>
              <a:rPr lang="el-GR" dirty="0" smtClean="0"/>
              <a:t>   διαδεδομένο ορυκτό. Ξεχωρίζει από τα άλλα  πυριτικά ορυκτά γιατί αποτελείται αποκλειστικά από πυρίτιο και οξυγόνο (</a:t>
            </a:r>
            <a:r>
              <a:rPr lang="el-GR" dirty="0" err="1" smtClean="0"/>
              <a:t>SiO2</a:t>
            </a:r>
            <a:r>
              <a:rPr lang="el-GR" dirty="0" smtClean="0"/>
              <a:t>).Βρίσκεται σε πολλά πυριγενή  και μεταμορφωμένα πετρώματα.</a:t>
            </a:r>
          </a:p>
          <a:p>
            <a:pPr>
              <a:buNone/>
            </a:pPr>
            <a:r>
              <a:rPr lang="el-GR" dirty="0" smtClean="0"/>
              <a:t>    Βρίσκεται σε πολλά ιζηματογενή πετρώματα και στην άμμο.</a:t>
            </a:r>
            <a:endParaRPr lang="el-GR" dirty="0"/>
          </a:p>
        </p:txBody>
      </p:sp>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1" name="Picture 3"/>
          <p:cNvPicPr>
            <a:picLocks noGrp="1" noChangeAspect="1" noChangeArrowheads="1"/>
          </p:cNvPicPr>
          <p:nvPr>
            <p:ph idx="1"/>
          </p:nvPr>
        </p:nvPicPr>
        <p:blipFill>
          <a:blip r:embed="rId2" cstate="print"/>
          <a:srcRect/>
          <a:stretch>
            <a:fillRect/>
          </a:stretch>
        </p:blipFill>
        <p:spPr bwMode="auto">
          <a:xfrm>
            <a:off x="0" y="0"/>
            <a:ext cx="4572000" cy="3645023"/>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572000" y="3645024"/>
            <a:ext cx="4572000" cy="3212976"/>
          </a:xfrm>
          <a:prstGeom prst="rect">
            <a:avLst/>
          </a:prstGeom>
          <a:noFill/>
          <a:ln w="9525">
            <a:noFill/>
            <a:miter lim="800000"/>
            <a:headEnd/>
            <a:tailEnd/>
          </a:ln>
        </p:spPr>
      </p:pic>
      <p:sp>
        <p:nvSpPr>
          <p:cNvPr id="8" name="7 - Ορθογώνιο"/>
          <p:cNvSpPr/>
          <p:nvPr/>
        </p:nvSpPr>
        <p:spPr>
          <a:xfrm>
            <a:off x="4572000" y="0"/>
            <a:ext cx="4572000" cy="364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0" y="3645024"/>
            <a:ext cx="4572000" cy="3212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5364088" y="1196752"/>
            <a:ext cx="3168352" cy="830997"/>
          </a:xfrm>
          <a:prstGeom prst="rect">
            <a:avLst/>
          </a:prstGeom>
          <a:noFill/>
        </p:spPr>
        <p:txBody>
          <a:bodyPr wrap="square" rtlCol="0">
            <a:spAutoFit/>
          </a:bodyPr>
          <a:lstStyle/>
          <a:p>
            <a:r>
              <a:rPr lang="el-GR" sz="4800" dirty="0" smtClean="0"/>
              <a:t>Κιτρίνης</a:t>
            </a:r>
            <a:endParaRPr lang="el-GR" sz="4800" dirty="0"/>
          </a:p>
        </p:txBody>
      </p:sp>
      <p:sp>
        <p:nvSpPr>
          <p:cNvPr id="11" name="10 - TextBox"/>
          <p:cNvSpPr txBox="1"/>
          <p:nvPr/>
        </p:nvSpPr>
        <p:spPr>
          <a:xfrm>
            <a:off x="683568" y="4653136"/>
            <a:ext cx="3384376" cy="1200329"/>
          </a:xfrm>
          <a:prstGeom prst="rect">
            <a:avLst/>
          </a:prstGeom>
          <a:noFill/>
        </p:spPr>
        <p:txBody>
          <a:bodyPr wrap="square" rtlCol="0">
            <a:spAutoFit/>
          </a:bodyPr>
          <a:lstStyle/>
          <a:p>
            <a:r>
              <a:rPr lang="el-GR" sz="3600" dirty="0" smtClean="0"/>
              <a:t>Κυανός χαλαζίας</a:t>
            </a:r>
            <a:endParaRPr lang="el-GR" sz="3600" dirty="0"/>
          </a:p>
        </p:txBody>
      </p:sp>
    </p:spTree>
  </p:cSld>
  <p:clrMapOvr>
    <a:masterClrMapping/>
  </p:clrMapOvr>
  <p:transition>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solidFill>
        </p:spPr>
        <p:txBody>
          <a:bodyPr/>
          <a:lstStyle/>
          <a:p>
            <a:r>
              <a:rPr lang="el-GR" dirty="0" smtClean="0"/>
              <a:t>ΠΥΡΙΤΙΟ ΚΑΙ ΒΙΟΛΟΓΙΑ</a:t>
            </a:r>
            <a:endParaRPr lang="el-GR" dirty="0"/>
          </a:p>
        </p:txBody>
      </p:sp>
      <p:sp>
        <p:nvSpPr>
          <p:cNvPr id="3" name="2 - Θέση περιεχομένου"/>
          <p:cNvSpPr>
            <a:spLocks noGrp="1"/>
          </p:cNvSpPr>
          <p:nvPr>
            <p:ph idx="1"/>
          </p:nvPr>
        </p:nvSpPr>
        <p:spPr>
          <a:xfrm>
            <a:off x="0" y="1412776"/>
            <a:ext cx="9144000" cy="5445224"/>
          </a:xfrm>
        </p:spPr>
        <p:txBody>
          <a:bodyPr>
            <a:normAutofit/>
          </a:bodyPr>
          <a:lstStyle/>
          <a:p>
            <a:pPr>
              <a:buNone/>
            </a:pPr>
            <a:r>
              <a:rPr lang="el-GR" dirty="0" smtClean="0"/>
              <a:t>    Επίσης σήμερα το πυρίτιο αποτελεί το ιδανικό υλικό για τη δημιουργία μικροσυσκευών για βιολογικές χρήσεις. Η προτίμηση των επιστημόνων για το στοιχείο αυτό οφείλεται στο γεγονός ότι το πυρίτιο όχι μόνο δεν είναι τοξικό για τον άνθρωπο, αλλά ο οργανισμός του το ανέχεται τόσο καλά, ώστε να καθίσταται το κατάλληλο υλικό για δημιουργία συσκευών που θα εμφυτεύονται στο ανθρώπινο σώμα, χωρίς να προκαλούν το ανοσοποιητικό του σύστημα να τις απομακρύνει.</a:t>
            </a:r>
            <a:endParaRPr lang="el-GR" dirty="0"/>
          </a:p>
        </p:txBody>
      </p:sp>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solidFill>
        </p:spPr>
        <p:txBody>
          <a:bodyPr/>
          <a:lstStyle/>
          <a:p>
            <a:r>
              <a:rPr lang="el-GR" dirty="0" smtClean="0"/>
              <a:t>ΧΡΗΣΕΙΣ</a:t>
            </a:r>
            <a:endParaRPr lang="el-GR" dirty="0"/>
          </a:p>
        </p:txBody>
      </p:sp>
      <p:sp>
        <p:nvSpPr>
          <p:cNvPr id="3" name="2 - Θέση περιεχομένου"/>
          <p:cNvSpPr>
            <a:spLocks noGrp="1"/>
          </p:cNvSpPr>
          <p:nvPr>
            <p:ph idx="1"/>
          </p:nvPr>
        </p:nvSpPr>
        <p:spPr/>
        <p:txBody>
          <a:bodyPr/>
          <a:lstStyle/>
          <a:p>
            <a:pPr>
              <a:buNone/>
            </a:pPr>
            <a:r>
              <a:rPr lang="el-GR" dirty="0" smtClean="0"/>
              <a:t>    Το  πυρίτιο χρησιμοποιείται από την κατασκευή γυαλιού, ρολογιών, πετραδιών μέχρι τη κατασκευή μικροτσίπ υπολογιστών. Ακόμη χρησιμοποιείται στα </a:t>
            </a:r>
            <a:r>
              <a:rPr lang="el-GR" dirty="0" err="1" smtClean="0"/>
              <a:t>φωτοβολταϊκά</a:t>
            </a:r>
            <a:r>
              <a:rPr lang="el-GR" dirty="0" smtClean="0"/>
              <a:t> για την μετατροπή της ηλιακής ενέργειας σε ηλεκτρική.</a:t>
            </a:r>
            <a:endParaRPr lang="el-GR" dirty="0"/>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solidFill>
        </p:spPr>
        <p:txBody>
          <a:bodyPr/>
          <a:lstStyle/>
          <a:p>
            <a:r>
              <a:rPr lang="el-GR" b="1" dirty="0" smtClean="0"/>
              <a:t>Οι ορθοπεδικές εφαρμογές</a:t>
            </a:r>
            <a:endParaRPr lang="el-GR" dirty="0"/>
          </a:p>
        </p:txBody>
      </p:sp>
      <p:sp>
        <p:nvSpPr>
          <p:cNvPr id="3" name="2 - Θέση περιεχομένου"/>
          <p:cNvSpPr>
            <a:spLocks noGrp="1"/>
          </p:cNvSpPr>
          <p:nvPr>
            <p:ph idx="1"/>
          </p:nvPr>
        </p:nvSpPr>
        <p:spPr>
          <a:xfrm>
            <a:off x="0" y="1412776"/>
            <a:ext cx="9144000" cy="5445224"/>
          </a:xfrm>
        </p:spPr>
        <p:txBody>
          <a:bodyPr>
            <a:normAutofit fontScale="77500" lnSpcReduction="20000"/>
          </a:bodyPr>
          <a:lstStyle/>
          <a:p>
            <a:pPr>
              <a:buNone/>
            </a:pPr>
            <a:r>
              <a:rPr lang="el-GR" dirty="0" smtClean="0"/>
              <a:t>Εκτός από τα εμφυτεύματα-οχήματα </a:t>
            </a:r>
            <a:r>
              <a:rPr lang="el-GR" dirty="0" err="1" smtClean="0"/>
              <a:t>μεταφορας</a:t>
            </a:r>
            <a:r>
              <a:rPr lang="el-GR" dirty="0" smtClean="0"/>
              <a:t> φαρμακευτικών </a:t>
            </a:r>
          </a:p>
          <a:p>
            <a:pPr>
              <a:buNone/>
            </a:pPr>
            <a:r>
              <a:rPr lang="el-GR" dirty="0" smtClean="0"/>
              <a:t>ουσιών, οι επιστήμονες  θεωρούν ότι θα μπορεί κανείς να</a:t>
            </a:r>
          </a:p>
          <a:p>
            <a:pPr>
              <a:buNone/>
            </a:pPr>
            <a:r>
              <a:rPr lang="el-GR" dirty="0" smtClean="0"/>
              <a:t>χρησιμοποιήσει το πυρίτιο  και για ορθοπεδικούς σκοπούς.</a:t>
            </a:r>
          </a:p>
          <a:p>
            <a:pPr>
              <a:buNone/>
            </a:pPr>
            <a:r>
              <a:rPr lang="el-GR" dirty="0" smtClean="0"/>
              <a:t>Προς το παρόν οι γιατροί χρησιμοποιούν μεταλλικούς ήλους</a:t>
            </a:r>
          </a:p>
          <a:p>
            <a:pPr>
              <a:buNone/>
            </a:pPr>
            <a:r>
              <a:rPr lang="el-GR" dirty="0" smtClean="0"/>
              <a:t>προκειμένου να συγκρατήσουν στη σωστή θέση τα σπασμένα οστά</a:t>
            </a:r>
          </a:p>
          <a:p>
            <a:pPr>
              <a:buNone/>
            </a:pPr>
            <a:r>
              <a:rPr lang="el-GR" dirty="0" smtClean="0"/>
              <a:t>ώσπου αυτά να αποκατασταθούν. Η  πρακτική αυτή</a:t>
            </a:r>
          </a:p>
          <a:p>
            <a:pPr>
              <a:buNone/>
            </a:pPr>
            <a:r>
              <a:rPr lang="el-GR" dirty="0" smtClean="0"/>
              <a:t>απαιτεί μια δεύτερη χειρουργική επέμβαση για την απομάκρυνση</a:t>
            </a:r>
          </a:p>
          <a:p>
            <a:pPr>
              <a:buNone/>
            </a:pPr>
            <a:r>
              <a:rPr lang="el-GR" dirty="0" smtClean="0"/>
              <a:t>των ήλων. Η δημιουργία προσωρινών πλαισίων πυριτίου τα οποία</a:t>
            </a:r>
          </a:p>
          <a:p>
            <a:pPr>
              <a:buNone/>
            </a:pPr>
            <a:r>
              <a:rPr lang="el-GR" dirty="0" smtClean="0"/>
              <a:t>θα καθοδηγούν την αποκατάσταση των οστών  μετά από</a:t>
            </a:r>
          </a:p>
          <a:p>
            <a:pPr>
              <a:buNone/>
            </a:pPr>
            <a:r>
              <a:rPr lang="el-GR" dirty="0" smtClean="0"/>
              <a:t>τραυματισμούς και τα οποία θα διαλύονται θα απαλλάξει τους</a:t>
            </a:r>
          </a:p>
          <a:p>
            <a:pPr>
              <a:buNone/>
            </a:pPr>
            <a:r>
              <a:rPr lang="el-GR" dirty="0" smtClean="0"/>
              <a:t>ασθενείς από μια δεύτερη επέμβαση.</a:t>
            </a:r>
            <a:endParaRPr lang="el-GR" dirty="0"/>
          </a:p>
        </p:txBody>
      </p:sp>
    </p:spTree>
  </p:cSld>
  <p:clrMapOvr>
    <a:masterClrMapping/>
  </p:clrMapOvr>
  <p:transition>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solidFill>
        </p:spPr>
        <p:txBody>
          <a:bodyPr/>
          <a:lstStyle/>
          <a:p>
            <a:r>
              <a:rPr lang="el-GR" dirty="0" smtClean="0"/>
              <a:t>ΜΙΚΡΟΗΛΕΚΤΡΟΝΙΚΗ</a:t>
            </a:r>
            <a:endParaRPr lang="el-GR" dirty="0"/>
          </a:p>
        </p:txBody>
      </p:sp>
      <p:sp>
        <p:nvSpPr>
          <p:cNvPr id="3" name="2 - Θέση περιεχομένου"/>
          <p:cNvSpPr>
            <a:spLocks noGrp="1"/>
          </p:cNvSpPr>
          <p:nvPr>
            <p:ph idx="1"/>
          </p:nvPr>
        </p:nvSpPr>
        <p:spPr/>
        <p:txBody>
          <a:bodyPr/>
          <a:lstStyle/>
          <a:p>
            <a:pPr>
              <a:buNone/>
            </a:pPr>
            <a:r>
              <a:rPr lang="el-GR" dirty="0" smtClean="0"/>
              <a:t>    </a:t>
            </a:r>
          </a:p>
          <a:p>
            <a:pPr>
              <a:buNone/>
            </a:pPr>
            <a:r>
              <a:rPr lang="el-GR" dirty="0" smtClean="0"/>
              <a:t>    Τελευταία χρόνια το πυρίτιο εκτός από τις προηγούμενες χρήσεις που είδαμε χρησιμοποιείτε από εταιρίες για την κατασκευή μικροτσίπ και ακόμα για την κατασκευή κεραμικών και σιλικόνες.</a:t>
            </a:r>
            <a:endParaRPr lang="el-GR" dirty="0"/>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l-GR" dirty="0" smtClean="0"/>
              <a:t>Ταυτότητα στοιχείου</a:t>
            </a:r>
            <a:br>
              <a:rPr lang="el-GR" dirty="0" smtClean="0"/>
            </a:br>
            <a:r>
              <a:rPr lang="el-GR" dirty="0" smtClean="0"/>
              <a:t>Φυσικά χαρακτηριστικά</a:t>
            </a:r>
            <a:endParaRPr lang="el-GR" dirty="0"/>
          </a:p>
        </p:txBody>
      </p:sp>
      <p:sp>
        <p:nvSpPr>
          <p:cNvPr id="3" name="2 - Θέση περιεχομένου"/>
          <p:cNvSpPr>
            <a:spLocks noGrp="1"/>
          </p:cNvSpPr>
          <p:nvPr>
            <p:ph idx="1"/>
          </p:nvPr>
        </p:nvSpPr>
        <p:spPr/>
        <p:txBody>
          <a:bodyPr/>
          <a:lstStyle/>
          <a:p>
            <a:pPr>
              <a:buNone/>
            </a:pPr>
            <a:r>
              <a:rPr lang="el-GR" dirty="0" smtClean="0"/>
              <a:t>Όνομα, σύμβολο                Πυρίτιο (</a:t>
            </a:r>
            <a:r>
              <a:rPr lang="el-GR" dirty="0" err="1" smtClean="0"/>
              <a:t>Si</a:t>
            </a:r>
            <a:r>
              <a:rPr lang="el-GR" dirty="0" smtClean="0"/>
              <a:t>)</a:t>
            </a:r>
          </a:p>
          <a:p>
            <a:pPr>
              <a:buNone/>
            </a:pPr>
            <a:r>
              <a:rPr lang="el-GR" dirty="0" smtClean="0"/>
              <a:t> Ατομικός αριθμός (Ζ)             14 </a:t>
            </a:r>
          </a:p>
          <a:p>
            <a:pPr>
              <a:buNone/>
            </a:pPr>
            <a:r>
              <a:rPr lang="el-GR" dirty="0" smtClean="0"/>
              <a:t>Κατηγορία                            Αμέταλλα </a:t>
            </a:r>
          </a:p>
          <a:p>
            <a:pPr>
              <a:buNone/>
            </a:pPr>
            <a:r>
              <a:rPr lang="el-GR" dirty="0" smtClean="0"/>
              <a:t>Ομάδα, περίοδος                  14 ,2</a:t>
            </a:r>
          </a:p>
          <a:p>
            <a:pPr>
              <a:buNone/>
            </a:pPr>
            <a:r>
              <a:rPr lang="el-GR" dirty="0" smtClean="0"/>
              <a:t>Σημείο τήξης                        1.414 °C</a:t>
            </a:r>
          </a:p>
          <a:p>
            <a:pPr>
              <a:buNone/>
            </a:pPr>
            <a:r>
              <a:rPr lang="el-GR" dirty="0" smtClean="0"/>
              <a:t> Σημείο βρασμού                  3.265 °C</a:t>
            </a:r>
          </a:p>
          <a:p>
            <a:pPr>
              <a:buNone/>
            </a:pPr>
            <a:r>
              <a:rPr lang="el-GR" dirty="0" smtClean="0"/>
              <a:t> Πυκνότητα                          2.329 kg/m</a:t>
            </a:r>
            <a:r>
              <a:rPr lang="el-GR" baseline="30000" dirty="0" smtClean="0"/>
              <a:t>3</a:t>
            </a:r>
            <a:endParaRPr lang="el-GR"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000232" y="1357298"/>
            <a:ext cx="5048253" cy="378619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solidFill>
        </p:spPr>
        <p:txBody>
          <a:bodyPr/>
          <a:lstStyle/>
          <a:p>
            <a:r>
              <a:rPr lang="el-GR" dirty="0" smtClean="0"/>
              <a:t>ΑΝΟΡΓΑΝΕΣ ΕΝΩΣΕΙΣ ΠΥΡΙΤΙΟΥ</a:t>
            </a:r>
            <a:endParaRPr lang="el-GR" dirty="0"/>
          </a:p>
        </p:txBody>
      </p:sp>
      <p:sp>
        <p:nvSpPr>
          <p:cNvPr id="3" name="2 - Θέση περιεχομένου"/>
          <p:cNvSpPr>
            <a:spLocks noGrp="1"/>
          </p:cNvSpPr>
          <p:nvPr>
            <p:ph idx="1"/>
          </p:nvPr>
        </p:nvSpPr>
        <p:spPr>
          <a:xfrm>
            <a:off x="0" y="1412776"/>
            <a:ext cx="9144000" cy="5445224"/>
          </a:xfrm>
        </p:spPr>
        <p:txBody>
          <a:bodyPr/>
          <a:lstStyle/>
          <a:p>
            <a:pPr>
              <a:buNone/>
            </a:pPr>
            <a:r>
              <a:rPr lang="el-GR" sz="2400" dirty="0" err="1" smtClean="0"/>
              <a:t>Σιλάνιο</a:t>
            </a:r>
            <a:r>
              <a:rPr lang="el-GR" sz="2400" dirty="0" smtClean="0"/>
              <a:t> </a:t>
            </a:r>
            <a:r>
              <a:rPr lang="el-GR" sz="2400" b="1" dirty="0" smtClean="0"/>
              <a:t> ·</a:t>
            </a:r>
            <a:r>
              <a:rPr lang="el-GR" sz="2400" dirty="0" smtClean="0"/>
              <a:t> </a:t>
            </a:r>
            <a:r>
              <a:rPr lang="el-GR" sz="2400" dirty="0" err="1" smtClean="0"/>
              <a:t>Δισιλάνιο</a:t>
            </a:r>
            <a:r>
              <a:rPr lang="el-GR" sz="2400" dirty="0" smtClean="0"/>
              <a:t> </a:t>
            </a:r>
            <a:r>
              <a:rPr lang="el-GR" sz="2400" b="1" dirty="0" smtClean="0"/>
              <a:t> ·</a:t>
            </a:r>
            <a:r>
              <a:rPr lang="el-GR" sz="2400" dirty="0" smtClean="0"/>
              <a:t> </a:t>
            </a:r>
            <a:r>
              <a:rPr lang="el-GR" sz="2400" dirty="0" err="1" smtClean="0"/>
              <a:t>Δισιλένιο</a:t>
            </a:r>
            <a:r>
              <a:rPr lang="el-GR" sz="2400" dirty="0" smtClean="0"/>
              <a:t> </a:t>
            </a:r>
            <a:r>
              <a:rPr lang="el-GR" sz="2400" b="1" dirty="0" smtClean="0"/>
              <a:t> ·</a:t>
            </a:r>
            <a:r>
              <a:rPr lang="el-GR" sz="2400" dirty="0" smtClean="0"/>
              <a:t> </a:t>
            </a:r>
            <a:r>
              <a:rPr lang="el-GR" sz="2400" dirty="0" err="1" smtClean="0"/>
              <a:t>Δισιλίνιο</a:t>
            </a:r>
            <a:r>
              <a:rPr lang="el-GR" sz="2400" dirty="0" smtClean="0"/>
              <a:t> </a:t>
            </a:r>
            <a:r>
              <a:rPr lang="el-GR" sz="2400" b="1" dirty="0" smtClean="0"/>
              <a:t> ·</a:t>
            </a:r>
            <a:r>
              <a:rPr lang="el-GR" sz="2400" dirty="0" smtClean="0"/>
              <a:t> </a:t>
            </a:r>
            <a:r>
              <a:rPr lang="el-GR" sz="2400" dirty="0" err="1" smtClean="0"/>
              <a:t>Χλωροσιλάνιο</a:t>
            </a:r>
            <a:r>
              <a:rPr lang="el-GR" sz="2400" dirty="0" smtClean="0"/>
              <a:t> </a:t>
            </a:r>
            <a:r>
              <a:rPr lang="el-GR" sz="2400" b="1" dirty="0" smtClean="0"/>
              <a:t> ·</a:t>
            </a:r>
            <a:r>
              <a:rPr lang="el-GR" sz="2400" dirty="0" smtClean="0"/>
              <a:t> </a:t>
            </a:r>
            <a:r>
              <a:rPr lang="el-GR" sz="2400" dirty="0" err="1" smtClean="0"/>
              <a:t>Διχλωροσιλάνιο</a:t>
            </a:r>
            <a:r>
              <a:rPr lang="el-GR" sz="2400" dirty="0" smtClean="0"/>
              <a:t> </a:t>
            </a:r>
            <a:r>
              <a:rPr lang="el-GR" sz="2400" b="1" dirty="0" smtClean="0"/>
              <a:t> ·</a:t>
            </a:r>
            <a:r>
              <a:rPr lang="el-GR" sz="2400" dirty="0" smtClean="0"/>
              <a:t> </a:t>
            </a:r>
            <a:r>
              <a:rPr lang="el-GR" sz="2400" dirty="0" err="1" smtClean="0"/>
              <a:t>Τριχλωροσιλάνιο</a:t>
            </a:r>
            <a:r>
              <a:rPr lang="el-GR" sz="2400" dirty="0" smtClean="0"/>
              <a:t> </a:t>
            </a:r>
            <a:r>
              <a:rPr lang="el-GR" sz="2400" b="1" dirty="0" smtClean="0"/>
              <a:t> ·</a:t>
            </a:r>
            <a:r>
              <a:rPr lang="el-GR" sz="2400" dirty="0" smtClean="0"/>
              <a:t> </a:t>
            </a:r>
            <a:r>
              <a:rPr lang="el-GR" sz="2400" dirty="0" err="1" smtClean="0"/>
              <a:t>Τετραχλωροπυρίτιο</a:t>
            </a:r>
            <a:r>
              <a:rPr lang="el-GR" sz="2400" dirty="0" smtClean="0"/>
              <a:t> </a:t>
            </a:r>
            <a:r>
              <a:rPr lang="el-GR" sz="2400" b="1" dirty="0" smtClean="0"/>
              <a:t> ·</a:t>
            </a:r>
            <a:r>
              <a:rPr lang="el-GR" sz="2400" dirty="0" smtClean="0"/>
              <a:t> </a:t>
            </a:r>
            <a:r>
              <a:rPr lang="el-GR" sz="2400" dirty="0" err="1" smtClean="0"/>
              <a:t>Τετραφθοροπυρίτιο</a:t>
            </a:r>
            <a:r>
              <a:rPr lang="el-GR" sz="2400" dirty="0" smtClean="0"/>
              <a:t> </a:t>
            </a:r>
            <a:r>
              <a:rPr lang="el-GR" sz="2400" b="1" dirty="0" smtClean="0"/>
              <a:t> ·</a:t>
            </a:r>
            <a:r>
              <a:rPr lang="el-GR" sz="2400" dirty="0" smtClean="0"/>
              <a:t> </a:t>
            </a:r>
            <a:r>
              <a:rPr lang="el-GR" sz="2400" dirty="0" err="1" smtClean="0"/>
              <a:t>Τετραβρωμμοπυρίτιο</a:t>
            </a:r>
            <a:r>
              <a:rPr lang="el-GR" sz="2400" dirty="0" smtClean="0"/>
              <a:t> </a:t>
            </a:r>
            <a:r>
              <a:rPr lang="el-GR" sz="2400" b="1" dirty="0" smtClean="0"/>
              <a:t> ·</a:t>
            </a:r>
            <a:r>
              <a:rPr lang="el-GR" sz="2400" dirty="0" smtClean="0"/>
              <a:t> </a:t>
            </a:r>
            <a:r>
              <a:rPr lang="el-GR" sz="2400" dirty="0" err="1" smtClean="0"/>
              <a:t>Τετραϊωδοπυρίτιο</a:t>
            </a:r>
            <a:r>
              <a:rPr lang="el-GR" sz="2400" dirty="0" smtClean="0"/>
              <a:t> </a:t>
            </a:r>
            <a:r>
              <a:rPr lang="el-GR" sz="2400" b="1" dirty="0" smtClean="0"/>
              <a:t> ·</a:t>
            </a:r>
            <a:r>
              <a:rPr lang="el-GR" sz="2400" dirty="0" smtClean="0"/>
              <a:t> </a:t>
            </a:r>
            <a:r>
              <a:rPr lang="el-GR" sz="2400" dirty="0" err="1" smtClean="0"/>
              <a:t>Σιλανόλη</a:t>
            </a:r>
            <a:r>
              <a:rPr lang="el-GR" sz="2400" dirty="0" smtClean="0"/>
              <a:t> </a:t>
            </a:r>
            <a:r>
              <a:rPr lang="el-GR" sz="2400" b="1" dirty="0" smtClean="0"/>
              <a:t> ·</a:t>
            </a:r>
            <a:r>
              <a:rPr lang="el-GR" sz="2400" dirty="0" smtClean="0"/>
              <a:t> Καρβίδιο του πυριτίου </a:t>
            </a:r>
            <a:r>
              <a:rPr lang="el-GR" sz="2400" b="1" dirty="0" smtClean="0"/>
              <a:t> ·</a:t>
            </a:r>
            <a:r>
              <a:rPr lang="el-GR" sz="2400" dirty="0" smtClean="0"/>
              <a:t> </a:t>
            </a:r>
            <a:r>
              <a:rPr lang="el-GR" sz="2400" dirty="0" err="1" smtClean="0"/>
              <a:t>Σουλφίδιο</a:t>
            </a:r>
            <a:r>
              <a:rPr lang="el-GR" sz="2400" dirty="0" smtClean="0"/>
              <a:t> του πυριτίου </a:t>
            </a:r>
            <a:r>
              <a:rPr lang="el-GR" sz="2400" b="1" dirty="0" smtClean="0"/>
              <a:t> ·</a:t>
            </a:r>
            <a:r>
              <a:rPr lang="el-GR" sz="2400" dirty="0" smtClean="0"/>
              <a:t> Διοξείδιο του πυριτίου </a:t>
            </a:r>
            <a:r>
              <a:rPr lang="el-GR" sz="2400" b="1" dirty="0" smtClean="0"/>
              <a:t> ·</a:t>
            </a:r>
            <a:r>
              <a:rPr lang="el-GR" sz="2400" dirty="0" smtClean="0"/>
              <a:t> </a:t>
            </a:r>
            <a:r>
              <a:rPr lang="el-GR" sz="2400" dirty="0" err="1" smtClean="0"/>
              <a:t>Νιτρίδιο</a:t>
            </a:r>
            <a:r>
              <a:rPr lang="el-GR" sz="2400" dirty="0" smtClean="0"/>
              <a:t> του πυριτίου </a:t>
            </a:r>
            <a:r>
              <a:rPr lang="el-GR" sz="2400" b="1" dirty="0" smtClean="0"/>
              <a:t> ·</a:t>
            </a:r>
            <a:r>
              <a:rPr lang="el-GR" sz="2400" dirty="0" smtClean="0"/>
              <a:t> Πυριτιούχο μαγνήσιο </a:t>
            </a:r>
            <a:r>
              <a:rPr lang="el-GR" sz="2400" b="1" dirty="0" smtClean="0"/>
              <a:t> ·</a:t>
            </a:r>
            <a:r>
              <a:rPr lang="el-GR" sz="2400" dirty="0" smtClean="0"/>
              <a:t> </a:t>
            </a:r>
            <a:r>
              <a:rPr lang="el-GR" sz="2400" dirty="0" err="1" smtClean="0"/>
              <a:t>Εξαφθοροπυριτικό</a:t>
            </a:r>
            <a:r>
              <a:rPr lang="el-GR" sz="2400" dirty="0" smtClean="0"/>
              <a:t> οξύ </a:t>
            </a:r>
            <a:r>
              <a:rPr lang="el-GR" sz="2400" b="1" dirty="0" smtClean="0"/>
              <a:t> ·</a:t>
            </a:r>
            <a:r>
              <a:rPr lang="el-GR" sz="2400" dirty="0" smtClean="0"/>
              <a:t> Πυριτικό οξύ </a:t>
            </a:r>
            <a:r>
              <a:rPr lang="el-GR" sz="2400" b="1" dirty="0" smtClean="0"/>
              <a:t> ·</a:t>
            </a:r>
            <a:r>
              <a:rPr lang="el-GR" sz="2400" dirty="0" smtClean="0"/>
              <a:t> Πυριτικό νάτριο </a:t>
            </a:r>
            <a:r>
              <a:rPr lang="el-GR" sz="2400" b="1" dirty="0" smtClean="0"/>
              <a:t> ·</a:t>
            </a:r>
            <a:r>
              <a:rPr lang="el-GR" sz="2400" dirty="0" smtClean="0"/>
              <a:t> Πυριτικό κάλιο </a:t>
            </a:r>
            <a:r>
              <a:rPr lang="el-GR" sz="2400" b="1" dirty="0" smtClean="0"/>
              <a:t> ·</a:t>
            </a:r>
            <a:r>
              <a:rPr lang="el-GR" sz="2400" dirty="0" smtClean="0"/>
              <a:t> Πυριτικό ασβέστιο </a:t>
            </a:r>
            <a:r>
              <a:rPr lang="el-GR" sz="2400" b="1" dirty="0" smtClean="0"/>
              <a:t> ·</a:t>
            </a:r>
            <a:r>
              <a:rPr lang="el-GR" sz="2400" dirty="0" smtClean="0"/>
              <a:t> Πυριτικό αργίλιο</a:t>
            </a:r>
          </a:p>
          <a:p>
            <a:pPr>
              <a:buNone/>
            </a:pPr>
            <a:endParaRPr lang="el-GR" dirty="0" smtClean="0"/>
          </a:p>
          <a:p>
            <a:pPr>
              <a:buNone/>
            </a:pPr>
            <a:endParaRPr lang="el-GR" dirty="0" smtClean="0"/>
          </a:p>
          <a:p>
            <a:pPr>
              <a:buNone/>
            </a:pPr>
            <a:r>
              <a:rPr lang="el-GR" dirty="0" err="1" smtClean="0"/>
              <a:t>Οργανοσιλάνια</a:t>
            </a:r>
            <a:endParaRPr lang="el-GR" dirty="0"/>
          </a:p>
        </p:txBody>
      </p:sp>
      <p:sp>
        <p:nvSpPr>
          <p:cNvPr id="4" name="3 - TextBox"/>
          <p:cNvSpPr txBox="1"/>
          <p:nvPr/>
        </p:nvSpPr>
        <p:spPr>
          <a:xfrm>
            <a:off x="0" y="4077072"/>
            <a:ext cx="9144000" cy="646331"/>
          </a:xfrm>
          <a:prstGeom prst="rect">
            <a:avLst/>
          </a:prstGeom>
          <a:solidFill>
            <a:schemeClr val="accent1"/>
          </a:solidFill>
        </p:spPr>
        <p:txBody>
          <a:bodyPr wrap="square" rtlCol="0">
            <a:spAutoFit/>
          </a:bodyPr>
          <a:lstStyle/>
          <a:p>
            <a:r>
              <a:rPr lang="el-GR" sz="3600" dirty="0" smtClean="0">
                <a:solidFill>
                  <a:schemeClr val="bg1"/>
                </a:solidFill>
              </a:rPr>
              <a:t>   </a:t>
            </a:r>
            <a:r>
              <a:rPr lang="el-GR" sz="3600" dirty="0" smtClean="0"/>
              <a:t>ΟΡΓΑΝΙΚΕΣ ΕΝΩΣΕΙΣ ΠΥΡΙΤΙΟΥ </a:t>
            </a:r>
            <a:endParaRPr lang="el-GR" sz="3600" dirty="0"/>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428736"/>
            <a:ext cx="9144000" cy="3643338"/>
          </a:xfrm>
        </p:spPr>
        <p:txBody>
          <a:bodyPr>
            <a:normAutofit fontScale="62500" lnSpcReduction="20000"/>
          </a:bodyPr>
          <a:lstStyle/>
          <a:p>
            <a:pPr>
              <a:buNone/>
            </a:pPr>
            <a:r>
              <a:rPr lang="el-GR" sz="6600" dirty="0" smtClean="0"/>
              <a:t>      ΕΥΧΑΙΣΤΟΥΜΕ </a:t>
            </a:r>
          </a:p>
          <a:p>
            <a:pPr>
              <a:buNone/>
            </a:pPr>
            <a:r>
              <a:rPr lang="el-GR" sz="6600" dirty="0" smtClean="0"/>
              <a:t>         ΓΙΑ ΤΗΝ    </a:t>
            </a:r>
          </a:p>
          <a:p>
            <a:pPr>
              <a:buNone/>
            </a:pPr>
            <a:r>
              <a:rPr lang="el-GR" sz="6600" dirty="0" smtClean="0"/>
              <a:t>   ΠΑΡΑΚΟΛΟΥΘΗΣΗ</a:t>
            </a:r>
            <a:endParaRPr lang="el-GR" sz="1800" dirty="0" smtClean="0"/>
          </a:p>
          <a:p>
            <a:pPr>
              <a:buNone/>
            </a:pPr>
            <a:endParaRPr lang="el-GR" sz="1800" dirty="0" smtClean="0"/>
          </a:p>
          <a:p>
            <a:pPr>
              <a:buNone/>
            </a:pPr>
            <a:endParaRPr lang="en-US" sz="3600" dirty="0" smtClean="0"/>
          </a:p>
          <a:p>
            <a:pPr>
              <a:buNone/>
            </a:pPr>
            <a:r>
              <a:rPr lang="el-GR" sz="3600" dirty="0" smtClean="0"/>
              <a:t>ΟΙ ΠΛΗΡΟΦΟΡΙΕΣ ΒΡΕΘΗΚΑΝ ΑΠΌ ΤΙΣ ΠΗΓΕΣ :</a:t>
            </a:r>
          </a:p>
          <a:p>
            <a:pPr>
              <a:buNone/>
            </a:pPr>
            <a:r>
              <a:rPr lang="en-US" sz="3600" dirty="0" smtClean="0"/>
              <a:t>  </a:t>
            </a:r>
            <a:r>
              <a:rPr lang="en-US" sz="3600" dirty="0" smtClean="0">
                <a:hlinkClick r:id="rId2"/>
              </a:rPr>
              <a:t>www.google.com</a:t>
            </a:r>
            <a:endParaRPr lang="en-US" sz="3600" dirty="0" smtClean="0"/>
          </a:p>
          <a:p>
            <a:pPr>
              <a:buNone/>
            </a:pPr>
            <a:r>
              <a:rPr lang="en-US" sz="3600" dirty="0" smtClean="0"/>
              <a:t>  </a:t>
            </a:r>
            <a:r>
              <a:rPr lang="en-US" sz="3600" dirty="0" smtClean="0">
                <a:hlinkClick r:id="rId3"/>
              </a:rPr>
              <a:t>http://el.wikipedia.org</a:t>
            </a:r>
            <a:endParaRPr lang="en-US" sz="3600" dirty="0" smtClean="0"/>
          </a:p>
          <a:p>
            <a:pPr>
              <a:buNone/>
            </a:pPr>
            <a:endParaRPr lang="en-US" sz="3600" dirty="0" smtClean="0"/>
          </a:p>
          <a:p>
            <a:pPr>
              <a:buNone/>
            </a:pPr>
            <a:endParaRPr lang="el-GR" sz="3600" dirty="0" smtClean="0"/>
          </a:p>
        </p:txBody>
      </p:sp>
    </p:spTree>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ΟΙ ΜΑΘΗΤΕΣ</a:t>
            </a:r>
            <a:endParaRPr lang="el-GR" dirty="0"/>
          </a:p>
        </p:txBody>
      </p:sp>
      <p:sp>
        <p:nvSpPr>
          <p:cNvPr id="3" name="2 - Θέση περιεχομένου"/>
          <p:cNvSpPr>
            <a:spLocks noGrp="1"/>
          </p:cNvSpPr>
          <p:nvPr>
            <p:ph idx="1"/>
          </p:nvPr>
        </p:nvSpPr>
        <p:spPr/>
        <p:txBody>
          <a:bodyPr/>
          <a:lstStyle/>
          <a:p>
            <a:pPr>
              <a:buNone/>
            </a:pPr>
            <a:r>
              <a:rPr lang="el-GR" dirty="0" smtClean="0"/>
              <a:t>ΤΑΜΠΑΚΟΣ ΑΛΕΞΑΝΔΡΟΣ</a:t>
            </a:r>
          </a:p>
          <a:p>
            <a:pPr>
              <a:buNone/>
            </a:pPr>
            <a:r>
              <a:rPr lang="el-GR" dirty="0" smtClean="0"/>
              <a:t>ΣΑΧΛΑΣ ΑΧΙΛΛΕΑΣ</a:t>
            </a:r>
          </a:p>
          <a:p>
            <a:pPr>
              <a:buNone/>
            </a:pPr>
            <a:r>
              <a:rPr lang="el-GR" dirty="0" smtClean="0"/>
              <a:t>ΦΩΤΟΠΟΥΛΟΣ ΠΑΝΑΓΙΩΤΗΣ</a:t>
            </a:r>
          </a:p>
          <a:p>
            <a:pPr>
              <a:buNone/>
            </a:pPr>
            <a:endParaRPr lang="el-GR" dirty="0" smtClean="0"/>
          </a:p>
          <a:p>
            <a:pPr>
              <a:buNone/>
            </a:pPr>
            <a:r>
              <a:rPr lang="el-GR" dirty="0" smtClean="0"/>
              <a:t>ΤΜΗΜΑ  Γ3</a:t>
            </a:r>
            <a:endParaRPr lang="en-US" dirty="0" smtClean="0"/>
          </a:p>
          <a:p>
            <a:pPr>
              <a:buNone/>
            </a:pPr>
            <a:r>
              <a:rPr lang="el-GR" dirty="0" smtClean="0"/>
              <a:t>2ο ΓΥΜΝΑΣΙΟ ΣΠΑΡΤΗΣ</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214414" y="857232"/>
            <a:ext cx="6715172" cy="503638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000100" y="928670"/>
            <a:ext cx="6786610" cy="4736175"/>
          </a:xfrm>
          <a:prstGeom prst="rect">
            <a:avLst/>
          </a:prstGeom>
          <a:noFill/>
          <a:ln w="9525">
            <a:noFill/>
            <a:miter lim="800000"/>
            <a:headEnd/>
            <a:tailEnd/>
          </a:ln>
        </p:spPr>
      </p:pic>
      <p:sp>
        <p:nvSpPr>
          <p:cNvPr id="6" name="5 - Βέλος προς τα κάτω"/>
          <p:cNvSpPr/>
          <p:nvPr/>
        </p:nvSpPr>
        <p:spPr>
          <a:xfrm>
            <a:off x="6660232" y="476672"/>
            <a:ext cx="216024" cy="108012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chemeClr val="tx1"/>
                </a:solidFill>
              </a:ln>
              <a:solidFill>
                <a:schemeClr val="tx1"/>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268760"/>
          </a:xfrm>
          <a:solidFill>
            <a:schemeClr val="accent1"/>
          </a:solidFill>
          <a:ln>
            <a:solidFill>
              <a:schemeClr val="bg1"/>
            </a:solidFill>
          </a:ln>
        </p:spPr>
        <p:txBody>
          <a:bodyPr/>
          <a:lstStyle/>
          <a:p>
            <a:r>
              <a:rPr lang="el-GR" dirty="0" smtClean="0"/>
              <a:t>ΠΡΟΕΛΕΥΣΗ</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Ως στοιχείο, το πυρίτιο σπάνια συναντάται ελεύθερο στη φύση. Τα διάφορα ορυκτά και πετρώματα του πυριτίου αποτελούν το 87% του φλοιού της Γης, ενώ είναι το δεύτερο σε αφθονία χημικό στοιχείο στη γήινη φύση μετά το οξυγόνο, με ποσοστό 28% και το 7ο πιο άφθονο στοιχείο στο Σύμπαν.</a:t>
            </a:r>
            <a:endParaRPr lang="el-GR" dirty="0"/>
          </a:p>
        </p:txBody>
      </p:sp>
    </p:spTree>
  </p:cSld>
  <p:clrMapOvr>
    <a:masterClrMapping/>
  </p:clrMapOvr>
  <p:transition>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solidFill>
        </p:spPr>
        <p:txBody>
          <a:bodyPr/>
          <a:lstStyle/>
          <a:p>
            <a:r>
              <a:rPr lang="el-GR" dirty="0" smtClean="0"/>
              <a:t>ΠΑΡΑΣΚΕΥΕΣ</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    Το </a:t>
            </a:r>
            <a:r>
              <a:rPr lang="el-GR" dirty="0" err="1" smtClean="0"/>
              <a:t>πυριτιο</a:t>
            </a:r>
            <a:r>
              <a:rPr lang="el-GR" dirty="0" smtClean="0"/>
              <a:t> παρασκευάζεται βιομηχανικά σε ηλεκτρικό κλίβανο με </a:t>
            </a:r>
            <a:r>
              <a:rPr lang="el-GR" dirty="0" err="1" smtClean="0"/>
              <a:t>συνθέρμανση</a:t>
            </a:r>
            <a:r>
              <a:rPr lang="el-GR" dirty="0" smtClean="0"/>
              <a:t> χαλαζία και μεταλλουργικού άνθρακα σε θερμοκρασία περίπου 2000</a:t>
            </a:r>
            <a:r>
              <a:rPr lang="el-GR" baseline="30000" dirty="0" smtClean="0"/>
              <a:t>ο</a:t>
            </a:r>
            <a:r>
              <a:rPr lang="el-GR" dirty="0" smtClean="0"/>
              <a:t>C:</a:t>
            </a:r>
          </a:p>
          <a:p>
            <a:pPr>
              <a:buNone/>
            </a:pPr>
            <a:r>
              <a:rPr lang="el-GR" dirty="0" smtClean="0"/>
              <a:t>    SiO</a:t>
            </a:r>
            <a:r>
              <a:rPr lang="el-GR" baseline="-25000" dirty="0" smtClean="0"/>
              <a:t>2</a:t>
            </a:r>
            <a:r>
              <a:rPr lang="el-GR" dirty="0" smtClean="0"/>
              <a:t> + C → </a:t>
            </a:r>
            <a:r>
              <a:rPr lang="el-GR" dirty="0" err="1" smtClean="0"/>
              <a:t>Si</a:t>
            </a:r>
            <a:r>
              <a:rPr lang="el-GR" dirty="0" smtClean="0"/>
              <a:t> + CO</a:t>
            </a:r>
            <a:r>
              <a:rPr lang="el-GR" baseline="-25000" dirty="0" smtClean="0"/>
              <a:t>2</a:t>
            </a:r>
            <a:r>
              <a:rPr lang="el-GR" dirty="0" smtClean="0"/>
              <a:t> </a:t>
            </a:r>
          </a:p>
          <a:p>
            <a:pPr>
              <a:buNone/>
            </a:pPr>
            <a:r>
              <a:rPr lang="el-GR" dirty="0" smtClean="0"/>
              <a:t>    SiO</a:t>
            </a:r>
            <a:r>
              <a:rPr lang="el-GR" baseline="-25000" dirty="0" smtClean="0"/>
              <a:t>2</a:t>
            </a:r>
            <a:r>
              <a:rPr lang="el-GR" dirty="0" smtClean="0"/>
              <a:t> + 2C → </a:t>
            </a:r>
            <a:r>
              <a:rPr lang="el-GR" dirty="0" err="1" smtClean="0"/>
              <a:t>Si</a:t>
            </a:r>
            <a:r>
              <a:rPr lang="el-GR" dirty="0" smtClean="0"/>
              <a:t> + 2CO </a:t>
            </a:r>
          </a:p>
          <a:p>
            <a:pPr>
              <a:buNone/>
            </a:pPr>
            <a:r>
              <a:rPr lang="el-GR" dirty="0"/>
              <a:t> </a:t>
            </a:r>
            <a:r>
              <a:rPr lang="el-GR" dirty="0" smtClean="0"/>
              <a:t>   Κατά τη διαδικασία παρασκευής στο κατώτερο σημείο του κλιβάνου συλλέγεται σε υγρή μορφή και καθαρότητα περίπου 98%, λόγω της αντίδρασής του με τον άνθρακα, με τον οποίο σχηματίζει το καρβίδιο του πυριτίου (</a:t>
            </a:r>
            <a:r>
              <a:rPr lang="el-GR" dirty="0" err="1" smtClean="0"/>
              <a:t>carborundum</a:t>
            </a:r>
            <a:r>
              <a:rPr lang="el-GR" dirty="0" smtClean="0"/>
              <a:t>), ένα από τα σκληρότερα υλικά στη φύση (σκληρότητα 9,5 στην κλίμακα </a:t>
            </a:r>
            <a:r>
              <a:rPr lang="el-GR" dirty="0" err="1" smtClean="0"/>
              <a:t>Mohs</a:t>
            </a:r>
            <a:r>
              <a:rPr lang="el-GR" dirty="0" smtClean="0"/>
              <a:t>).</a:t>
            </a:r>
          </a:p>
          <a:p>
            <a:pPr>
              <a:buNone/>
            </a:pPr>
            <a:endParaRPr lang="el-GR" dirty="0"/>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solidFill>
        </p:spPr>
        <p:txBody>
          <a:bodyPr/>
          <a:lstStyle/>
          <a:p>
            <a:r>
              <a:rPr lang="el-GR" dirty="0" smtClean="0"/>
              <a:t>ΜΟΡΦΕΣ</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    Το πυρίτιο απαντά σε δύο </a:t>
            </a:r>
            <a:r>
              <a:rPr lang="el-GR" dirty="0" err="1" smtClean="0"/>
              <a:t>αλλοτροπικές</a:t>
            </a:r>
            <a:r>
              <a:rPr lang="el-GR" dirty="0" smtClean="0"/>
              <a:t> μορφές: Μια άμορφη και μια κρυσταλλική. Το κρυσταλλικό πυρίτιο έχει μεταλλική λάμψη, είναι σκληρό και έχει σκούρο γκρι χρώμα. Είναι στερεό σε θερμοκρασία δωματίου και δεν είναι ούτε ελατό ούτε όλκιμο. Είναι ημιαγωγός και την ιδιότητα αυτή διατηρεί ακόμη και σε σχετικά υψηλές θερμοκρασίες. Δεν είναι καλός αγωγός της θερμότητας.</a:t>
            </a:r>
            <a:endParaRPr lang="el-GR" dirty="0"/>
          </a:p>
        </p:txBody>
      </p:sp>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3357554" y="1000108"/>
            <a:ext cx="2143140" cy="5333879"/>
          </a:xfrm>
          <a:prstGeom prst="rect">
            <a:avLst/>
          </a:prstGeom>
          <a:noFill/>
          <a:ln w="9525">
            <a:noFill/>
            <a:miter lim="800000"/>
            <a:headEnd/>
            <a:tailEnd/>
          </a:ln>
        </p:spPr>
      </p:pic>
      <p:sp>
        <p:nvSpPr>
          <p:cNvPr id="5" name="4 - TextBox"/>
          <p:cNvSpPr txBox="1"/>
          <p:nvPr/>
        </p:nvSpPr>
        <p:spPr>
          <a:xfrm>
            <a:off x="1547664" y="0"/>
            <a:ext cx="5256584" cy="584775"/>
          </a:xfrm>
          <a:prstGeom prst="rect">
            <a:avLst/>
          </a:prstGeom>
          <a:noFill/>
        </p:spPr>
        <p:txBody>
          <a:bodyPr wrap="square" rtlCol="0">
            <a:spAutoFit/>
          </a:bodyPr>
          <a:lstStyle/>
          <a:p>
            <a:r>
              <a:rPr lang="el-GR" dirty="0" smtClean="0"/>
              <a:t>                 </a:t>
            </a:r>
            <a:r>
              <a:rPr lang="el-GR" sz="3200" dirty="0" smtClean="0"/>
              <a:t>Κρύσταλλος Πυριτίου</a:t>
            </a:r>
            <a:endParaRPr lang="el-GR" sz="3200" dirty="0"/>
          </a:p>
        </p:txBody>
      </p:sp>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solidFill>
        </p:spPr>
        <p:txBody>
          <a:bodyPr/>
          <a:lstStyle/>
          <a:p>
            <a:r>
              <a:rPr lang="el-GR" dirty="0" smtClean="0"/>
              <a:t>ΠΥΡΙΤΙΚΑ ΠΕΤΡΩΜΑΤΑ</a:t>
            </a:r>
            <a:endParaRPr lang="el-GR" dirty="0"/>
          </a:p>
        </p:txBody>
      </p:sp>
      <p:sp>
        <p:nvSpPr>
          <p:cNvPr id="3" name="2 - Θέση περιεχομένου"/>
          <p:cNvSpPr>
            <a:spLocks noGrp="1"/>
          </p:cNvSpPr>
          <p:nvPr>
            <p:ph idx="1"/>
          </p:nvPr>
        </p:nvSpPr>
        <p:spPr/>
        <p:txBody>
          <a:bodyPr/>
          <a:lstStyle/>
          <a:p>
            <a:pPr>
              <a:buNone/>
            </a:pPr>
            <a:r>
              <a:rPr lang="el-GR" b="1" dirty="0" smtClean="0"/>
              <a:t>   Πυριτικά </a:t>
            </a:r>
            <a:r>
              <a:rPr lang="el-GR" b="1" dirty="0"/>
              <a:t>πετρώματα </a:t>
            </a:r>
            <a:r>
              <a:rPr lang="el-GR" dirty="0"/>
              <a:t>είναι εκείνα τα υλικά που αποτελούν το στερεό φλοιό της γης </a:t>
            </a:r>
            <a:r>
              <a:rPr lang="el-GR" dirty="0" smtClean="0"/>
              <a:t>και περιέχουν </a:t>
            </a:r>
            <a:r>
              <a:rPr lang="el-GR" dirty="0"/>
              <a:t>πυρίτιο (</a:t>
            </a:r>
            <a:r>
              <a:rPr lang="el-GR" dirty="0" err="1"/>
              <a:t>Si</a:t>
            </a:r>
            <a:r>
              <a:rPr lang="el-GR" dirty="0"/>
              <a:t>). Από τον εξωτερικό μανδύα της γης, που περιέχει σε ρευστή </a:t>
            </a:r>
            <a:r>
              <a:rPr lang="el-GR" dirty="0" smtClean="0"/>
              <a:t>κατάσταση κυρίως </a:t>
            </a:r>
            <a:r>
              <a:rPr lang="el-GR" dirty="0"/>
              <a:t>ενώσεις πυριτίου, μέχρι και τη λιθόσφαιρα, το πυρίτιο θεωρείται βασικό δομικό της</a:t>
            </a:r>
          </a:p>
        </p:txBody>
      </p:sp>
    </p:spTree>
  </p:cSld>
  <p:clrMapOvr>
    <a:masterClrMapping/>
  </p:clrMapOvr>
  <p:transition>
    <p:split dir="in"/>
  </p:transition>
  <p:timing>
    <p:tnLst>
      <p:par>
        <p:cTn id="1" dur="indefinite" restart="never" nodeType="tmRoot"/>
      </p:par>
    </p:tn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238</TotalTime>
  <Words>755</Words>
  <Application>Microsoft Office PowerPoint</Application>
  <PresentationFormat>Προβολή στην οθόνη (4:3)</PresentationFormat>
  <Paragraphs>78</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Τεχνικό</vt:lpstr>
      <vt:lpstr>ΠΥΡΙΤΙΟ</vt:lpstr>
      <vt:lpstr>Ταυτότητα στοιχείου Φυσικά χαρακτηριστικά</vt:lpstr>
      <vt:lpstr>Διαφάνεια 3</vt:lpstr>
      <vt:lpstr>Διαφάνεια 4</vt:lpstr>
      <vt:lpstr>ΠΡΟΕΛΕΥΣΗ</vt:lpstr>
      <vt:lpstr>ΠΑΡΑΣΚΕΥΕΣ</vt:lpstr>
      <vt:lpstr>ΜΟΡΦΕΣ</vt:lpstr>
      <vt:lpstr>Διαφάνεια 8</vt:lpstr>
      <vt:lpstr>ΠΥΡΙΤΙΚΑ ΠΕΤΡΩΜΑΤΑ</vt:lpstr>
      <vt:lpstr>Διαφάνεια 10</vt:lpstr>
      <vt:lpstr>Διαφάνεια 11</vt:lpstr>
      <vt:lpstr>ΠΥΡΙΤΙΚΑ ΟΡΥΚΤΑ</vt:lpstr>
      <vt:lpstr>Διαφάνεια 13</vt:lpstr>
      <vt:lpstr>ΧΑΛΑΖΙΑΣ</vt:lpstr>
      <vt:lpstr>Διαφάνεια 15</vt:lpstr>
      <vt:lpstr>ΠΥΡΙΤΙΟ ΚΑΙ ΒΙΟΛΟΓΙΑ</vt:lpstr>
      <vt:lpstr>ΧΡΗΣΕΙΣ</vt:lpstr>
      <vt:lpstr>Οι ορθοπεδικές εφαρμογές</vt:lpstr>
      <vt:lpstr>ΜΙΚΡΟΗΛΕΚΤΡΟΝΙΚΗ</vt:lpstr>
      <vt:lpstr>Διαφάνεια 20</vt:lpstr>
      <vt:lpstr>ΑΝΟΡΓΑΝΕΣ ΕΝΩΣΕΙΣ ΠΥΡΙΤΙΟΥ</vt:lpstr>
      <vt:lpstr>Διαφάνεια 22</vt:lpstr>
      <vt:lpstr>            ΟΙ ΜΑΘΗΤΕΣ</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ΠΥΡΙΤΙΟ</dc:title>
  <dc:creator>Παναγιώτης</dc:creator>
  <cp:lastModifiedBy>ΓΙΑΝΝΟΥΛΕΑΣ</cp:lastModifiedBy>
  <cp:revision>11</cp:revision>
  <dcterms:created xsi:type="dcterms:W3CDTF">2011-11-26T18:55:01Z</dcterms:created>
  <dcterms:modified xsi:type="dcterms:W3CDTF">2012-03-17T16:00:31Z</dcterms:modified>
</cp:coreProperties>
</file>