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58" r:id="rId3"/>
    <p:sldId id="261" r:id="rId4"/>
    <p:sldId id="263" r:id="rId5"/>
    <p:sldId id="257" r:id="rId6"/>
    <p:sldId id="259" r:id="rId7"/>
    <p:sldId id="260"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A648CE14-7E80-4BAC-96E5-80786251A039}" type="datetimeFigureOut">
              <a:rPr lang="el-GR" smtClean="0"/>
              <a:pPr/>
              <a:t>4/3/2012</a:t>
            </a:fld>
            <a:endParaRPr lang="el-GR" dirty="0"/>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dirty="0"/>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13116E7-DBBB-43AB-B8F2-629334FA0E3C}"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48CE14-7E80-4BAC-96E5-80786251A039}" type="datetimeFigureOut">
              <a:rPr lang="el-GR" smtClean="0"/>
              <a:pPr/>
              <a:t>4/3/2012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13116E7-DBBB-43AB-B8F2-629334FA0E3C}"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48CE14-7E80-4BAC-96E5-80786251A039}" type="datetimeFigureOut">
              <a:rPr lang="el-GR" smtClean="0"/>
              <a:pPr/>
              <a:t>4/3/2012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13116E7-DBBB-43AB-B8F2-629334FA0E3C}"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A648CE14-7E80-4BAC-96E5-80786251A039}" type="datetimeFigureOut">
              <a:rPr lang="el-GR" smtClean="0"/>
              <a:pPr/>
              <a:t>4/3/2012</a:t>
            </a:fld>
            <a:endParaRPr lang="el-GR" dirty="0"/>
          </a:p>
        </p:txBody>
      </p:sp>
      <p:sp>
        <p:nvSpPr>
          <p:cNvPr id="5" name="4 - Θέση υποσέλιδου"/>
          <p:cNvSpPr>
            <a:spLocks noGrp="1"/>
          </p:cNvSpPr>
          <p:nvPr>
            <p:ph type="ftr" sz="quarter" idx="11"/>
          </p:nvPr>
        </p:nvSpPr>
        <p:spPr>
          <a:xfrm>
            <a:off x="457200"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13116E7-DBBB-43AB-B8F2-629334FA0E3C}"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ημερομηνίας"/>
          <p:cNvSpPr>
            <a:spLocks noGrp="1"/>
          </p:cNvSpPr>
          <p:nvPr>
            <p:ph type="dt" sz="half" idx="10"/>
          </p:nvPr>
        </p:nvSpPr>
        <p:spPr>
          <a:xfrm>
            <a:off x="6955632" y="6477000"/>
            <a:ext cx="2133600" cy="304800"/>
          </a:xfrm>
        </p:spPr>
        <p:txBody>
          <a:bodyPr/>
          <a:lstStyle/>
          <a:p>
            <a:fld id="{A648CE14-7E80-4BAC-96E5-80786251A039}" type="datetimeFigureOut">
              <a:rPr lang="el-GR" smtClean="0"/>
              <a:pPr/>
              <a:t>4/3/2012</a:t>
            </a:fld>
            <a:endParaRPr lang="el-GR" dirty="0"/>
          </a:p>
        </p:txBody>
      </p:sp>
      <p:sp>
        <p:nvSpPr>
          <p:cNvPr id="5" name="4 - Θέση υποσέλιδου"/>
          <p:cNvSpPr>
            <a:spLocks noGrp="1"/>
          </p:cNvSpPr>
          <p:nvPr>
            <p:ph type="ftr" sz="quarter" idx="11"/>
          </p:nvPr>
        </p:nvSpPr>
        <p:spPr>
          <a:xfrm>
            <a:off x="2619376"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913116E7-DBBB-43AB-B8F2-629334FA0E3C}" type="slidenum">
              <a:rPr lang="el-GR" smtClean="0"/>
              <a:pPr/>
              <a:t>‹#›</a:t>
            </a:fld>
            <a:endParaRPr lang="el-GR" dirty="0"/>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A648CE14-7E80-4BAC-96E5-80786251A039}" type="datetimeFigureOut">
              <a:rPr lang="el-GR" smtClean="0"/>
              <a:pPr/>
              <a:t>4/3/2012</a:t>
            </a:fld>
            <a:endParaRPr lang="el-GR" dirty="0"/>
          </a:p>
        </p:txBody>
      </p:sp>
      <p:sp>
        <p:nvSpPr>
          <p:cNvPr id="6" name="5 - Θέση υποσέλιδου"/>
          <p:cNvSpPr>
            <a:spLocks noGrp="1"/>
          </p:cNvSpPr>
          <p:nvPr>
            <p:ph type="ftr" sz="quarter" idx="11"/>
          </p:nvPr>
        </p:nvSpPr>
        <p:spPr>
          <a:xfrm>
            <a:off x="457200" y="6480969"/>
            <a:ext cx="4260056" cy="301752"/>
          </a:xfrm>
        </p:spPr>
        <p:txBody>
          <a:bodyPr/>
          <a:lstStyle/>
          <a:p>
            <a:endParaRPr lang="el-GR"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913116E7-DBBB-43AB-B8F2-629334FA0E3C}"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A648CE14-7E80-4BAC-96E5-80786251A039}" type="datetimeFigureOut">
              <a:rPr lang="el-GR" smtClean="0"/>
              <a:pPr/>
              <a:t>4/3/2012</a:t>
            </a:fld>
            <a:endParaRPr lang="el-GR" dirty="0"/>
          </a:p>
        </p:txBody>
      </p:sp>
      <p:sp>
        <p:nvSpPr>
          <p:cNvPr id="8" name="7 - Θέση υποσέλιδου"/>
          <p:cNvSpPr>
            <a:spLocks noGrp="1"/>
          </p:cNvSpPr>
          <p:nvPr>
            <p:ph type="ftr" sz="quarter" idx="11"/>
          </p:nvPr>
        </p:nvSpPr>
        <p:spPr>
          <a:xfrm>
            <a:off x="457200" y="6480969"/>
            <a:ext cx="4261104" cy="301752"/>
          </a:xfrm>
        </p:spPr>
        <p:txBody>
          <a:bodyPr/>
          <a:lstStyle/>
          <a:p>
            <a:endParaRPr lang="el-GR"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913116E7-DBBB-43AB-B8F2-629334FA0E3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648CE14-7E80-4BAC-96E5-80786251A039}" type="datetimeFigureOut">
              <a:rPr lang="el-GR" smtClean="0"/>
              <a:pPr/>
              <a:t>4/3/2012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913116E7-DBBB-43AB-B8F2-629334FA0E3C}"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A648CE14-7E80-4BAC-96E5-80786251A039}" type="datetimeFigureOut">
              <a:rPr lang="el-GR" smtClean="0"/>
              <a:pPr/>
              <a:t>4/3/2012</a:t>
            </a:fld>
            <a:endParaRPr lang="el-GR" dirty="0"/>
          </a:p>
        </p:txBody>
      </p:sp>
      <p:sp>
        <p:nvSpPr>
          <p:cNvPr id="3" name="2 - Θέση υποσέλιδου"/>
          <p:cNvSpPr>
            <a:spLocks noGrp="1"/>
          </p:cNvSpPr>
          <p:nvPr>
            <p:ph type="ftr" sz="quarter" idx="11"/>
          </p:nvPr>
        </p:nvSpPr>
        <p:spPr>
          <a:xfrm>
            <a:off x="457200" y="6481890"/>
            <a:ext cx="4260056" cy="300831"/>
          </a:xfrm>
        </p:spPr>
        <p:txBody>
          <a:bodyPr/>
          <a:lstStyle/>
          <a:p>
            <a:endParaRPr lang="el-GR"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913116E7-DBBB-43AB-B8F2-629334FA0E3C}"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A648CE14-7E80-4BAC-96E5-80786251A039}" type="datetimeFigureOut">
              <a:rPr lang="el-GR" smtClean="0"/>
              <a:pPr/>
              <a:t>4/3/2012</a:t>
            </a:fld>
            <a:endParaRPr lang="el-GR"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913116E7-DBBB-43AB-B8F2-629334FA0E3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A648CE14-7E80-4BAC-96E5-80786251A039}" type="datetimeFigureOut">
              <a:rPr lang="el-GR" smtClean="0"/>
              <a:pPr/>
              <a:t>4/3/2012</a:t>
            </a:fld>
            <a:endParaRPr lang="el-GR"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913116E7-DBBB-43AB-B8F2-629334FA0E3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648CE14-7E80-4BAC-96E5-80786251A039}" type="datetimeFigureOut">
              <a:rPr lang="el-GR" smtClean="0"/>
              <a:pPr/>
              <a:t>4/3/2012</a:t>
            </a:fld>
            <a:endParaRPr lang="el-GR" dirty="0"/>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13116E7-DBBB-43AB-B8F2-629334FA0E3C}"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hyperlink" Target="http://3lyk-kalam.mes.sch.gr/opt_fiber_gr.htm" TargetMode="External"/><Relationship Id="rId2" Type="http://schemas.openxmlformats.org/officeDocument/2006/relationships/hyperlink" Target="http://el.wikipedia.org/wiki/%CE%9F%CF%80%CF%84%CE%B9%CE%BA%CE%AE_%CE%AF%CE%BD%CE%B1" TargetMode="External"/><Relationship Id="rId1" Type="http://schemas.openxmlformats.org/officeDocument/2006/relationships/slideLayout" Target="../slideLayouts/slideLayout2.xml"/><Relationship Id="rId4" Type="http://schemas.openxmlformats.org/officeDocument/2006/relationships/hyperlink" Target="http://coolweb.gr/ti-einai-optikes-ines-pos-leitourgou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Οπτικές ίνες</a:t>
            </a:r>
            <a:endParaRPr lang="el-GR" dirty="0"/>
          </a:p>
        </p:txBody>
      </p:sp>
      <p:sp>
        <p:nvSpPr>
          <p:cNvPr id="3" name="2 - Θέση περιεχομένου"/>
          <p:cNvSpPr>
            <a:spLocks noGrp="1"/>
          </p:cNvSpPr>
          <p:nvPr>
            <p:ph idx="1"/>
          </p:nvPr>
        </p:nvSpPr>
        <p:spPr>
          <a:xfrm>
            <a:off x="457200" y="1882808"/>
            <a:ext cx="8229600" cy="1903382"/>
          </a:xfrm>
        </p:spPr>
        <p:txBody>
          <a:bodyPr>
            <a:normAutofit/>
          </a:bodyPr>
          <a:lstStyle/>
          <a:p>
            <a:r>
              <a:rPr lang="el-GR" sz="2800" dirty="0" smtClean="0"/>
              <a:t>Οι </a:t>
            </a:r>
            <a:r>
              <a:rPr lang="el-GR" sz="2800" b="1" dirty="0" smtClean="0"/>
              <a:t>οπτικές ίνες</a:t>
            </a:r>
            <a:r>
              <a:rPr lang="el-GR" sz="2800" dirty="0" smtClean="0"/>
              <a:t> άρχισαν να μπαίνουν για τα καλά στη ζωή μας. Χρησιμοποιούνται όλο και περισσότερο σήμερα στις επικοινωνίες και σε διαφόρων τύπων δίκτυα.</a:t>
            </a:r>
          </a:p>
          <a:p>
            <a:endParaRPr lang="el-GR" sz="2800" dirty="0"/>
          </a:p>
        </p:txBody>
      </p:sp>
      <p:pic>
        <p:nvPicPr>
          <p:cNvPr id="5" name="Picture 3" descr="C:\Users\User\Desktop\untitled.png"/>
          <p:cNvPicPr>
            <a:picLocks noChangeAspect="1" noChangeArrowheads="1"/>
          </p:cNvPicPr>
          <p:nvPr/>
        </p:nvPicPr>
        <p:blipFill>
          <a:blip r:embed="rId2" cstate="print"/>
          <a:srcRect/>
          <a:stretch>
            <a:fillRect/>
          </a:stretch>
        </p:blipFill>
        <p:spPr bwMode="auto">
          <a:xfrm rot="20988407">
            <a:off x="4836957" y="3974042"/>
            <a:ext cx="2286016" cy="2324100"/>
          </a:xfrm>
          <a:prstGeom prst="rect">
            <a:avLst/>
          </a:prstGeom>
          <a:ln>
            <a:noFill/>
          </a:ln>
          <a:effectLst>
            <a:softEdge rad="112500"/>
          </a:effectLst>
        </p:spPr>
      </p:pic>
      <p:pic>
        <p:nvPicPr>
          <p:cNvPr id="3074" name="Picture 2" descr="C:\Users\User\Desktop\3.jpg"/>
          <p:cNvPicPr>
            <a:picLocks noChangeAspect="1" noChangeArrowheads="1"/>
          </p:cNvPicPr>
          <p:nvPr/>
        </p:nvPicPr>
        <p:blipFill>
          <a:blip r:embed="rId3" cstate="print"/>
          <a:srcRect/>
          <a:stretch>
            <a:fillRect/>
          </a:stretch>
        </p:blipFill>
        <p:spPr bwMode="auto">
          <a:xfrm rot="21152118">
            <a:off x="988496" y="4412558"/>
            <a:ext cx="3333751" cy="2238375"/>
          </a:xfrm>
          <a:prstGeom prst="rect">
            <a:avLst/>
          </a:prstGeom>
          <a:ln>
            <a:noFill/>
          </a:ln>
          <a:effectLst>
            <a:softEdge rad="112500"/>
          </a:effectLst>
        </p:spPr>
      </p:pic>
    </p:spTree>
  </p:cSld>
  <p:clrMapOvr>
    <a:masterClrMapping/>
  </p:clrMapOvr>
  <p:transition advTm="700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Μειονεκτήματα οπτικών ινών</a:t>
            </a:r>
            <a:endParaRPr lang="el-GR" dirty="0"/>
          </a:p>
        </p:txBody>
      </p:sp>
      <p:sp>
        <p:nvSpPr>
          <p:cNvPr id="3" name="2 - Θέση περιεχομένου"/>
          <p:cNvSpPr>
            <a:spLocks noGrp="1"/>
          </p:cNvSpPr>
          <p:nvPr>
            <p:ph idx="1"/>
          </p:nvPr>
        </p:nvSpPr>
        <p:spPr/>
        <p:txBody>
          <a:bodyPr/>
          <a:lstStyle/>
          <a:p>
            <a:r>
              <a:rPr lang="el-GR" b="1" dirty="0" smtClean="0"/>
              <a:t>1)</a:t>
            </a:r>
            <a:r>
              <a:rPr lang="el-GR" dirty="0" smtClean="0"/>
              <a:t> είναι πιο ακριβές, </a:t>
            </a:r>
            <a:br>
              <a:rPr lang="el-GR" dirty="0" smtClean="0"/>
            </a:br>
            <a:r>
              <a:rPr lang="el-GR" b="1" dirty="0" smtClean="0"/>
              <a:t>2)</a:t>
            </a:r>
            <a:r>
              <a:rPr lang="el-GR" dirty="0" smtClean="0"/>
              <a:t> είναι πιο δύσκολη η εγκατάστασή τους, </a:t>
            </a:r>
            <a:br>
              <a:rPr lang="el-GR" dirty="0" smtClean="0"/>
            </a:br>
            <a:r>
              <a:rPr lang="el-GR" b="1" dirty="0" smtClean="0"/>
              <a:t>3)</a:t>
            </a:r>
            <a:r>
              <a:rPr lang="el-GR" dirty="0" smtClean="0"/>
              <a:t> είναι πιο εύθραυστες, </a:t>
            </a:r>
            <a:br>
              <a:rPr lang="el-GR" dirty="0" smtClean="0"/>
            </a:br>
            <a:r>
              <a:rPr lang="el-GR" b="1" dirty="0" smtClean="0"/>
              <a:t>4)</a:t>
            </a:r>
            <a:r>
              <a:rPr lang="el-GR" dirty="0" smtClean="0"/>
              <a:t> δεν μπορούμε να τις λυγίζουμε πολύ, θα πρέπει να τις εγκαθιστούμε με ελαφριά κλίση, γιατί αλλιώς θα έχουμε απώλειες.</a:t>
            </a:r>
          </a:p>
        </p:txBody>
      </p:sp>
    </p:spTree>
  </p:cSld>
  <p:clrMapOvr>
    <a:masterClrMapping/>
  </p:clrMapOvr>
  <p:transition advTm="1000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Tι επιτυγχάνουμε με τις οπτικές ίνες</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dirty="0" smtClean="0"/>
              <a:t>. Με την βοήθεια των οπτικών ινών μπορούμε να “αναγκάσουμε” μια φωτεινή δέσμη να ακολουθήσει όποια διαδρομή επιθυμούμε. Θα μπορούσαμε να πούμε ότι, όπως με ένα εύκαμπτο λάστιχο ποτίσματος μπορούμε να οδηγήσουμε το νερό από την βρύση σε ένα σημείο του κήπου μας, έτσι και με τις οπτικές ίνες μπορούμε να “οδηγήσουμε” το φως από μια ακίνητη πηγή σε οποιοδήποτε σημείο θέλουμε. </a:t>
            </a:r>
            <a:r>
              <a:rPr lang="el-GR" dirty="0" err="1" smtClean="0"/>
              <a:t>Γι’αυτό</a:t>
            </a:r>
            <a:r>
              <a:rPr lang="el-GR" dirty="0" smtClean="0"/>
              <a:t> λέμε ότι μια οπτική ίνα είναι ένας </a:t>
            </a:r>
            <a:r>
              <a:rPr lang="el-GR" b="1" dirty="0" smtClean="0"/>
              <a:t>φωτοαγωγός ή φωτοοδήγος.</a:t>
            </a:r>
            <a:endParaRPr lang="el-GR" dirty="0" smtClean="0"/>
          </a:p>
          <a:p>
            <a:endParaRPr lang="el-GR" dirty="0"/>
          </a:p>
        </p:txBody>
      </p:sp>
    </p:spTree>
  </p:cSld>
  <p:clrMapOvr>
    <a:masterClrMapping/>
  </p:clrMapOvr>
  <p:transition advTm="20000">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Πόσο μακριά μπορεί να φτάσει το φως μέσα σε μια οπτική ίνα</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Το φως κατά το “ταξίδι” του σε μια οπτική ίνα εξασθενεί. Αυτό συμβαίνει συνήθως για τους παρακάτω λόγους:</a:t>
            </a:r>
          </a:p>
          <a:p>
            <a:r>
              <a:rPr lang="el-GR" dirty="0" smtClean="0"/>
              <a:t>Λόγω </a:t>
            </a:r>
            <a:r>
              <a:rPr lang="el-GR" b="1" dirty="0" smtClean="0"/>
              <a:t>απορρόφησης</a:t>
            </a:r>
            <a:r>
              <a:rPr lang="el-GR" dirty="0" smtClean="0"/>
              <a:t>, που οφείλεται στις ξένες προσμείξεις που υπάρχουν στο γυαλί Λόγω </a:t>
            </a:r>
            <a:r>
              <a:rPr lang="el-GR" b="1" dirty="0" smtClean="0"/>
              <a:t>σκέδασης</a:t>
            </a:r>
            <a:r>
              <a:rPr lang="el-GR" dirty="0" smtClean="0"/>
              <a:t> το φως διεισδύει στο μανδύα και διασκορπίζεται. Το φαινόμενο αυτό παρατηρείται εντονότερα, αν στην οπτική ίνα υπάρχουν συνδέσεις. Λόγω </a:t>
            </a:r>
            <a:r>
              <a:rPr lang="el-GR" b="1" dirty="0" smtClean="0"/>
              <a:t>κακής κατασκευής </a:t>
            </a:r>
            <a:r>
              <a:rPr lang="el-GR" dirty="0" smtClean="0"/>
              <a:t>υπάρχουν στην διάμετρο του πυρήνα, για παράδειγμα, μικροδιακυμάνσεις. Λόγω </a:t>
            </a:r>
            <a:r>
              <a:rPr lang="el-GR" b="1" dirty="0" smtClean="0"/>
              <a:t>μεγάλης καμπής</a:t>
            </a:r>
            <a:r>
              <a:rPr lang="el-GR" dirty="0" smtClean="0"/>
              <a:t> της οπτικής ίνας. Αν ο πυρήνας ήταν κατασκευασμένος από κοινό γυαλί, όπως αυτό των τζαμιών των σπιτιών μας, τότε το φως θα “ταξίδευε” μέσα στην ίνα το πολύ ένα μέτρο. Για το λόγο αυτό το γυαλί που χρησιμοποιείται για την κατασκευή του πυρήνα είναι μεγάλης καθαρότητας. Έτσι το φως μεταφέρεται σε απόσταση πολλών χιλιομέτρων με πολύ μικρές απώλειες. Η καθαρότητα του γυαλιού είναι τέτοια, ώστε, αν θέλαμε να αντικαταστήσουμε το κοινό τζάμι ενός παραθύρου με τζάμι κατασκευασμένο από υλικό ίδιο με αυτό των οπτικών ινών, τότε αυτό, για να έχει την ίδια απορρόφηση φωτός, θα έπρεπε να έχει πάχος 1km περίπου!</a:t>
            </a:r>
          </a:p>
          <a:p>
            <a:endParaRPr lang="el-GR" dirty="0"/>
          </a:p>
        </p:txBody>
      </p:sp>
    </p:spTree>
  </p:cSld>
  <p:clrMapOvr>
    <a:masterClrMapping/>
  </p:clrMapOvr>
  <p:transition advTm="30000">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images.jpg"/>
          <p:cNvPicPr>
            <a:picLocks noChangeAspect="1" noChangeArrowheads="1"/>
          </p:cNvPicPr>
          <p:nvPr/>
        </p:nvPicPr>
        <p:blipFill>
          <a:blip r:embed="rId2" cstate="print"/>
          <a:srcRect/>
          <a:stretch>
            <a:fillRect/>
          </a:stretch>
        </p:blipFill>
        <p:spPr bwMode="auto">
          <a:xfrm>
            <a:off x="4857752" y="1214422"/>
            <a:ext cx="3148018" cy="25768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099" name="Picture 3" descr="C:\Users\User\Desktop\imagesCA4WBS0W.jpg"/>
          <p:cNvPicPr>
            <a:picLocks noChangeAspect="1" noChangeArrowheads="1"/>
          </p:cNvPicPr>
          <p:nvPr/>
        </p:nvPicPr>
        <p:blipFill>
          <a:blip r:embed="rId3" cstate="print"/>
          <a:srcRect/>
          <a:stretch>
            <a:fillRect/>
          </a:stretch>
        </p:blipFill>
        <p:spPr bwMode="auto">
          <a:xfrm>
            <a:off x="785786" y="1214422"/>
            <a:ext cx="3190875" cy="25066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100" name="Picture 4" descr="C:\Users\User\Desktop\untitled.png"/>
          <p:cNvPicPr>
            <a:picLocks noChangeAspect="1" noChangeArrowheads="1"/>
          </p:cNvPicPr>
          <p:nvPr/>
        </p:nvPicPr>
        <p:blipFill>
          <a:blip r:embed="rId4" cstate="print"/>
          <a:srcRect/>
          <a:stretch>
            <a:fillRect/>
          </a:stretch>
        </p:blipFill>
        <p:spPr bwMode="auto">
          <a:xfrm>
            <a:off x="2928926" y="4214818"/>
            <a:ext cx="3170682" cy="22733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Tm="15000">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 </a:t>
            </a:r>
            <a:endParaRPr lang="el-GR" dirty="0"/>
          </a:p>
        </p:txBody>
      </p:sp>
      <p:sp>
        <p:nvSpPr>
          <p:cNvPr id="3" name="2 - Θέση περιεχομένου"/>
          <p:cNvSpPr>
            <a:spLocks noGrp="1"/>
          </p:cNvSpPr>
          <p:nvPr>
            <p:ph idx="1"/>
          </p:nvPr>
        </p:nvSpPr>
        <p:spPr/>
        <p:txBody>
          <a:bodyPr/>
          <a:lstStyle/>
          <a:p>
            <a:r>
              <a:rPr lang="en-US" dirty="0" smtClean="0">
                <a:hlinkClick r:id="rId2"/>
              </a:rPr>
              <a:t>http://el.wikipedia.org/wiki/%CE%9F%CF%80%CF%84%CE%B9%CE%BA%CE%AE_%CE%AF%CE%BD%CE%B1</a:t>
            </a:r>
            <a:endParaRPr lang="el-GR" dirty="0" smtClean="0"/>
          </a:p>
          <a:p>
            <a:r>
              <a:rPr lang="en-US" dirty="0" smtClean="0">
                <a:hlinkClick r:id="rId3"/>
              </a:rPr>
              <a:t>http://3lyk-kalam.mes.sch.gr/opt_fiber_gr.htm</a:t>
            </a:r>
            <a:endParaRPr lang="el-GR" dirty="0" smtClean="0"/>
          </a:p>
          <a:p>
            <a:r>
              <a:rPr lang="en-US" dirty="0" smtClean="0">
                <a:hlinkClick r:id="rId4"/>
              </a:rPr>
              <a:t>http://coolweb.gr/ti-einai-optikes-ines-pos-leitourgoun/</a:t>
            </a:r>
            <a:endParaRPr lang="el-GR" dirty="0" smtClean="0"/>
          </a:p>
          <a:p>
            <a:pPr>
              <a:buNone/>
            </a:pPr>
            <a:endParaRPr lang="el-GR" dirty="0"/>
          </a:p>
        </p:txBody>
      </p:sp>
    </p:spTree>
  </p:cSld>
  <p:clrMapOvr>
    <a:masterClrMapping/>
  </p:clrMapOvr>
  <p:transition advTm="10000">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2</a:t>
            </a:r>
            <a:r>
              <a:rPr lang="el-GR" baseline="30000" dirty="0" smtClean="0"/>
              <a:t>ο</a:t>
            </a:r>
            <a:r>
              <a:rPr lang="el-GR" dirty="0" smtClean="0"/>
              <a:t> ΓΥΜΝΑΣΙΟ ΣΠΑΡΤΗΣ</a:t>
            </a:r>
            <a:endParaRPr lang="el-GR" dirty="0"/>
          </a:p>
        </p:txBody>
      </p:sp>
      <p:sp>
        <p:nvSpPr>
          <p:cNvPr id="3" name="2 - Θέση περιεχομένου"/>
          <p:cNvSpPr>
            <a:spLocks noGrp="1"/>
          </p:cNvSpPr>
          <p:nvPr>
            <p:ph idx="1"/>
          </p:nvPr>
        </p:nvSpPr>
        <p:spPr/>
        <p:txBody>
          <a:bodyPr/>
          <a:lstStyle/>
          <a:p>
            <a:r>
              <a:rPr lang="el-GR" u="sng" dirty="0" smtClean="0"/>
              <a:t>ΟΙ ΜΑΘΗΤΕΣ</a:t>
            </a:r>
          </a:p>
          <a:p>
            <a:r>
              <a:rPr lang="el-GR" dirty="0" smtClean="0"/>
              <a:t>ΠΛΑΓΑΚΗ ΑΝΑΣΤΑΣΙΑ</a:t>
            </a:r>
          </a:p>
          <a:p>
            <a:r>
              <a:rPr lang="el-GR" dirty="0" smtClean="0"/>
              <a:t>ΠΛΑΓΑΚΗ ΙΩΑΝΝΑ</a:t>
            </a:r>
          </a:p>
          <a:p>
            <a:r>
              <a:rPr lang="el-GR" dirty="0" smtClean="0"/>
              <a:t>ΣΤΕΛΛΑΚΟΥ ΠΑΝΑΓΙΩΤΑ</a:t>
            </a:r>
          </a:p>
          <a:p>
            <a:r>
              <a:rPr lang="el-GR" dirty="0" smtClean="0"/>
              <a:t>ΠΑΙΝΕΣΗ ΝΙΚΟΛΕΤΤΑ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Περιεχόμενα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 Τι είναι οι οπτικές ίνες</a:t>
            </a:r>
          </a:p>
          <a:p>
            <a:r>
              <a:rPr lang="el-GR" dirty="0" smtClean="0"/>
              <a:t> Πως λειτουργούν οι οπτικές ίνες</a:t>
            </a:r>
          </a:p>
          <a:p>
            <a:r>
              <a:rPr lang="el-GR" dirty="0" smtClean="0"/>
              <a:t>Που χρησιμοποιούνται οπτικές ίνες   </a:t>
            </a:r>
          </a:p>
          <a:p>
            <a:r>
              <a:rPr lang="el-GR" dirty="0" smtClean="0"/>
              <a:t> Το φως των οπτικών ινών    </a:t>
            </a:r>
          </a:p>
          <a:p>
            <a:r>
              <a:rPr lang="el-GR" dirty="0" smtClean="0"/>
              <a:t>Η ένωση  οπτικών ινών </a:t>
            </a:r>
          </a:p>
          <a:p>
            <a:r>
              <a:rPr lang="el-GR" dirty="0" smtClean="0"/>
              <a:t> Τύποι οπτικών ινών</a:t>
            </a:r>
          </a:p>
          <a:p>
            <a:r>
              <a:rPr lang="el-GR" dirty="0" smtClean="0"/>
              <a:t>Πλεονεκτήματα οπτικών ινών</a:t>
            </a:r>
          </a:p>
          <a:p>
            <a:r>
              <a:rPr lang="el-GR" dirty="0" smtClean="0"/>
              <a:t>Μειονεκτήματα οπτικών ινών </a:t>
            </a:r>
          </a:p>
          <a:p>
            <a:r>
              <a:rPr lang="el-GR" dirty="0" smtClean="0"/>
              <a:t> Τι</a:t>
            </a:r>
            <a:r>
              <a:rPr lang="el-GR" sz="2800" b="1" dirty="0" smtClean="0"/>
              <a:t> </a:t>
            </a:r>
            <a:r>
              <a:rPr lang="el-GR" sz="3100" dirty="0" smtClean="0"/>
              <a:t>επιτυγχάνουμε</a:t>
            </a:r>
            <a:r>
              <a:rPr lang="el-GR" sz="2800" b="1" dirty="0" smtClean="0"/>
              <a:t> </a:t>
            </a:r>
            <a:r>
              <a:rPr lang="el-GR" dirty="0" smtClean="0"/>
              <a:t>με</a:t>
            </a:r>
            <a:r>
              <a:rPr lang="el-GR" sz="2800" b="1" dirty="0" smtClean="0"/>
              <a:t> </a:t>
            </a:r>
            <a:r>
              <a:rPr lang="el-GR" dirty="0" smtClean="0"/>
              <a:t>τις</a:t>
            </a:r>
            <a:r>
              <a:rPr lang="el-GR" sz="2800" b="1" dirty="0" smtClean="0"/>
              <a:t> </a:t>
            </a:r>
            <a:r>
              <a:rPr lang="el-GR" dirty="0" smtClean="0"/>
              <a:t>οπτικές</a:t>
            </a:r>
            <a:r>
              <a:rPr lang="el-GR" sz="2800" b="1" dirty="0" smtClean="0"/>
              <a:t> </a:t>
            </a:r>
            <a:r>
              <a:rPr lang="el-GR" dirty="0" smtClean="0"/>
              <a:t>ίνες</a:t>
            </a:r>
          </a:p>
          <a:p>
            <a:r>
              <a:rPr lang="el-GR" sz="3100" dirty="0" smtClean="0"/>
              <a:t>Πόσο</a:t>
            </a:r>
            <a:r>
              <a:rPr lang="el-GR" b="1" dirty="0" smtClean="0"/>
              <a:t> </a:t>
            </a:r>
            <a:r>
              <a:rPr lang="el-GR" sz="3100" dirty="0" smtClean="0"/>
              <a:t>μακριά</a:t>
            </a:r>
            <a:r>
              <a:rPr lang="el-GR" b="1" dirty="0" smtClean="0"/>
              <a:t> </a:t>
            </a:r>
            <a:r>
              <a:rPr lang="el-GR" sz="3100" dirty="0" smtClean="0"/>
              <a:t>μπορεί να</a:t>
            </a:r>
            <a:r>
              <a:rPr lang="el-GR" b="1" dirty="0" smtClean="0"/>
              <a:t> </a:t>
            </a:r>
            <a:r>
              <a:rPr lang="el-GR" sz="3100" dirty="0" smtClean="0"/>
              <a:t>φτάσει το φως</a:t>
            </a:r>
            <a:r>
              <a:rPr lang="el-GR" b="1" dirty="0" smtClean="0"/>
              <a:t> </a:t>
            </a:r>
            <a:r>
              <a:rPr lang="el-GR" sz="3100" dirty="0" smtClean="0"/>
              <a:t>μέσα σε</a:t>
            </a:r>
            <a:r>
              <a:rPr lang="el-GR" b="1" dirty="0" smtClean="0"/>
              <a:t>  </a:t>
            </a:r>
            <a:r>
              <a:rPr lang="el-GR" sz="3100" dirty="0" smtClean="0"/>
              <a:t>μια</a:t>
            </a:r>
            <a:r>
              <a:rPr lang="el-GR" b="1" dirty="0" smtClean="0"/>
              <a:t> </a:t>
            </a:r>
            <a:r>
              <a:rPr lang="el-GR" sz="3100" dirty="0" smtClean="0"/>
              <a:t>οπτική</a:t>
            </a:r>
            <a:r>
              <a:rPr lang="el-GR" b="1" dirty="0" smtClean="0"/>
              <a:t> </a:t>
            </a:r>
            <a:r>
              <a:rPr lang="el-GR" sz="3100" dirty="0" smtClean="0"/>
              <a:t>ίνα</a:t>
            </a:r>
            <a:r>
              <a:rPr lang="el-GR" dirty="0" smtClean="0"/>
              <a:t> </a:t>
            </a:r>
          </a:p>
          <a:p>
            <a:r>
              <a:rPr lang="el-GR" dirty="0" smtClean="0"/>
              <a:t> Βιβλιογραφία </a:t>
            </a:r>
          </a:p>
        </p:txBody>
      </p:sp>
      <p:pic>
        <p:nvPicPr>
          <p:cNvPr id="4" name="Picture 2" descr="C:\Users\User\Desktop\optikes_ines.jpg"/>
          <p:cNvPicPr>
            <a:picLocks noChangeAspect="1" noChangeArrowheads="1"/>
          </p:cNvPicPr>
          <p:nvPr/>
        </p:nvPicPr>
        <p:blipFill>
          <a:blip r:embed="rId2" cstate="print"/>
          <a:srcRect/>
          <a:stretch>
            <a:fillRect/>
          </a:stretch>
        </p:blipFill>
        <p:spPr bwMode="auto">
          <a:xfrm rot="20759868">
            <a:off x="6372123" y="2598879"/>
            <a:ext cx="2188210" cy="1566868"/>
          </a:xfrm>
          <a:prstGeom prst="rect">
            <a:avLst/>
          </a:prstGeom>
          <a:ln>
            <a:noFill/>
          </a:ln>
          <a:effectLst>
            <a:softEdge rad="112500"/>
          </a:effectLst>
        </p:spPr>
      </p:pic>
    </p:spTree>
  </p:cSld>
  <p:clrMapOvr>
    <a:masterClrMapping/>
  </p:clrMapOvr>
  <p:transition advTm="20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Τι είναι οι οπτικές ίνες</a:t>
            </a:r>
            <a:endParaRPr lang="el-GR" dirty="0"/>
          </a:p>
        </p:txBody>
      </p:sp>
      <p:sp>
        <p:nvSpPr>
          <p:cNvPr id="3" name="2 - Θέση περιεχομένου"/>
          <p:cNvSpPr>
            <a:spLocks noGrp="1"/>
          </p:cNvSpPr>
          <p:nvPr>
            <p:ph idx="1"/>
          </p:nvPr>
        </p:nvSpPr>
        <p:spPr>
          <a:xfrm>
            <a:off x="457200" y="1882808"/>
            <a:ext cx="8229600" cy="3903646"/>
          </a:xfrm>
        </p:spPr>
        <p:txBody>
          <a:bodyPr>
            <a:normAutofit fontScale="77500" lnSpcReduction="20000"/>
          </a:bodyPr>
          <a:lstStyle/>
          <a:p>
            <a:r>
              <a:rPr lang="el-GR" sz="2800" dirty="0" smtClean="0"/>
              <a:t>Τι είναι οι οπτικές ίνες λοιπόν; Οι </a:t>
            </a:r>
            <a:r>
              <a:rPr lang="el-GR" sz="2800" b="1" dirty="0" smtClean="0"/>
              <a:t>οπτικές ίνες</a:t>
            </a:r>
            <a:r>
              <a:rPr lang="el-GR" sz="2800" dirty="0" smtClean="0"/>
              <a:t>, είναι πολύ λεπτά νήματα από πλαστικό ή γυαλί, όπου από μέσα τους, μεταδίδονται ψηφιακά δεδομένα, υπό μορφή φωτός. </a:t>
            </a:r>
            <a:br>
              <a:rPr lang="el-GR" sz="2800" dirty="0" smtClean="0"/>
            </a:br>
            <a:r>
              <a:rPr lang="el-GR" sz="2800" dirty="0" smtClean="0"/>
              <a:t/>
            </a:r>
            <a:br>
              <a:rPr lang="el-GR" sz="2800" dirty="0" smtClean="0"/>
            </a:br>
            <a:r>
              <a:rPr lang="el-GR" sz="2800" dirty="0" smtClean="0"/>
              <a:t>Ένα καλώδιο οπτικών ινών, περιέχει μέσα του 10άδες ή και 100άδες πολύ λεπτές τέτοιες οπτικές ίνες, σε διάμετρο, μικρότερη και από μία τρίχα! </a:t>
            </a:r>
            <a:br>
              <a:rPr lang="el-GR" sz="2800" dirty="0" smtClean="0"/>
            </a:br>
            <a:r>
              <a:rPr lang="el-GR" sz="2800" dirty="0" smtClean="0"/>
              <a:t/>
            </a:r>
            <a:br>
              <a:rPr lang="el-GR" sz="2800" dirty="0" smtClean="0"/>
            </a:br>
            <a:r>
              <a:rPr lang="el-GR" sz="2800" dirty="0" smtClean="0"/>
              <a:t>Οι ταχύτητες μετάδοσης των δεδομένων μέσω των οπτικών ινών, αφού τα δεδομένα ταξιδεύουν υπό μορφή φωτός, είναι τεράστια(όσο η ταχύτητα του φωτός). </a:t>
            </a:r>
            <a:br>
              <a:rPr lang="el-GR" sz="2800" dirty="0" smtClean="0"/>
            </a:br>
            <a:r>
              <a:rPr lang="el-GR" sz="2800" dirty="0" smtClean="0"/>
              <a:t/>
            </a:r>
            <a:br>
              <a:rPr lang="el-GR" sz="2800" dirty="0" smtClean="0"/>
            </a:br>
            <a:endParaRPr lang="el-GR" sz="2800" dirty="0"/>
          </a:p>
        </p:txBody>
      </p:sp>
    </p:spTree>
  </p:cSld>
  <p:clrMapOvr>
    <a:masterClrMapping/>
  </p:clrMapOvr>
  <p:transition advTm="3000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089804"/>
          </a:xfrm>
        </p:spPr>
        <p:txBody>
          <a:bodyPr>
            <a:normAutofit/>
          </a:bodyPr>
          <a:lstStyle/>
          <a:p>
            <a:pPr algn="ctr"/>
            <a:r>
              <a:rPr lang="el-GR" sz="3600" b="1" dirty="0" smtClean="0"/>
              <a:t>Πως λειτουργούν οι οπτικές ίνες</a:t>
            </a:r>
            <a:endParaRPr lang="el-GR" sz="3600" dirty="0"/>
          </a:p>
        </p:txBody>
      </p:sp>
      <p:sp>
        <p:nvSpPr>
          <p:cNvPr id="3" name="2 - Θέση περιεχομένου"/>
          <p:cNvSpPr>
            <a:spLocks noGrp="1"/>
          </p:cNvSpPr>
          <p:nvPr>
            <p:ph idx="1"/>
          </p:nvPr>
        </p:nvSpPr>
        <p:spPr>
          <a:xfrm>
            <a:off x="571472" y="1000108"/>
            <a:ext cx="8143932" cy="5715040"/>
          </a:xfrm>
        </p:spPr>
        <p:txBody>
          <a:bodyPr>
            <a:noAutofit/>
          </a:bodyPr>
          <a:lstStyle/>
          <a:p>
            <a:r>
              <a:rPr lang="el-GR" sz="1400" dirty="0" smtClean="0"/>
              <a:t>Στο ένα άκρο της οπτικής ίνας, υπάρχει ο πομπός και στο άλλο, ο δέκτης. </a:t>
            </a:r>
            <a:br>
              <a:rPr lang="el-GR" sz="1400" dirty="0" smtClean="0"/>
            </a:br>
            <a:r>
              <a:rPr lang="el-GR" sz="1400" dirty="0" smtClean="0"/>
              <a:t/>
            </a:r>
            <a:br>
              <a:rPr lang="el-GR" sz="1400" dirty="0" smtClean="0"/>
            </a:br>
            <a:r>
              <a:rPr lang="el-GR" sz="1400" dirty="0" smtClean="0"/>
              <a:t>Ο πομπός, μετατρέπει τα ψηφιακά δεδομένα ενός υπολογιστή, σε ψηφιακά κύματα φωτός. </a:t>
            </a:r>
            <a:br>
              <a:rPr lang="el-GR" sz="1400" dirty="0" smtClean="0"/>
            </a:br>
            <a:r>
              <a:rPr lang="el-GR" sz="1400" dirty="0" smtClean="0"/>
              <a:t>Ο δέκτης, αποκωδικοποιεί τα ψηφιακά κύματα φωτός, σε ψηφιακά δεδομένα. </a:t>
            </a:r>
            <a:br>
              <a:rPr lang="el-GR" sz="1400" dirty="0" smtClean="0"/>
            </a:br>
            <a:r>
              <a:rPr lang="el-GR" sz="1400" dirty="0" smtClean="0"/>
              <a:t/>
            </a:r>
            <a:br>
              <a:rPr lang="el-GR" sz="1400" dirty="0" smtClean="0"/>
            </a:br>
            <a:r>
              <a:rPr lang="el-GR" sz="1400" dirty="0" smtClean="0"/>
              <a:t>Τα ψηφιακά κύματα φωτός, ταξιδεύουν με την ταχύτητα του φωτός μέσα από την οπτική ίνα, με διαδοχικές ανακλάσεις στα τοιχώματα της οπτικής ίνας. </a:t>
            </a:r>
            <a:br>
              <a:rPr lang="el-GR" sz="1400" dirty="0" smtClean="0"/>
            </a:br>
            <a:r>
              <a:rPr lang="el-GR" sz="1400" dirty="0" smtClean="0"/>
              <a:t/>
            </a:r>
            <a:br>
              <a:rPr lang="el-GR" sz="1400" dirty="0" smtClean="0"/>
            </a:br>
            <a:r>
              <a:rPr lang="el-GR" sz="1400" dirty="0" smtClean="0"/>
              <a:t>Οι ανακλάσεις αυτές, γίνονται στα τοιχώματα, σε γωνία μικρότερη των 42 μοιρών, με αποτέλεσμα να λειτουργούν τα τοιχώματα σαν καθρέφτες. </a:t>
            </a:r>
            <a:br>
              <a:rPr lang="el-GR" sz="1400" dirty="0" smtClean="0"/>
            </a:br>
            <a:r>
              <a:rPr lang="el-GR" sz="1400" dirty="0" smtClean="0"/>
              <a:t/>
            </a:r>
            <a:br>
              <a:rPr lang="el-GR" sz="1400" dirty="0" smtClean="0"/>
            </a:br>
            <a:r>
              <a:rPr lang="el-GR" sz="1400" dirty="0" smtClean="0"/>
              <a:t>Το φαινόμενο αυτό ονομάζεται </a:t>
            </a:r>
            <a:r>
              <a:rPr lang="el-GR" sz="1400" b="1" dirty="0" smtClean="0"/>
              <a:t>ολική ανάκλαση</a:t>
            </a:r>
            <a:r>
              <a:rPr lang="el-GR" sz="1400" dirty="0" smtClean="0"/>
              <a:t> και είναι η αιτία που τα κύματα φωτός μένουνε μέσα στην οπτική ίνα, συνεχίζοντας το ταξίδι τους μέχρι το άλλο άκρο, χωρίς να βγαίνουν-χάνονται έξω από την ίνα. </a:t>
            </a:r>
            <a:br>
              <a:rPr lang="el-GR" sz="1400" dirty="0" smtClean="0"/>
            </a:br>
            <a:r>
              <a:rPr lang="el-GR" sz="1400" dirty="0" smtClean="0"/>
              <a:t/>
            </a:r>
            <a:br>
              <a:rPr lang="el-GR" sz="1400" dirty="0" smtClean="0"/>
            </a:br>
            <a:r>
              <a:rPr lang="el-GR" sz="1400" dirty="0" smtClean="0"/>
              <a:t>Σε αυτό συνεισφέρει και η δομή της. Το εσωτερικό μέρος της </a:t>
            </a:r>
            <a:r>
              <a:rPr lang="el-GR" sz="1400" b="1" dirty="0" smtClean="0"/>
              <a:t>οπτικής ίνας</a:t>
            </a:r>
            <a:r>
              <a:rPr lang="el-GR" sz="1400" dirty="0" smtClean="0"/>
              <a:t>, ονομάζεται πυρήνας και μέσω αυτού, ταξιδεύουν τα κύματα φωτός. Ο πυρήνας, είναι περιτυλιγμένος από μία άλλη στρώση πλαστικού - γυαλιού που ονομάζεται περίβλημα. </a:t>
            </a:r>
          </a:p>
          <a:p>
            <a:pPr>
              <a:buNone/>
            </a:pPr>
            <a:r>
              <a:rPr lang="el-GR" sz="1400" dirty="0" smtClean="0"/>
              <a:t/>
            </a:r>
            <a:br>
              <a:rPr lang="el-GR" sz="1400" dirty="0" smtClean="0"/>
            </a:br>
            <a:r>
              <a:rPr lang="el-GR" sz="1400" dirty="0" smtClean="0"/>
              <a:t> Το περίβλημα από τις </a:t>
            </a:r>
            <a:r>
              <a:rPr lang="el-GR" sz="1400" b="1" dirty="0" smtClean="0"/>
              <a:t>οπτικές ίνες</a:t>
            </a:r>
            <a:r>
              <a:rPr lang="el-GR" sz="1400" dirty="0" smtClean="0"/>
              <a:t>, είναι έτσι κατασκευασμένο, ώστε να κρατάει τα κύματα φωτός, με ολικές ανακλάσεις, μέσα στον πυρήνα και να συνεχίζουν το ταξίδι τους μέσω αυτού (του πυρήνα). </a:t>
            </a:r>
            <a:br>
              <a:rPr lang="el-GR" sz="1400" dirty="0" smtClean="0"/>
            </a:br>
            <a:r>
              <a:rPr lang="el-GR" sz="1400" dirty="0" smtClean="0"/>
              <a:t/>
            </a:r>
            <a:br>
              <a:rPr lang="el-GR" sz="1400" dirty="0" smtClean="0"/>
            </a:br>
            <a:r>
              <a:rPr lang="el-GR" sz="1400" dirty="0" smtClean="0"/>
              <a:t>Το περίβλημα το πετυχαίνει αυτό, λόγω της διαφορετικότητας του υλικού από το οποίο είναι κατασκευασμένο, σε σχέση με το υλικό του πυρήνα</a:t>
            </a:r>
            <a:endParaRPr lang="el-GR" sz="1400" dirty="0"/>
          </a:p>
        </p:txBody>
      </p:sp>
    </p:spTree>
  </p:cSld>
  <p:clrMapOvr>
    <a:masterClrMapping/>
  </p:clrMapOvr>
  <p:transition advTm="50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 Που χρησιμοποιούνται οι Οπτικές ίνες </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a:r>
            <a:br>
              <a:rPr lang="el-GR" dirty="0" smtClean="0"/>
            </a:br>
            <a:endParaRPr lang="el-GR" dirty="0" smtClean="0"/>
          </a:p>
          <a:p>
            <a:r>
              <a:rPr lang="el-GR" dirty="0" smtClean="0"/>
              <a:t>Οι οπτικές ίνες χρησιμοποιούνται ευρέως σε δίκτυα επικοινωνιών , και επιτρέπουν την μετάδοση σε μεγαλύτερες αποστάσεις και σε υψηλότερου εύρους ζώνης (ταχύτητα μετάδοσης δεδομένων) σε σχέση με άλλες μορφές επικοινωνίας όπως ο χαλκός. Οι οπτικές ίνες χρησιμοποιούνται αντί των μεταλλικών καλωδίων, διότι τα σήματα ταξιδεύουν μαζί τους με λιγότερη απώλεια, και επίσης δεν επηρεάζονται από ηλεκτρομαγνητικές παρεμβολές. Οι οπτικές ίνες χρησιμοποιούνται επίσης για φωτισμό, και είναι σε μάτσα, επίσης μπορούν να χρησιμοποιηθούν για τη μεταφορά εικόνων, επιτρέποντας έτσι την προβολή σε στενούς χώρους. Ειδικά σχεδιασμένες οπτικές ίνες χρησιμοποιούνται και για πολλές άλλες εφαρμογές, συμπεριλαμβανομένων των αισθητήρων λέιζερ.</a:t>
            </a:r>
          </a:p>
          <a:p>
            <a:endParaRPr lang="el-GR" dirty="0"/>
          </a:p>
        </p:txBody>
      </p:sp>
    </p:spTree>
  </p:cSld>
  <p:clrMapOvr>
    <a:masterClrMapping/>
  </p:clrMapOvr>
  <p:transition advTm="40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φως των οπτικών ινών</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Το φως κατά την διέλευση του παραμένει στον πυρήνα της οπτικής λόγω του φαινομένου της ολικής ανάκλασης. Αυτό προκαλεί την ίνα να λειτουργήσει ως κυματοδηγό. Οι ίνες οι οποίες υποστηρίζουν πολλές συχνότητες διερχόμενου φωτός ονομάζονται πολύτροπες (MMF), ενώ εκείνες που μπορούν να μπορούν να μεταφέρουν φως μια μόνο συχνότητας ονομάζονται μονότροπες single-mode fibers (SMF). Οι πολύτροπες έχουν γενικά μεγαλύτερη διάμετρο πυρήνα, και χρησιμοποιούνται για τις θαλάσσιες συνδέσεις επικοινωνίας εξ αποστάσεως και για εφαρμογές όπου υπάρχει ανάγκη μεταφοράς μεγάλου όγκου δεδομένων. Οι μονότροπες Single-mode ίνες που χρησιμοποιούνται όταν οι ανάγκες επικοινωνίας απαιτούν συνδέσεις σε απόσταση μεγαλύτερη από 550 μέτρα (1.800 πόδια).</a:t>
            </a:r>
            <a:endParaRPr lang="el-GR" dirty="0"/>
          </a:p>
        </p:txBody>
      </p:sp>
    </p:spTree>
  </p:cSld>
  <p:clrMapOvr>
    <a:masterClrMapping/>
  </p:clrMapOvr>
  <p:transition advTm="3000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4400" dirty="0" smtClean="0"/>
              <a:t>Η ένωση οπτικών ινών</a:t>
            </a:r>
            <a:endParaRPr lang="el-GR" dirty="0"/>
          </a:p>
        </p:txBody>
      </p:sp>
      <p:sp>
        <p:nvSpPr>
          <p:cNvPr id="3" name="2 - Θέση περιεχομένου"/>
          <p:cNvSpPr>
            <a:spLocks noGrp="1"/>
          </p:cNvSpPr>
          <p:nvPr>
            <p:ph idx="1"/>
          </p:nvPr>
        </p:nvSpPr>
        <p:spPr/>
        <p:txBody>
          <a:bodyPr>
            <a:normAutofit/>
          </a:bodyPr>
          <a:lstStyle/>
          <a:p>
            <a:r>
              <a:rPr lang="el-GR" sz="2400" dirty="0" smtClean="0"/>
              <a:t>Η ένωση οπτικών ινών είναι πιο πολύπλοκη από η ένωση συρμάτων ή καλωδίων. Τα άκρα των ινών πρέπει να είναι σχισμένα με προσοχή, και στη συνέχεια, συγκολλημένα μαζί με μηχανική πίεση ή με σύντηξη χρησιμοποιώντας ηλεκτρικό τόξο. Ειδικοί ακροδέκτες χρησιμοποιούνται στις συνδέσεις.</a:t>
            </a:r>
            <a:endParaRPr lang="el-GR" sz="2400" dirty="0"/>
          </a:p>
        </p:txBody>
      </p:sp>
      <p:pic>
        <p:nvPicPr>
          <p:cNvPr id="2050" name="Picture 2" descr="C:\Users\User\Desktop\200px-Fibreoptic.jpg"/>
          <p:cNvPicPr>
            <a:picLocks noChangeAspect="1" noChangeArrowheads="1"/>
          </p:cNvPicPr>
          <p:nvPr/>
        </p:nvPicPr>
        <p:blipFill>
          <a:blip r:embed="rId2" cstate="print"/>
          <a:srcRect/>
          <a:stretch>
            <a:fillRect/>
          </a:stretch>
        </p:blipFill>
        <p:spPr bwMode="auto">
          <a:xfrm rot="469147">
            <a:off x="1344056" y="4352314"/>
            <a:ext cx="2161655" cy="2053567"/>
          </a:xfrm>
          <a:prstGeom prst="rect">
            <a:avLst/>
          </a:prstGeom>
          <a:ln>
            <a:noFill/>
          </a:ln>
          <a:effectLst>
            <a:softEdge rad="112500"/>
          </a:effectLst>
        </p:spPr>
      </p:pic>
      <p:pic>
        <p:nvPicPr>
          <p:cNvPr id="2051" name="Picture 3" descr="C:\Users\User\Desktop\optikesinesftth.png"/>
          <p:cNvPicPr>
            <a:picLocks noChangeAspect="1" noChangeArrowheads="1"/>
          </p:cNvPicPr>
          <p:nvPr/>
        </p:nvPicPr>
        <p:blipFill>
          <a:blip r:embed="rId3" cstate="print"/>
          <a:srcRect/>
          <a:stretch>
            <a:fillRect/>
          </a:stretch>
        </p:blipFill>
        <p:spPr bwMode="auto">
          <a:xfrm rot="640369">
            <a:off x="4610124" y="4397686"/>
            <a:ext cx="2176382" cy="21579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Tm="1000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857232"/>
          </a:xfrm>
        </p:spPr>
        <p:txBody>
          <a:bodyPr>
            <a:normAutofit fontScale="90000"/>
          </a:bodyPr>
          <a:lstStyle/>
          <a:p>
            <a:pPr algn="ctr"/>
            <a:r>
              <a:rPr lang="el-GR" b="1" dirty="0" smtClean="0"/>
              <a:t>Τύποι οπτικών ινών</a:t>
            </a:r>
            <a:br>
              <a:rPr lang="el-GR" b="1" dirty="0" smtClean="0"/>
            </a:br>
            <a:endParaRPr lang="el-GR" dirty="0"/>
          </a:p>
        </p:txBody>
      </p:sp>
      <p:sp>
        <p:nvSpPr>
          <p:cNvPr id="3" name="2 - Θέση περιεχομένου"/>
          <p:cNvSpPr>
            <a:spLocks noGrp="1"/>
          </p:cNvSpPr>
          <p:nvPr>
            <p:ph idx="1"/>
          </p:nvPr>
        </p:nvSpPr>
        <p:spPr>
          <a:xfrm>
            <a:off x="357158" y="1071546"/>
            <a:ext cx="8229600" cy="5286412"/>
          </a:xfrm>
        </p:spPr>
        <p:txBody>
          <a:bodyPr>
            <a:normAutofit fontScale="62500" lnSpcReduction="20000"/>
          </a:bodyPr>
          <a:lstStyle/>
          <a:p>
            <a:pPr>
              <a:buNone/>
            </a:pPr>
            <a:r>
              <a:rPr lang="el-GR" dirty="0" smtClean="0"/>
              <a:t>               </a:t>
            </a:r>
          </a:p>
          <a:p>
            <a:pPr>
              <a:buNone/>
            </a:pPr>
            <a:r>
              <a:rPr lang="el-GR" dirty="0" smtClean="0"/>
              <a:t>  </a:t>
            </a:r>
            <a:br>
              <a:rPr lang="el-GR" dirty="0" smtClean="0"/>
            </a:br>
            <a:r>
              <a:rPr lang="el-GR" dirty="0" smtClean="0"/>
              <a:t>Υπάρχουν οι οπτικές ίνες απλού τύπου και οι πολλαπλού τύπου. </a:t>
            </a:r>
            <a:br>
              <a:rPr lang="el-GR" dirty="0" smtClean="0"/>
            </a:br>
            <a:r>
              <a:rPr lang="el-GR" dirty="0" smtClean="0"/>
              <a:t/>
            </a:r>
            <a:br>
              <a:rPr lang="el-GR" dirty="0" smtClean="0"/>
            </a:br>
            <a:r>
              <a:rPr lang="el-GR" dirty="0" smtClean="0"/>
              <a:t>Στις οπτικές ίνες </a:t>
            </a:r>
            <a:r>
              <a:rPr lang="el-GR" b="1" dirty="0" smtClean="0"/>
              <a:t>απλού τύπου</a:t>
            </a:r>
            <a:r>
              <a:rPr lang="el-GR" dirty="0" smtClean="0"/>
              <a:t>(single-mode), τα κύματα φωτός ταξιδεύουν σε ευθεία γραμμή και μπορούμε να στείλουμε δεδομένα σε μεγάλες αποστάσεις. </a:t>
            </a:r>
            <a:br>
              <a:rPr lang="el-GR" dirty="0" smtClean="0"/>
            </a:br>
            <a:r>
              <a:rPr lang="el-GR" dirty="0" smtClean="0"/>
              <a:t/>
            </a:r>
            <a:br>
              <a:rPr lang="el-GR" dirty="0" smtClean="0"/>
            </a:br>
            <a:r>
              <a:rPr lang="el-GR" dirty="0" smtClean="0"/>
              <a:t>Οι οπτικές ίνες </a:t>
            </a:r>
            <a:r>
              <a:rPr lang="el-GR" b="1" dirty="0" smtClean="0"/>
              <a:t>πολλαπλού τύπου</a:t>
            </a:r>
            <a:r>
              <a:rPr lang="el-GR" dirty="0" smtClean="0"/>
              <a:t>(multi-mode), είναι πιο "χοντρές" από τις απλού τύπου, αλλά μπορούν να στείλουν παράλληλα, σε ξεχωριστό μονοπάτι, πολλά κύματα φωτός. </a:t>
            </a:r>
            <a:br>
              <a:rPr lang="el-GR" dirty="0" smtClean="0"/>
            </a:br>
            <a:r>
              <a:rPr lang="el-GR" dirty="0" smtClean="0"/>
              <a:t>Το κάθε κύμα φωτός, εισέρχεται στην οπτική ίνα υπο ελαφρώς διαφορετική γωνία σε σχέση με τα άλλα, και ακολουθεί το δικό του μονοπάτι μέσα της, μέσω των διαδοχικών ανακλάσεων στο περίβλημα. </a:t>
            </a:r>
            <a:br>
              <a:rPr lang="el-GR" dirty="0" smtClean="0"/>
            </a:br>
            <a:r>
              <a:rPr lang="el-GR" dirty="0" smtClean="0"/>
              <a:t>Αυτό συμβαίνει παράλληλα με πολλά κύματα φωτός (όλα σε διαφορετική γωνία σε σχέση με τα άλλα) κι έτσι μπορούμε να στείλουμε παράλληλα, τεράστιο όγκο δεδομένων! </a:t>
            </a:r>
            <a:br>
              <a:rPr lang="el-GR" dirty="0" smtClean="0"/>
            </a:br>
            <a:endParaRPr lang="el-GR" dirty="0"/>
          </a:p>
        </p:txBody>
      </p:sp>
    </p:spTree>
  </p:cSld>
  <p:clrMapOvr>
    <a:masterClrMapping/>
  </p:clrMapOvr>
  <p:transition advTm="25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Πλεονεκτήματα οπτικών ινών</a:t>
            </a:r>
            <a:endParaRPr lang="el-GR" dirty="0"/>
          </a:p>
        </p:txBody>
      </p:sp>
      <p:sp>
        <p:nvSpPr>
          <p:cNvPr id="3" name="2 - Θέση περιεχομένου"/>
          <p:cNvSpPr>
            <a:spLocks noGrp="1"/>
          </p:cNvSpPr>
          <p:nvPr>
            <p:ph idx="1"/>
          </p:nvPr>
        </p:nvSpPr>
        <p:spPr/>
        <p:txBody>
          <a:bodyPr>
            <a:normAutofit fontScale="77500" lnSpcReduction="20000"/>
          </a:bodyPr>
          <a:lstStyle/>
          <a:p>
            <a:endParaRPr lang="el-GR" b="1" dirty="0" smtClean="0"/>
          </a:p>
          <a:p>
            <a:r>
              <a:rPr lang="el-GR" b="1" dirty="0" smtClean="0"/>
              <a:t>1)</a:t>
            </a:r>
            <a:r>
              <a:rPr lang="el-GR" dirty="0" smtClean="0"/>
              <a:t> μπορούν να μεταφέρουν παράλληλα πολύ μεγαλύτερο όγκο δεδομένων σε σχέση με το χάλκινο καλώδιο, </a:t>
            </a:r>
            <a:br>
              <a:rPr lang="el-GR" dirty="0" smtClean="0"/>
            </a:br>
            <a:r>
              <a:rPr lang="el-GR" b="1" dirty="0" smtClean="0"/>
              <a:t>2)</a:t>
            </a:r>
            <a:r>
              <a:rPr lang="el-GR" dirty="0" smtClean="0"/>
              <a:t> η μεταφορά των δεδομένων γίνεται γρηγορότερα, </a:t>
            </a:r>
            <a:br>
              <a:rPr lang="el-GR" dirty="0" smtClean="0"/>
            </a:br>
            <a:r>
              <a:rPr lang="el-GR" b="1" dirty="0" smtClean="0"/>
              <a:t>3)</a:t>
            </a:r>
            <a:r>
              <a:rPr lang="el-GR" dirty="0" smtClean="0"/>
              <a:t> είναι λιγότερο ευάλωτα τα δεδομένα που ταξιδεύουν μέσα τους, σε παρεμβολές </a:t>
            </a:r>
            <a:br>
              <a:rPr lang="el-GR" dirty="0" smtClean="0"/>
            </a:br>
            <a:r>
              <a:rPr lang="el-GR" b="1" dirty="0" smtClean="0"/>
              <a:t>4)</a:t>
            </a:r>
            <a:r>
              <a:rPr lang="el-GR" dirty="0" smtClean="0"/>
              <a:t> είναι πολύ πιο λεπτές και ελαφρύτερες από το χάλκινο καλώδιο. </a:t>
            </a:r>
            <a:br>
              <a:rPr lang="el-GR" dirty="0" smtClean="0"/>
            </a:br>
            <a:r>
              <a:rPr lang="el-GR" b="1" dirty="0" smtClean="0"/>
              <a:t>5)</a:t>
            </a:r>
            <a:r>
              <a:rPr lang="el-GR" dirty="0" smtClean="0"/>
              <a:t> τα δεδομένα μεταδίδονται ψηφιακά: άρα πιο γρήγορη κωδικοποίηση - αποκωδικοποίηση δεδομένων, σχεδόν καθόλου απώλειες δεδομένων. </a:t>
            </a:r>
            <a:br>
              <a:rPr lang="el-GR" dirty="0" smtClean="0"/>
            </a:br>
            <a:endParaRPr lang="el-GR" dirty="0"/>
          </a:p>
        </p:txBody>
      </p:sp>
    </p:spTree>
  </p:cSld>
  <p:clrMapOvr>
    <a:masterClrMapping/>
  </p:clrMapOvr>
  <p:transition advTm="20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93</TotalTime>
  <Words>670</Words>
  <Application>Microsoft Office PowerPoint</Application>
  <PresentationFormat>Προβολή στην οθόνη (4:3)</PresentationFormat>
  <Paragraphs>49</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Ζωντάνια</vt:lpstr>
      <vt:lpstr>Οπτικές ίνες</vt:lpstr>
      <vt:lpstr>Περιεχόμενα</vt:lpstr>
      <vt:lpstr>Τι είναι οι οπτικές ίνες</vt:lpstr>
      <vt:lpstr>Πως λειτουργούν οι οπτικές ίνες</vt:lpstr>
      <vt:lpstr> Που χρησιμοποιούνται οι Οπτικές ίνες </vt:lpstr>
      <vt:lpstr>Το φως των οπτικών ινών</vt:lpstr>
      <vt:lpstr>Η ένωση οπτικών ινών</vt:lpstr>
      <vt:lpstr>Τύποι οπτικών ινών </vt:lpstr>
      <vt:lpstr>Πλεονεκτήματα οπτικών ινών</vt:lpstr>
      <vt:lpstr>Μειονεκτήματα οπτικών ινών</vt:lpstr>
      <vt:lpstr>Tι επιτυγχάνουμε με τις οπτικές ίνες </vt:lpstr>
      <vt:lpstr>Πόσο μακριά μπορεί να φτάσει το φως μέσα σε μια οπτική ίνα</vt:lpstr>
      <vt:lpstr>Διαφάνεια 13</vt:lpstr>
      <vt:lpstr>Βιβλιογραφία </vt:lpstr>
      <vt:lpstr>2ο ΓΥΜΝΑΣΙΟ ΣΠΑΡΤΗΣ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Οπτικές ίνες</dc:title>
  <dc:creator>User</dc:creator>
  <cp:lastModifiedBy>User</cp:lastModifiedBy>
  <cp:revision>11</cp:revision>
  <dcterms:created xsi:type="dcterms:W3CDTF">2012-01-11T15:02:04Z</dcterms:created>
  <dcterms:modified xsi:type="dcterms:W3CDTF">2012-03-04T18:20:53Z</dcterms:modified>
</cp:coreProperties>
</file>