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1" r:id="rId8"/>
    <p:sldId id="262" r:id="rId9"/>
    <p:sldId id="264"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0037CA1A-9F00-471C-BCE5-AE2FBC830E4A}" type="datetimeFigureOut">
              <a:rPr lang="el-GR" smtClean="0"/>
              <a:pPr/>
              <a:t>4/3/2012</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0E38D249-EA92-4A10-9657-DDB352DB27F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transition>
    <p:pull dir="r"/>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037CA1A-9F00-471C-BCE5-AE2FBC830E4A}" type="datetimeFigureOut">
              <a:rPr lang="el-GR" smtClean="0"/>
              <a:pPr/>
              <a:t>4/3/2012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E38D249-EA92-4A10-9657-DDB352DB27F6}" type="slidenum">
              <a:rPr lang="el-GR" smtClean="0"/>
              <a:pPr/>
              <a:t>‹#›</a:t>
            </a:fld>
            <a:endParaRPr lang="el-GR"/>
          </a:p>
        </p:txBody>
      </p:sp>
    </p:spTree>
  </p:cSld>
  <p:clrMapOvr>
    <a:masterClrMapping/>
  </p:clrMapOvr>
  <p:transition>
    <p:pull dir="r"/>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037CA1A-9F00-471C-BCE5-AE2FBC830E4A}" type="datetimeFigureOut">
              <a:rPr lang="el-GR" smtClean="0"/>
              <a:pPr/>
              <a:t>4/3/2012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E38D249-EA92-4A10-9657-DDB352DB27F6}" type="slidenum">
              <a:rPr lang="el-GR" smtClean="0"/>
              <a:pPr/>
              <a:t>‹#›</a:t>
            </a:fld>
            <a:endParaRPr lang="el-GR"/>
          </a:p>
        </p:txBody>
      </p:sp>
    </p:spTree>
  </p:cSld>
  <p:clrMapOvr>
    <a:masterClrMapping/>
  </p:clrMapOvr>
  <p:transition>
    <p:pull dir="r"/>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037CA1A-9F00-471C-BCE5-AE2FBC830E4A}" type="datetimeFigureOut">
              <a:rPr lang="el-GR" smtClean="0"/>
              <a:pPr/>
              <a:t>4/3/2012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E38D249-EA92-4A10-9657-DDB352DB27F6}" type="slidenum">
              <a:rPr lang="el-GR" smtClean="0"/>
              <a:pPr/>
              <a:t>‹#›</a:t>
            </a:fld>
            <a:endParaRPr lang="el-GR"/>
          </a:p>
        </p:txBody>
      </p:sp>
    </p:spTree>
  </p:cSld>
  <p:clrMapOvr>
    <a:masterClrMapping/>
  </p:clrMapOvr>
  <p:transition>
    <p:pull dir="r"/>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037CA1A-9F00-471C-BCE5-AE2FBC830E4A}" type="datetimeFigureOut">
              <a:rPr lang="el-GR" smtClean="0"/>
              <a:pPr/>
              <a:t>4/3/2012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E38D249-EA92-4A10-9657-DDB352DB27F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transition>
    <p:pull dir="r"/>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037CA1A-9F00-471C-BCE5-AE2FBC830E4A}" type="datetimeFigureOut">
              <a:rPr lang="el-GR" smtClean="0"/>
              <a:pPr/>
              <a:t>4/3/2012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E38D249-EA92-4A10-9657-DDB352DB27F6}" type="slidenum">
              <a:rPr lang="el-GR" smtClean="0"/>
              <a:pPr/>
              <a:t>‹#›</a:t>
            </a:fld>
            <a:endParaRPr lang="el-GR"/>
          </a:p>
        </p:txBody>
      </p:sp>
    </p:spTree>
  </p:cSld>
  <p:clrMapOvr>
    <a:masterClrMapping/>
  </p:clrMapOvr>
  <p:transition>
    <p:pull dir="r"/>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0037CA1A-9F00-471C-BCE5-AE2FBC830E4A}" type="datetimeFigureOut">
              <a:rPr lang="el-GR" smtClean="0"/>
              <a:pPr/>
              <a:t>4/3/2012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E38D249-EA92-4A10-9657-DDB352DB27F6}" type="slidenum">
              <a:rPr lang="el-GR" smtClean="0"/>
              <a:pPr/>
              <a:t>‹#›</a:t>
            </a:fld>
            <a:endParaRPr lang="el-GR"/>
          </a:p>
        </p:txBody>
      </p:sp>
    </p:spTree>
  </p:cSld>
  <p:clrMapOvr>
    <a:masterClrMapping/>
  </p:clrMapOvr>
  <p:transition>
    <p:pull dir="r"/>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0037CA1A-9F00-471C-BCE5-AE2FBC830E4A}" type="datetimeFigureOut">
              <a:rPr lang="el-GR" smtClean="0"/>
              <a:pPr/>
              <a:t>4/3/2012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E38D249-EA92-4A10-9657-DDB352DB27F6}" type="slidenum">
              <a:rPr lang="el-GR" smtClean="0"/>
              <a:pPr/>
              <a:t>‹#›</a:t>
            </a:fld>
            <a:endParaRPr lang="el-GR"/>
          </a:p>
        </p:txBody>
      </p:sp>
    </p:spTree>
  </p:cSld>
  <p:clrMapOvr>
    <a:masterClrMapping/>
  </p:clrMapOvr>
  <p:transition>
    <p:pull dir="r"/>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037CA1A-9F00-471C-BCE5-AE2FBC830E4A}" type="datetimeFigureOut">
              <a:rPr lang="el-GR" smtClean="0"/>
              <a:pPr/>
              <a:t>4/3/2012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E38D249-EA92-4A10-9657-DDB352DB27F6}" type="slidenum">
              <a:rPr lang="el-GR" smtClean="0"/>
              <a:pPr/>
              <a:t>‹#›</a:t>
            </a:fld>
            <a:endParaRPr lang="el-GR"/>
          </a:p>
        </p:txBody>
      </p:sp>
    </p:spTree>
  </p:cSld>
  <p:clrMapOvr>
    <a:masterClrMapping/>
  </p:clrMapOvr>
  <p:transition>
    <p:pull dir="r"/>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037CA1A-9F00-471C-BCE5-AE2FBC830E4A}" type="datetimeFigureOut">
              <a:rPr lang="el-GR" smtClean="0"/>
              <a:pPr/>
              <a:t>4/3/2012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E38D249-EA92-4A10-9657-DDB352DB27F6}" type="slidenum">
              <a:rPr lang="el-GR" smtClean="0"/>
              <a:pPr/>
              <a:t>‹#›</a:t>
            </a:fld>
            <a:endParaRPr lang="el-GR"/>
          </a:p>
        </p:txBody>
      </p:sp>
    </p:spTree>
  </p:cSld>
  <p:clrMapOvr>
    <a:masterClrMapping/>
  </p:clrMapOvr>
  <p:transition>
    <p:pull dir="r"/>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037CA1A-9F00-471C-BCE5-AE2FBC830E4A}" type="datetimeFigureOut">
              <a:rPr lang="el-GR" smtClean="0"/>
              <a:pPr/>
              <a:t>4/3/2012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0E38D249-EA92-4A10-9657-DDB352DB27F6}"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pull dir="r"/>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037CA1A-9F00-471C-BCE5-AE2FBC830E4A}" type="datetimeFigureOut">
              <a:rPr lang="el-GR" smtClean="0"/>
              <a:pPr/>
              <a:t>4/3/2012</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E38D249-EA92-4A10-9657-DDB352DB27F6}"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ll dir="r"/>
    <p:sndAc>
      <p:stSnd>
        <p:snd r:embed="rId13" name="camera.wav"/>
      </p:stSnd>
    </p:sndAc>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hyperlink" Target="http://el.wikipedia.org/w/index.php?title=%CE%9A%CF%81%CF%85%CF%83%CF%84%CE%B1%CE%BB%CE%BB%CE%BF%CE%B4%CE%AF%CE%BF%CE%B4%CE%BF%CF%82&amp;action=edit&amp;redlink=1" TargetMode="External"/><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hyperlink" Target="http://el.wikipedia.org/wiki/%CE%9F%CE%BB%CE%BF%CE%BA%CE%BB%CE%B7%CF%81%CF%89%CE%BC%CE%AD%CE%BD%CE%B1_%CE%BA%CF%85%CE%BA%CE%BB%CF%8E%CE%BC%CE%B1%CF%84%CE%B1" TargetMode="External"/><Relationship Id="rId5" Type="http://schemas.openxmlformats.org/officeDocument/2006/relationships/hyperlink" Target="http://el.wikipedia.org/w/index.php?title=%CE%94%CE%AF%CE%BF%CE%B4%CE%BF%CF%82_Tunnel&amp;action=edit&amp;redlink=1" TargetMode="External"/><Relationship Id="rId4" Type="http://schemas.openxmlformats.org/officeDocument/2006/relationships/hyperlink" Target="http://el.wikipedia.org/wiki/%CE%94%CE%AF%CE%BF%CE%B4%CE%BF%CF%82_Zener"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el.wikipedia.org/wiki/%CE%9F%CE%BB%CE%BF%CE%BA%CE%BB%CE%B7%CF%81%CF%89%CE%BC%CE%AD%CE%BD%CE%BF_%CE%BA%CF%8D%CE%BA%CE%BB%CF%89%CE%BC%CE%B1" TargetMode="External"/><Relationship Id="rId3" Type="http://schemas.openxmlformats.org/officeDocument/2006/relationships/hyperlink" Target="http://el.wikipedia.org/w/index.php?title=%CE%A3%CF%84%CE%B5%CF%81%CE%B5%CE%AC_%CE%BA%CE%B1%CF%84%CE%AC%CF%83%CF%84%CE%B1%CF%83%CE%B7&amp;action=edit&amp;redlink=1" TargetMode="External"/><Relationship Id="rId7" Type="http://schemas.openxmlformats.org/officeDocument/2006/relationships/hyperlink" Target="http://el.wikipedia.org/wiki/%CE%94%CE%B9%CE%B1%CF%86%CE%BF%CF%81%CE%AC_%CE%B4%CF%85%CE%BD%CE%B1%CE%BC%CE%B9%CE%BA%CE%BF%CF%8D" TargetMode="External"/><Relationship Id="rId2" Type="http://schemas.openxmlformats.org/officeDocument/2006/relationships/audio" Target="../media/audio1.wav"/><Relationship Id="rId1" Type="http://schemas.openxmlformats.org/officeDocument/2006/relationships/slideLayout" Target="../slideLayouts/slideLayout6.xml"/><Relationship Id="rId6" Type="http://schemas.openxmlformats.org/officeDocument/2006/relationships/hyperlink" Target="http://el.wikipedia.org/wiki/%CE%94%CE%B9%CE%B1%CE%BA%CF%8C%CF%80%CF%84%CE%B7%CF%82" TargetMode="External"/><Relationship Id="rId5" Type="http://schemas.openxmlformats.org/officeDocument/2006/relationships/hyperlink" Target="http://el.wikipedia.org/w/index.php?title=%CE%97%CE%BB%CE%B5%CE%BA%CF%84%CF%81%CE%BF%CE%BD%CE%B9%CE%BA%CF%8C%CF%82_%CE%B5%CE%BD%CE%B9%CF%83%CF%87%CF%85%CF%84%CE%AE%CF%82&amp;action=edit&amp;redlink=1" TargetMode="External"/><Relationship Id="rId10" Type="http://schemas.openxmlformats.org/officeDocument/2006/relationships/image" Target="../media/image4.jpeg"/><Relationship Id="rId4" Type="http://schemas.openxmlformats.org/officeDocument/2006/relationships/hyperlink" Target="http://el.wikipedia.org/wiki/%CE%97%CE%BB%CE%B5%CE%BA%CF%84%CF%81%CE%BF%CE%BD%CE%B9%CE%BA%CE%AE" TargetMode="External"/><Relationship Id="rId9"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hyperlink" Target="http://el.wikipedia.org/wiki/%CE%A6%CF%89%CF%82" TargetMode="External"/><Relationship Id="rId2" Type="http://schemas.openxmlformats.org/officeDocument/2006/relationships/audio" Target="../media/audio1.wav"/><Relationship Id="rId1" Type="http://schemas.openxmlformats.org/officeDocument/2006/relationships/slideLayout" Target="../slideLayouts/slideLayout6.xml"/><Relationship Id="rId5" Type="http://schemas.openxmlformats.org/officeDocument/2006/relationships/hyperlink" Target="http://el.wikipedia.org/wiki/%CE%9A%CF%85%CE%BC%CE%B1%CF%84%CE%BF%CE%B4%CE%B7%CE%B3%CF%8C%CF%82" TargetMode="External"/><Relationship Id="rId4" Type="http://schemas.openxmlformats.org/officeDocument/2006/relationships/hyperlink" Target="http://el.wikipedia.org/wiki/%CE%91%CE%BD%CE%AC%CE%BA%CE%BB%CE%B1%CF%83%CE%B7"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6.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8" Type="http://schemas.openxmlformats.org/officeDocument/2006/relationships/hyperlink" Target="http://el.wikipedia.org/wiki/%CE%A0%CF%85%CF%81%CE%AF%CF%84%CE%B9%CE%BF" TargetMode="External"/><Relationship Id="rId3" Type="http://schemas.openxmlformats.org/officeDocument/2006/relationships/hyperlink" Target="http://el.wikipedia.org/wiki/%CE%91%CF%81%CF%87%CE%B5%CE%AF%CE%BF:Diopsis.jpg" TargetMode="External"/><Relationship Id="rId7" Type="http://schemas.openxmlformats.org/officeDocument/2006/relationships/hyperlink" Target="http://el.wikipedia.org/wiki/%CE%97%CE%BC%CE%B9%CE%B1%CE%B3%CF%89%CE%B3%CF%8C%CF%82" TargetMode="External"/><Relationship Id="rId2" Type="http://schemas.openxmlformats.org/officeDocument/2006/relationships/audio" Target="../media/audio1.wav"/><Relationship Id="rId1" Type="http://schemas.openxmlformats.org/officeDocument/2006/relationships/slideLayout" Target="../slideLayouts/slideLayout6.xml"/><Relationship Id="rId6" Type="http://schemas.openxmlformats.org/officeDocument/2006/relationships/hyperlink" Target="http://el.wikipedia.org/wiki/%CE%9B%CE%BF%CE%B3%CE%B9%CE%BA%CE%AE_%CF%80%CF%8D%CE%BB%CE%B7" TargetMode="External"/><Relationship Id="rId11" Type="http://schemas.openxmlformats.org/officeDocument/2006/relationships/hyperlink" Target="http://el.wikipedia.org/wiki/%CE%A0%CE%B1%CE%B8%CE%B7%CF%84%CE%B9%CE%BA%CF%8C_%CF%83%CF%84%CE%BF%CE%B9%CF%87%CE%B5%CE%AF%CE%BF" TargetMode="External"/><Relationship Id="rId5" Type="http://schemas.openxmlformats.org/officeDocument/2006/relationships/hyperlink" Target="http://el.wikipedia.org/wiki/%CE%97%CE%BB%CE%B5%CE%BA%CF%84%CF%81%CE%B9%CE%BA%CF%8C_%CE%BA%CF%8D%CE%BA%CE%BB%CF%89%CE%BC%CE%B1" TargetMode="External"/><Relationship Id="rId10" Type="http://schemas.openxmlformats.org/officeDocument/2006/relationships/hyperlink" Target="http://el.wikipedia.org/wiki/%CE%9C%CE%B9%CE%BA%CF%81%CF%8C%CE%BC%CE%B5%CF%84%CF%81%CE%BF" TargetMode="External"/><Relationship Id="rId4" Type="http://schemas.openxmlformats.org/officeDocument/2006/relationships/image" Target="../media/image8.jpeg"/><Relationship Id="rId9" Type="http://schemas.openxmlformats.org/officeDocument/2006/relationships/hyperlink" Target="http://el.wikipedia.org/wiki/%CE%91%CE%B3%CE%B3%CE%BB%CE%B9%CE%BA%CE%AE_%CE%B3%CE%BB%CF%8E%CF%83%CF%83%CE%B1"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428604"/>
            <a:ext cx="7772400" cy="1470025"/>
          </a:xfrm>
        </p:spPr>
        <p:txBody>
          <a:bodyPr>
            <a:normAutofit/>
          </a:bodyPr>
          <a:lstStyle/>
          <a:p>
            <a:r>
              <a:rPr lang="el-GR" sz="8000" dirty="0" smtClean="0">
                <a:solidFill>
                  <a:schemeClr val="tx2">
                    <a:lumMod val="75000"/>
                  </a:schemeClr>
                </a:solidFill>
              </a:rPr>
              <a:t>ΠΥΡΙΤΙΟ</a:t>
            </a:r>
            <a:endParaRPr lang="el-GR" sz="8000" dirty="0">
              <a:solidFill>
                <a:schemeClr val="tx2">
                  <a:lumMod val="75000"/>
                </a:schemeClr>
              </a:solidFill>
            </a:endParaRPr>
          </a:p>
        </p:txBody>
      </p:sp>
      <p:sp>
        <p:nvSpPr>
          <p:cNvPr id="3" name="2 - Υπότιτλος"/>
          <p:cNvSpPr>
            <a:spLocks noGrp="1"/>
          </p:cNvSpPr>
          <p:nvPr>
            <p:ph type="subTitle" idx="1"/>
          </p:nvPr>
        </p:nvSpPr>
        <p:spPr/>
        <p:txBody>
          <a:bodyPr/>
          <a:lstStyle/>
          <a:p>
            <a:r>
              <a:rPr lang="el-GR" dirty="0" smtClean="0"/>
              <a:t>ΗΜΙΑΓΩΓΟΙ-ΤΡΑΝΖΙΣΤΟΡ-ΜΙΚΡΟΤΣΙΠΣ-ΟΠΤΙΚΕΣ ΙΝΕΣ</a:t>
            </a:r>
          </a:p>
          <a:p>
            <a:endParaRPr lang="el-GR" dirty="0" smtClean="0"/>
          </a:p>
        </p:txBody>
      </p:sp>
    </p:spTree>
  </p:cSld>
  <p:clrMapOvr>
    <a:masterClrMapping/>
  </p:clrMapOvr>
  <p:transition>
    <p:pull dir="r"/>
    <p:sndAc>
      <p:stSnd>
        <p:snd r:embed="rId2" name="camera.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ΟΝ</a:t>
            </a:r>
            <a:r>
              <a:rPr lang="en-US" dirty="0" smtClean="0"/>
              <a:t>O</a:t>
            </a:r>
            <a:r>
              <a:rPr lang="el-GR" dirty="0" smtClean="0"/>
              <a:t>ΜΑΤΑ</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ΡΕΤΣΙΝΑΣ ΙΩΑΝΝΗΣ</a:t>
            </a:r>
          </a:p>
          <a:p>
            <a:r>
              <a:rPr lang="el-GR" dirty="0" smtClean="0"/>
              <a:t>ΣΑΧΑΜΗΣ ΝΙΚΟΛΑΟΣ</a:t>
            </a:r>
          </a:p>
          <a:p>
            <a:r>
              <a:rPr lang="el-GR" dirty="0" smtClean="0"/>
              <a:t>ΡΗΓΑΚΟΣ ΓΕΩΡΓΙΟΣ</a:t>
            </a:r>
          </a:p>
          <a:p>
            <a:r>
              <a:rPr lang="el-GR" dirty="0" smtClean="0"/>
              <a:t>ΑΘΑΝΑΣΙΟΣ </a:t>
            </a:r>
            <a:r>
              <a:rPr lang="el-GR" dirty="0" smtClean="0"/>
              <a:t>ΦΙΛΙΠΠΑΚΟΠΟΥΛΟΣ</a:t>
            </a:r>
            <a:endParaRPr lang="en-US" dirty="0" smtClean="0"/>
          </a:p>
          <a:p>
            <a:endParaRPr lang="el-GR" dirty="0" smtClean="0"/>
          </a:p>
          <a:p>
            <a:r>
              <a:rPr lang="el-GR" sz="2800" dirty="0" smtClean="0"/>
              <a:t>2</a:t>
            </a:r>
            <a:r>
              <a:rPr lang="el-GR" sz="2800" baseline="30000" dirty="0" smtClean="0"/>
              <a:t>ο</a:t>
            </a:r>
            <a:r>
              <a:rPr lang="el-GR" sz="2800" dirty="0" smtClean="0"/>
              <a:t> ΓΥΜΝΑΣΙΟ ΣΠΑΡΤΗΣ</a:t>
            </a:r>
            <a:endParaRPr lang="el-GR" sz="2800" dirty="0" smtClean="0"/>
          </a:p>
          <a:p>
            <a:endParaRPr lang="el-GR" dirty="0" smtClean="0"/>
          </a:p>
          <a:p>
            <a:endParaRPr lang="el-GR" dirty="0" smtClean="0"/>
          </a:p>
          <a:p>
            <a:endParaRPr lang="el-GR" dirty="0" smtClean="0"/>
          </a:p>
          <a:p>
            <a:r>
              <a:rPr lang="el-GR" sz="4800" dirty="0" smtClean="0"/>
              <a:t>ΣΑΣ ΕΥΧΑΡΙΣΤΟΥΜΕ ΓΙΑ</a:t>
            </a:r>
          </a:p>
          <a:p>
            <a:pPr>
              <a:buNone/>
            </a:pPr>
            <a:r>
              <a:rPr lang="el-GR" sz="4800" dirty="0" smtClean="0"/>
              <a:t>   ΤΗΝ ΠΡΟΒΟΛΗ</a:t>
            </a:r>
          </a:p>
        </p:txBody>
      </p:sp>
    </p:spTree>
  </p:cSld>
  <p:clrMapOvr>
    <a:masterClrMapping/>
  </p:clrMapOvr>
  <p:transition>
    <p:pull dir="r"/>
    <p:sndAc>
      <p:stSnd>
        <p:snd r:embed="rId2" name="camera.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67544" y="0"/>
            <a:ext cx="2743200" cy="1162050"/>
          </a:xfrm>
        </p:spPr>
        <p:txBody>
          <a:bodyPr>
            <a:noAutofit/>
          </a:bodyPr>
          <a:lstStyle/>
          <a:p>
            <a:r>
              <a:rPr lang="el-GR" sz="3200" dirty="0" smtClean="0"/>
              <a:t>ΤΟ ΠΥΡΙΤΙΟ ΓΕΝΙΚΑ</a:t>
            </a:r>
            <a:endParaRPr lang="el-GR" sz="3200" dirty="0"/>
          </a:p>
        </p:txBody>
      </p:sp>
      <p:sp>
        <p:nvSpPr>
          <p:cNvPr id="6" name="5 - Θέση κειμένου"/>
          <p:cNvSpPr>
            <a:spLocks noGrp="1"/>
          </p:cNvSpPr>
          <p:nvPr>
            <p:ph type="body" idx="2"/>
          </p:nvPr>
        </p:nvSpPr>
        <p:spPr>
          <a:xfrm>
            <a:off x="179512" y="1124744"/>
            <a:ext cx="4646320" cy="4707023"/>
          </a:xfrm>
        </p:spPr>
        <p:txBody>
          <a:bodyPr>
            <a:noAutofit/>
          </a:bodyPr>
          <a:lstStyle/>
          <a:p>
            <a:r>
              <a:rPr lang="el-GR" sz="1600" dirty="0" smtClean="0"/>
              <a:t>Το </a:t>
            </a:r>
            <a:r>
              <a:rPr lang="el-GR" sz="1600" b="1" dirty="0" smtClean="0"/>
              <a:t>πυρίτιο</a:t>
            </a:r>
            <a:r>
              <a:rPr lang="el-GR" sz="1600" dirty="0" smtClean="0"/>
              <a:t> είναι το χημικό στοιχείο με χημικό σύμβολο </a:t>
            </a:r>
            <a:r>
              <a:rPr lang="el-GR" sz="1600" b="1" dirty="0" err="1" smtClean="0"/>
              <a:t>Si</a:t>
            </a:r>
            <a:r>
              <a:rPr lang="el-GR" sz="1600" dirty="0" smtClean="0"/>
              <a:t>, ατομικό αριθμό 14 και ατομικό αριθμό 28,0855</a:t>
            </a:r>
            <a:r>
              <a:rPr lang="en-US" sz="1600" dirty="0" smtClean="0"/>
              <a:t> </a:t>
            </a:r>
            <a:r>
              <a:rPr lang="en-US" sz="1600" dirty="0" err="1" smtClean="0"/>
              <a:t>amu</a:t>
            </a:r>
            <a:r>
              <a:rPr lang="el-GR" sz="1600" dirty="0" smtClean="0"/>
              <a:t>. Είναι ένα μεταλλοειδές που ανήκει στην ομάδα IV</a:t>
            </a:r>
            <a:r>
              <a:rPr lang="el-GR" sz="1600" baseline="30000" dirty="0" smtClean="0"/>
              <a:t>A</a:t>
            </a:r>
            <a:r>
              <a:rPr lang="el-GR" sz="1600" dirty="0" smtClean="0"/>
              <a:t> (14) του περιοδικού πίνακα μαζί με τον Άνθρακα, το Γερμάνιο, τον Κασσίτερο και το </a:t>
            </a:r>
            <a:r>
              <a:rPr lang="en-US" sz="1600" dirty="0" err="1"/>
              <a:t> </a:t>
            </a:r>
            <a:r>
              <a:rPr lang="el-GR" sz="1600" dirty="0" smtClean="0"/>
              <a:t>Μόλυβδο. Αυτό σημαίνει ότι έχει τέσσερα ηλεκτρόνια στην εξωτερική του στοιβάδα και είναι τετρασθενές και  </a:t>
            </a:r>
            <a:r>
              <a:rPr lang="el-GR" sz="1600" dirty="0" err="1" smtClean="0"/>
              <a:t>ηλεκτροθετικότερο</a:t>
            </a:r>
            <a:r>
              <a:rPr lang="el-GR" sz="1600" dirty="0" smtClean="0"/>
              <a:t> από τον άνθρακα. Το πυρίτιο και οι ενώσεις του έχουν πολλές βιομηχανικές χρήσεις. Το ίδιο το πυρίτιο είναι κύριο συστατικό των περισσότερων ημιαγωγών συστημάτων και των μικροτσίπ. Οι  </a:t>
            </a:r>
            <a:r>
              <a:rPr lang="el-GR" sz="1600" dirty="0" err="1" smtClean="0"/>
              <a:t>ημιαγωγικές</a:t>
            </a:r>
            <a:r>
              <a:rPr lang="el-GR" sz="1600" dirty="0" smtClean="0"/>
              <a:t>  ιδιότητες των ημιαγωγών πυριτίου παραμένουν σε υψηλότερες θερμοκρασίες σε σύγκριση με των αντίστοιχων του γερμανίου. Ακόμη, το φυσικό του οξείδιο είναι πιο εύχρηστο και έτσι σχηματίζεται καλύτερο ζεύγος ημιαγωγών - διηλεκτρικών, σε σχέση με κάθε άλλο γνωστό υλικό. Ακόμη, στη μορφή του χαλαζία και διαφόρων πυριτικών ενώσεων σχηματίζει χρήσιμα υαλικά, τσιμέντα και </a:t>
            </a:r>
            <a:r>
              <a:rPr lang="el-GR" sz="1600" dirty="0" err="1" smtClean="0"/>
              <a:t>κεραμείκα</a:t>
            </a:r>
            <a:r>
              <a:rPr lang="el-GR" sz="1600" dirty="0" smtClean="0"/>
              <a:t> προϊόντα. Είναι ακόμη ένα κύριο συστατικό των </a:t>
            </a:r>
            <a:r>
              <a:rPr lang="el-GR" sz="1600" dirty="0" err="1" smtClean="0"/>
              <a:t>σιλικονών</a:t>
            </a:r>
            <a:r>
              <a:rPr lang="el-GR" sz="1600" dirty="0" smtClean="0"/>
              <a:t>, μια τάξη πολυμερών που περιέχουν πυρίτιο, άνθρακα, οξυγόνο και υδρογόνο</a:t>
            </a:r>
            <a:endParaRPr lang="el-GR" sz="1600" dirty="0"/>
          </a:p>
        </p:txBody>
      </p:sp>
      <p:pic>
        <p:nvPicPr>
          <p:cNvPr id="1026" name="Picture 2"/>
          <p:cNvPicPr>
            <a:picLocks noGrp="1" noChangeAspect="1" noChangeArrowheads="1"/>
          </p:cNvPicPr>
          <p:nvPr>
            <p:ph sz="half" idx="1"/>
          </p:nvPr>
        </p:nvPicPr>
        <p:blipFill>
          <a:blip r:embed="rId3" cstate="print"/>
          <a:srcRect/>
          <a:stretch>
            <a:fillRect/>
          </a:stretch>
        </p:blipFill>
        <p:spPr bwMode="auto">
          <a:xfrm>
            <a:off x="4716016" y="1301425"/>
            <a:ext cx="4176464" cy="3711751"/>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pull dir="r"/>
    <p:sndAc>
      <p:stSnd>
        <p:snd r:embed="rId2" name="camera.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267744" y="260648"/>
            <a:ext cx="4202210" cy="913911"/>
          </a:xfrm>
        </p:spPr>
        <p:txBody>
          <a:bodyPr/>
          <a:lstStyle/>
          <a:p>
            <a:r>
              <a:rPr lang="el-GR" dirty="0" smtClean="0"/>
              <a:t>ΗΜΙΑΓΩΓΟΙ</a:t>
            </a:r>
            <a:endParaRPr lang="el-GR" dirty="0"/>
          </a:p>
        </p:txBody>
      </p:sp>
      <p:sp>
        <p:nvSpPr>
          <p:cNvPr id="3" name="2 - Υπότιτλος"/>
          <p:cNvSpPr>
            <a:spLocks noGrp="1"/>
          </p:cNvSpPr>
          <p:nvPr>
            <p:ph type="subTitle" idx="1"/>
          </p:nvPr>
        </p:nvSpPr>
        <p:spPr>
          <a:xfrm>
            <a:off x="827584" y="1340768"/>
            <a:ext cx="7890670" cy="3793624"/>
          </a:xfrm>
        </p:spPr>
        <p:txBody>
          <a:bodyPr>
            <a:normAutofit fontScale="25000" lnSpcReduction="20000"/>
          </a:bodyPr>
          <a:lstStyle/>
          <a:p>
            <a:r>
              <a:rPr lang="el-GR" sz="7200" b="1" dirty="0" smtClean="0">
                <a:solidFill>
                  <a:schemeClr val="tx1"/>
                </a:solidFill>
              </a:rPr>
              <a:t>Ημιαγωγός</a:t>
            </a:r>
            <a:r>
              <a:rPr lang="el-GR" sz="7200" dirty="0" smtClean="0">
                <a:solidFill>
                  <a:schemeClr val="tx1"/>
                </a:solidFill>
              </a:rPr>
              <a:t> είναι κάθε υλικό, όπως το γερμάνιο ή το πυρίτιο, που επιτρέπει να περνά το ηλεκτρικό φορτίο από μέσα του με κάποιες προϋποθέσεις, όπως είναι αύξηση της θερμοκρασίας ή η πρόσπτωση φωτός. Η ειδική αντίσταση των ημιαγωγών κυμαίνεται μεταξύ των αγωγών και των μονωτών.</a:t>
            </a:r>
          </a:p>
          <a:p>
            <a:r>
              <a:rPr lang="el-GR" sz="7200" dirty="0" smtClean="0">
                <a:solidFill>
                  <a:schemeClr val="tx1"/>
                </a:solidFill>
              </a:rPr>
              <a:t>Ένας ημιαγωγός, όπως το πυρίτιο, στην καθαρή κρυσταλλική του μορφή, είναι καλός μονωτής. Ωστόσο, όταν έστω και ένα άτομο μέσα σε εκατομμύρια αντικατασταθεί από μία πρόσμιξη (φώσφορος ή αρσενικό) που προσθέτει ένα ηλεκτρόνιο από την κρυσταλλική δομή τότε η αγωγιμότητά τους αυξάνεται θεαματικά. Το ίδιο συμβαίνει αν η πρόσμιξη γίνει με άτομο που αφαιρεί ηλεκτρόνιο(βόριο, αργίλιο ή γάλλιο).  Στην πρώτη περίπτωση, προκύπτει ημιαγωγός τύπου </a:t>
            </a:r>
            <a:r>
              <a:rPr lang="el-GR" sz="7200" i="1" dirty="0" smtClean="0">
                <a:solidFill>
                  <a:schemeClr val="tx1"/>
                </a:solidFill>
              </a:rPr>
              <a:t>n</a:t>
            </a:r>
            <a:r>
              <a:rPr lang="el-GR" sz="7200" dirty="0" smtClean="0">
                <a:solidFill>
                  <a:schemeClr val="tx1"/>
                </a:solidFill>
              </a:rPr>
              <a:t> (n από </a:t>
            </a:r>
            <a:r>
              <a:rPr lang="el-GR" sz="7200" dirty="0" err="1" smtClean="0">
                <a:solidFill>
                  <a:schemeClr val="tx1"/>
                </a:solidFill>
              </a:rPr>
              <a:t>negative</a:t>
            </a:r>
            <a:r>
              <a:rPr lang="el-GR" sz="7200" dirty="0" smtClean="0">
                <a:solidFill>
                  <a:schemeClr val="tx1"/>
                </a:solidFill>
              </a:rPr>
              <a:t> καθώς έχουμε παραπάνω ηλεκτρόνια άρα και φορείς αρνητικού φορτίου) και στη δεύτερη τύπου </a:t>
            </a:r>
            <a:r>
              <a:rPr lang="el-GR" sz="7200" i="1" dirty="0" smtClean="0">
                <a:solidFill>
                  <a:schemeClr val="tx1"/>
                </a:solidFill>
              </a:rPr>
              <a:t>p</a:t>
            </a:r>
            <a:r>
              <a:rPr lang="el-GR" sz="7200" dirty="0" smtClean="0">
                <a:solidFill>
                  <a:schemeClr val="tx1"/>
                </a:solidFill>
              </a:rPr>
              <a:t> (p από </a:t>
            </a:r>
            <a:r>
              <a:rPr lang="el-GR" sz="7200" dirty="0" err="1" smtClean="0">
                <a:solidFill>
                  <a:schemeClr val="tx1"/>
                </a:solidFill>
              </a:rPr>
              <a:t>positive</a:t>
            </a:r>
            <a:r>
              <a:rPr lang="el-GR" sz="7200" dirty="0" smtClean="0">
                <a:solidFill>
                  <a:schemeClr val="tx1"/>
                </a:solidFill>
              </a:rPr>
              <a:t> καθώς έχουμε επιπλέον οπές που δηλώνουν απουσία ηλεκτρονίων άρα ύπαρξη θετικού φορτίου). Αυτός ο τρόπος πρόσμιξης ονομάζεται </a:t>
            </a:r>
            <a:r>
              <a:rPr lang="el-GR" sz="7200" dirty="0" err="1" smtClean="0">
                <a:solidFill>
                  <a:schemeClr val="tx1"/>
                </a:solidFill>
              </a:rPr>
              <a:t>dopin</a:t>
            </a:r>
            <a:r>
              <a:rPr lang="en-US" sz="7200" dirty="0" smtClean="0">
                <a:solidFill>
                  <a:schemeClr val="tx1"/>
                </a:solidFill>
              </a:rPr>
              <a:t>g (</a:t>
            </a:r>
            <a:r>
              <a:rPr lang="el-GR" sz="7200" dirty="0" smtClean="0">
                <a:solidFill>
                  <a:schemeClr val="tx1"/>
                </a:solidFill>
              </a:rPr>
              <a:t>νόθευση).</a:t>
            </a:r>
          </a:p>
          <a:p>
            <a:r>
              <a:rPr lang="el-GR" sz="7200" dirty="0" smtClean="0">
                <a:solidFill>
                  <a:schemeClr val="tx1"/>
                </a:solidFill>
              </a:rPr>
              <a:t>Λεπτά στρώματα ημιαγωγών υλικών συσκευασμένα μαζί συνθέτουν διάφορους τύπους τρανζίστορ που χρησιμοποιούνται σε πολλές εφαρμογές που αφορούν, μεταξύ άλλων, τους ηλεκτρονικούς υπολογιστές.</a:t>
            </a:r>
          </a:p>
          <a:p>
            <a:r>
              <a:rPr lang="el-GR" sz="7200" dirty="0" smtClean="0">
                <a:solidFill>
                  <a:schemeClr val="tx1"/>
                </a:solidFill>
              </a:rPr>
              <a:t>Το τρανζίστορ, η </a:t>
            </a:r>
            <a:r>
              <a:rPr lang="el-GR" sz="7200" dirty="0" err="1" smtClean="0">
                <a:solidFill>
                  <a:schemeClr val="tx1"/>
                </a:solidFill>
                <a:hlinkClick r:id="rId3" tooltip="Κρυσταλλοδίοδος (δεν έχει γραφτεί ακόμα)"/>
              </a:rPr>
              <a:t>κρυσταλλοδίοδος</a:t>
            </a:r>
            <a:r>
              <a:rPr lang="el-GR" sz="7200" dirty="0" smtClean="0">
                <a:solidFill>
                  <a:schemeClr val="tx1"/>
                </a:solidFill>
              </a:rPr>
              <a:t>, η </a:t>
            </a:r>
            <a:r>
              <a:rPr lang="el-GR" sz="7200" dirty="0" smtClean="0">
                <a:solidFill>
                  <a:schemeClr val="tx1"/>
                </a:solidFill>
                <a:hlinkClick r:id="rId4" tooltip="Δίοδος Zener"/>
              </a:rPr>
              <a:t>δίοδος </a:t>
            </a:r>
            <a:r>
              <a:rPr lang="el-GR" sz="7200" dirty="0" err="1" smtClean="0">
                <a:solidFill>
                  <a:schemeClr val="tx1"/>
                </a:solidFill>
                <a:hlinkClick r:id="rId4" tooltip="Δίοδος Zener"/>
              </a:rPr>
              <a:t>Zener</a:t>
            </a:r>
            <a:r>
              <a:rPr lang="el-GR" sz="7200" dirty="0" smtClean="0">
                <a:solidFill>
                  <a:schemeClr val="tx1"/>
                </a:solidFill>
              </a:rPr>
              <a:t>, η </a:t>
            </a:r>
            <a:r>
              <a:rPr lang="el-GR" sz="7200" dirty="0" smtClean="0">
                <a:solidFill>
                  <a:schemeClr val="tx1"/>
                </a:solidFill>
                <a:hlinkClick r:id="rId5" tooltip="Δίοδος Tunnel (δεν έχει γραφτεί ακόμα)"/>
              </a:rPr>
              <a:t>δίοδος </a:t>
            </a:r>
            <a:r>
              <a:rPr lang="el-GR" sz="7200" dirty="0" err="1" smtClean="0">
                <a:solidFill>
                  <a:schemeClr val="tx1"/>
                </a:solidFill>
                <a:hlinkClick r:id="rId5" tooltip="Δίοδος Tunnel (δεν έχει γραφτεί ακόμα)"/>
              </a:rPr>
              <a:t>Tunnel</a:t>
            </a:r>
            <a:r>
              <a:rPr lang="el-GR" sz="7200" dirty="0" smtClean="0">
                <a:solidFill>
                  <a:schemeClr val="tx1"/>
                </a:solidFill>
              </a:rPr>
              <a:t> και τα </a:t>
            </a:r>
            <a:r>
              <a:rPr lang="el-GR" sz="7200" dirty="0" smtClean="0">
                <a:solidFill>
                  <a:schemeClr val="tx1"/>
                </a:solidFill>
                <a:hlinkClick r:id="rId6" tooltip="Ολοκληρωμένα κυκλώματα"/>
              </a:rPr>
              <a:t>ολοκληρωμένα κυκλώματα</a:t>
            </a:r>
            <a:r>
              <a:rPr lang="el-GR" sz="7200" dirty="0" smtClean="0">
                <a:solidFill>
                  <a:schemeClr val="tx1"/>
                </a:solidFill>
              </a:rPr>
              <a:t> είναι μερικά από τα στοιχεία που ανήκουν στους ημιαγωγούς.</a:t>
            </a:r>
          </a:p>
          <a:p>
            <a:endParaRPr lang="el-GR" dirty="0">
              <a:solidFill>
                <a:schemeClr val="tx1"/>
              </a:solidFill>
            </a:endParaRPr>
          </a:p>
        </p:txBody>
      </p:sp>
    </p:spTree>
  </p:cSld>
  <p:clrMapOvr>
    <a:masterClrMapping/>
  </p:clrMapOvr>
  <p:transition>
    <p:pull dir="r"/>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0"/>
            <a:ext cx="8229600" cy="1143000"/>
          </a:xfrm>
        </p:spPr>
        <p:txBody>
          <a:bodyPr/>
          <a:lstStyle/>
          <a:p>
            <a:r>
              <a:rPr lang="el-GR" dirty="0" smtClean="0"/>
              <a:t>ΤΡΑΝΖΙΣΤΟΡ</a:t>
            </a:r>
            <a:endParaRPr lang="el-GR" dirty="0"/>
          </a:p>
        </p:txBody>
      </p:sp>
      <p:sp>
        <p:nvSpPr>
          <p:cNvPr id="3" name="2 - Ορθογώνιο"/>
          <p:cNvSpPr/>
          <p:nvPr/>
        </p:nvSpPr>
        <p:spPr>
          <a:xfrm>
            <a:off x="2286000" y="-3957637"/>
            <a:ext cx="4572000" cy="646331"/>
          </a:xfrm>
          <a:prstGeom prst="rect">
            <a:avLst/>
          </a:prstGeom>
        </p:spPr>
        <p:txBody>
          <a:bodyPr numCol="1">
            <a:spAutoFit/>
          </a:bodyPr>
          <a:lstStyle/>
          <a:p>
            <a:r>
              <a:rPr lang="el-GR" dirty="0" smtClean="0"/>
              <a:t/>
            </a:r>
            <a:br>
              <a:rPr lang="el-GR" dirty="0" smtClean="0"/>
            </a:br>
            <a:endParaRPr lang="el-GR" dirty="0"/>
          </a:p>
        </p:txBody>
      </p:sp>
      <p:sp>
        <p:nvSpPr>
          <p:cNvPr id="4" name="3 - Ορθογώνιο"/>
          <p:cNvSpPr/>
          <p:nvPr/>
        </p:nvSpPr>
        <p:spPr>
          <a:xfrm>
            <a:off x="0" y="1000108"/>
            <a:ext cx="6072230" cy="3139321"/>
          </a:xfrm>
          <a:prstGeom prst="rect">
            <a:avLst/>
          </a:prstGeom>
        </p:spPr>
        <p:txBody>
          <a:bodyPr wrap="square">
            <a:spAutoFit/>
          </a:bodyPr>
          <a:lstStyle/>
          <a:p>
            <a:r>
              <a:rPr lang="el-GR" dirty="0" smtClean="0"/>
              <a:t>Το </a:t>
            </a:r>
            <a:r>
              <a:rPr lang="el-GR" b="1" dirty="0" smtClean="0"/>
              <a:t>τρανζίστορ</a:t>
            </a:r>
            <a:r>
              <a:rPr lang="el-GR" dirty="0" smtClean="0"/>
              <a:t> (</a:t>
            </a:r>
            <a:r>
              <a:rPr lang="el-GR" dirty="0" err="1" smtClean="0"/>
              <a:t>transistor</a:t>
            </a:r>
            <a:r>
              <a:rPr lang="el-GR" dirty="0" smtClean="0"/>
              <a:t>), ελλ. </a:t>
            </a:r>
            <a:r>
              <a:rPr lang="el-GR" b="1" dirty="0" err="1" smtClean="0"/>
              <a:t>κρυσταλλοτρίοδος</a:t>
            </a:r>
            <a:r>
              <a:rPr lang="el-GR" dirty="0" smtClean="0"/>
              <a:t> και (παλαιότερα) </a:t>
            </a:r>
            <a:r>
              <a:rPr lang="el-GR" b="1" dirty="0" smtClean="0"/>
              <a:t>κρυσταλλολυχνία</a:t>
            </a:r>
            <a:r>
              <a:rPr lang="el-GR" dirty="0" smtClean="0"/>
              <a:t>) είναι διάταξη ημιαγωγών </a:t>
            </a:r>
            <a:r>
              <a:rPr lang="el-GR" dirty="0" smtClean="0">
                <a:hlinkClick r:id="rId3" tooltip="Στερεά κατάσταση (δεν έχει γραφτεί ακόμα)"/>
              </a:rPr>
              <a:t>στερεάς κατάστασης</a:t>
            </a:r>
            <a:r>
              <a:rPr lang="el-GR" dirty="0" smtClean="0"/>
              <a:t>, η οποία βρίσκει διάφορες εφαρμογές στην </a:t>
            </a:r>
            <a:r>
              <a:rPr lang="el-GR" dirty="0" smtClean="0">
                <a:hlinkClick r:id="rId4" tooltip="Ηλεκτρονική"/>
              </a:rPr>
              <a:t>ηλεκτρονική</a:t>
            </a:r>
            <a:r>
              <a:rPr lang="el-GR" dirty="0" smtClean="0"/>
              <a:t>, μερικές εκ των οποίων είναι η </a:t>
            </a:r>
            <a:r>
              <a:rPr lang="el-GR" dirty="0" smtClean="0">
                <a:hlinkClick r:id="rId5" tooltip="Ηλεκτρονικός ενισχυτής (δεν έχει γραφτεί ακόμα)"/>
              </a:rPr>
              <a:t>ενίσχυση</a:t>
            </a:r>
            <a:r>
              <a:rPr lang="el-GR" dirty="0" smtClean="0"/>
              <a:t>, η σταθεροποίηση τάσης, η διαμόρφωση συχνότητας, η λειτουργία ως </a:t>
            </a:r>
            <a:r>
              <a:rPr lang="el-GR" dirty="0" smtClean="0">
                <a:hlinkClick r:id="rId6" tooltip="Διακόπτης"/>
              </a:rPr>
              <a:t>διακόπτης</a:t>
            </a:r>
            <a:r>
              <a:rPr lang="el-GR" dirty="0" smtClean="0"/>
              <a:t> και ως μεταβλητή ωμική αντίσταση. Το τρανζίστορ μπορεί, ανάλογα με την </a:t>
            </a:r>
            <a:r>
              <a:rPr lang="el-GR" dirty="0" smtClean="0">
                <a:hlinkClick r:id="rId7" tooltip="Διαφορά δυναμικού"/>
              </a:rPr>
              <a:t>τάση</a:t>
            </a:r>
            <a:r>
              <a:rPr lang="el-GR" dirty="0" smtClean="0"/>
              <a:t> με την οποία πολώνεται, να ρυθμίζει την ροή του ηλεκτρικού ρεύματος που απορροφά από συνδεδεμένη πηγή τάσης. Τα τρανζίστορ κατασκευάζονται είτε ως ξεχωριστά ηλεκτρονικά εξαρτήματα είτε ως τμήματα κάποιου </a:t>
            </a:r>
            <a:r>
              <a:rPr lang="el-GR" dirty="0" smtClean="0">
                <a:hlinkClick r:id="rId8" tooltip="Ολοκληρωμένο κύκλωμα"/>
              </a:rPr>
              <a:t>ολοκληρωμένου κυκλώματος</a:t>
            </a:r>
            <a:r>
              <a:rPr lang="el-GR" dirty="0" smtClean="0"/>
              <a:t>.</a:t>
            </a:r>
            <a:endParaRPr lang="el-GR" dirty="0"/>
          </a:p>
        </p:txBody>
      </p:sp>
      <p:pic>
        <p:nvPicPr>
          <p:cNvPr id="2050" name="Picture 2"/>
          <p:cNvPicPr>
            <a:picLocks noChangeAspect="1" noChangeArrowheads="1"/>
          </p:cNvPicPr>
          <p:nvPr/>
        </p:nvPicPr>
        <p:blipFill>
          <a:blip r:embed="rId9" cstate="print"/>
          <a:srcRect/>
          <a:stretch>
            <a:fillRect/>
          </a:stretch>
        </p:blipFill>
        <p:spPr bwMode="auto">
          <a:xfrm>
            <a:off x="5929322" y="1357298"/>
            <a:ext cx="2976559" cy="24978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051" name="Picture 3"/>
          <p:cNvPicPr>
            <a:picLocks noChangeAspect="1" noChangeArrowheads="1"/>
          </p:cNvPicPr>
          <p:nvPr/>
        </p:nvPicPr>
        <p:blipFill>
          <a:blip r:embed="rId10" cstate="print"/>
          <a:srcRect/>
          <a:stretch>
            <a:fillRect/>
          </a:stretch>
        </p:blipFill>
        <p:spPr bwMode="auto">
          <a:xfrm>
            <a:off x="2571736" y="4214818"/>
            <a:ext cx="3779179" cy="2357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pull dir="r"/>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131840" y="188640"/>
            <a:ext cx="2808312" cy="794352"/>
          </a:xfrm>
        </p:spPr>
        <p:txBody>
          <a:bodyPr>
            <a:normAutofit fontScale="90000"/>
          </a:bodyPr>
          <a:lstStyle/>
          <a:p>
            <a:pPr algn="just"/>
            <a:r>
              <a:rPr lang="el-GR" dirty="0" smtClean="0"/>
              <a:t>                 </a:t>
            </a:r>
            <a:r>
              <a:rPr lang="el-GR" sz="4900" dirty="0" err="1" smtClean="0"/>
              <a:t>Οπτικες</a:t>
            </a:r>
            <a:r>
              <a:rPr lang="el-GR" sz="4900" dirty="0" smtClean="0"/>
              <a:t> </a:t>
            </a:r>
            <a:r>
              <a:rPr lang="el-GR" sz="4900" dirty="0" err="1" smtClean="0"/>
              <a:t>ινες</a:t>
            </a:r>
            <a:endParaRPr lang="el-GR" sz="4900" dirty="0"/>
          </a:p>
        </p:txBody>
      </p:sp>
      <p:sp>
        <p:nvSpPr>
          <p:cNvPr id="3" name="2 - Ορθογώνιο"/>
          <p:cNvSpPr/>
          <p:nvPr/>
        </p:nvSpPr>
        <p:spPr>
          <a:xfrm>
            <a:off x="611560" y="1052736"/>
            <a:ext cx="8136904" cy="4708981"/>
          </a:xfrm>
          <a:prstGeom prst="rect">
            <a:avLst/>
          </a:prstGeom>
        </p:spPr>
        <p:txBody>
          <a:bodyPr wrap="square">
            <a:spAutoFit/>
          </a:bodyPr>
          <a:lstStyle/>
          <a:p>
            <a:r>
              <a:rPr lang="el-GR" sz="2000" dirty="0" smtClean="0"/>
              <a:t>Μια </a:t>
            </a:r>
            <a:r>
              <a:rPr lang="el-GR" sz="2000" b="1" dirty="0" smtClean="0"/>
              <a:t>οπτική ίνα</a:t>
            </a:r>
            <a:r>
              <a:rPr lang="el-GR" sz="2000" dirty="0" smtClean="0"/>
              <a:t> είναι μια γυάλινη ή πλαστική ίνα που μεταφέρει το </a:t>
            </a:r>
            <a:r>
              <a:rPr lang="el-GR" sz="2000" dirty="0" smtClean="0">
                <a:hlinkClick r:id="rId3" tooltip="Φως"/>
              </a:rPr>
              <a:t>φως</a:t>
            </a:r>
            <a:r>
              <a:rPr lang="el-GR" sz="2000" dirty="0" smtClean="0"/>
              <a:t> κατά μήκος της. Υπάρχει ιδιαίτερος κλάδος της επιστήμης που ασχολείται με έρευνα για της δυνατότητες και εφαρμογές των οπτικών ινών. Το φως κατά την διέλευση του παραμένει στον πυρήνα της οπτικής λόγω του φαινομένου της ολικής </a:t>
            </a:r>
            <a:r>
              <a:rPr lang="el-GR" sz="2000" dirty="0" smtClean="0">
                <a:hlinkClick r:id="rId4" tooltip="Ανάκλαση"/>
              </a:rPr>
              <a:t>ανάκλασης</a:t>
            </a:r>
            <a:r>
              <a:rPr lang="el-GR" sz="2000" dirty="0" smtClean="0"/>
              <a:t>. Αυτό προκαλεί την ίνα να λειτουργήσει ως </a:t>
            </a:r>
            <a:r>
              <a:rPr lang="el-GR" sz="2000" dirty="0" smtClean="0">
                <a:hlinkClick r:id="rId5" tooltip="Κυματοδηγός"/>
              </a:rPr>
              <a:t>κυματοδηγό</a:t>
            </a:r>
            <a:r>
              <a:rPr lang="el-GR" sz="2000" dirty="0" smtClean="0"/>
              <a:t>. Οι ίνες οι οποίες υποστηρίζουν πολλές συχνότητες διερχόμενου φωτός ονομάζονται πολύτροπες (MMF), ενώ εκείνες που μπορούν να μπορούν να μεταφέρουν φως μια μόνο συχνότητας ονομάζονται μονότροπες </a:t>
            </a:r>
            <a:r>
              <a:rPr lang="el-GR" sz="2000" dirty="0" err="1" smtClean="0"/>
              <a:t>single</a:t>
            </a:r>
            <a:r>
              <a:rPr lang="el-GR" sz="2000" dirty="0" smtClean="0"/>
              <a:t>-</a:t>
            </a:r>
            <a:r>
              <a:rPr lang="el-GR" sz="2000" dirty="0" err="1" smtClean="0"/>
              <a:t>mode</a:t>
            </a:r>
            <a:r>
              <a:rPr lang="el-GR" sz="2000" dirty="0" smtClean="0"/>
              <a:t> </a:t>
            </a:r>
            <a:r>
              <a:rPr lang="el-GR" sz="2000" dirty="0" err="1" smtClean="0"/>
              <a:t>fibers</a:t>
            </a:r>
            <a:r>
              <a:rPr lang="el-GR" sz="2000" dirty="0" smtClean="0"/>
              <a:t> (SMF). Οι πολύτροπες έχουν γενικά μεγαλύτερη διάμετρο πυρήνα, και χρησιμοποιούνται για τις θαλάσσιες συνδέσεις επικοινωνίας εξ αποστάσεως και για εφαρμογές όπου υπάρχει ανάγκη μεταφοράς μεγάλου όγκου δεδομένων. Οι μονότροπες </a:t>
            </a:r>
            <a:r>
              <a:rPr lang="el-GR" sz="2000" dirty="0" err="1" smtClean="0"/>
              <a:t>Single</a:t>
            </a:r>
            <a:r>
              <a:rPr lang="el-GR" sz="2000" dirty="0" smtClean="0"/>
              <a:t>-</a:t>
            </a:r>
            <a:r>
              <a:rPr lang="el-GR" sz="2000" dirty="0" err="1" smtClean="0"/>
              <a:t>mode</a:t>
            </a:r>
            <a:r>
              <a:rPr lang="el-GR" sz="2000" dirty="0" smtClean="0"/>
              <a:t> ίνες που χρησιμοποιούνται όταν οι ανάγκες επικοινωνίας απαιτούν συνδέσεις σε απόσταση μεγαλύτερη από 550 μέτρα (1.800 πόδια).</a:t>
            </a:r>
            <a:endParaRPr lang="el-GR" sz="2000" dirty="0"/>
          </a:p>
        </p:txBody>
      </p:sp>
    </p:spTree>
  </p:cSld>
  <p:clrMapOvr>
    <a:masterClrMapping/>
  </p:clrMapOvr>
  <p:transition>
    <p:pull dir="r"/>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ΟΠΤΙΚΕΣ ΙΝΕΣ</a:t>
            </a:r>
            <a:br>
              <a:rPr lang="el-GR" dirty="0" smtClean="0"/>
            </a:br>
            <a:endParaRPr lang="el-GR" dirty="0"/>
          </a:p>
        </p:txBody>
      </p:sp>
      <p:pic>
        <p:nvPicPr>
          <p:cNvPr id="20482" name="Picture 2" descr="http://t2.gstatic.com/images?q=tbn:ANd9GcQQLg_OpFm0tj7pM7I33Z7qhXM9cGsgO48tAospni-lOn4ffm2S4o2jVKCM"/>
          <p:cNvPicPr>
            <a:picLocks noChangeAspect="1" noChangeArrowheads="1"/>
          </p:cNvPicPr>
          <p:nvPr/>
        </p:nvPicPr>
        <p:blipFill>
          <a:blip r:embed="rId3" cstate="print"/>
          <a:srcRect/>
          <a:stretch>
            <a:fillRect/>
          </a:stretch>
        </p:blipFill>
        <p:spPr bwMode="auto">
          <a:xfrm>
            <a:off x="5857884" y="857232"/>
            <a:ext cx="3000396" cy="2767973"/>
          </a:xfrm>
          <a:prstGeom prst="rect">
            <a:avLst/>
          </a:prstGeom>
          <a:noFill/>
        </p:spPr>
      </p:pic>
      <p:pic>
        <p:nvPicPr>
          <p:cNvPr id="20484" name="Picture 4" descr="http://www.texnikos.gr/electricity/image_electric/optical02.jpg"/>
          <p:cNvPicPr>
            <a:picLocks noChangeAspect="1" noChangeArrowheads="1"/>
          </p:cNvPicPr>
          <p:nvPr/>
        </p:nvPicPr>
        <p:blipFill>
          <a:blip r:embed="rId4" cstate="print"/>
          <a:srcRect/>
          <a:stretch>
            <a:fillRect/>
          </a:stretch>
        </p:blipFill>
        <p:spPr bwMode="auto">
          <a:xfrm>
            <a:off x="6072198" y="3724274"/>
            <a:ext cx="2857500" cy="3133726"/>
          </a:xfrm>
          <a:prstGeom prst="rect">
            <a:avLst/>
          </a:prstGeom>
          <a:noFill/>
        </p:spPr>
      </p:pic>
      <p:pic>
        <p:nvPicPr>
          <p:cNvPr id="20486" name="Picture 6" descr="http://t3.gstatic.com/images?q=tbn:ANd9GcTb8zbylILPTbM8VbHxY-k2afYpBnwcI2ZxmEvXxY2AdV3ZnTmbcA"/>
          <p:cNvPicPr>
            <a:picLocks noChangeAspect="1" noChangeArrowheads="1"/>
          </p:cNvPicPr>
          <p:nvPr/>
        </p:nvPicPr>
        <p:blipFill>
          <a:blip r:embed="rId5" cstate="print"/>
          <a:srcRect/>
          <a:stretch>
            <a:fillRect/>
          </a:stretch>
        </p:blipFill>
        <p:spPr bwMode="auto">
          <a:xfrm>
            <a:off x="1000100" y="1928802"/>
            <a:ext cx="2928958" cy="4401440"/>
          </a:xfrm>
          <a:prstGeom prst="rect">
            <a:avLst/>
          </a:prstGeom>
          <a:noFill/>
        </p:spPr>
      </p:pic>
    </p:spTree>
  </p:cSld>
  <p:clrMapOvr>
    <a:masterClrMapping/>
  </p:clrMapOvr>
  <p:transition>
    <p:pull dir="r"/>
    <p:sndAc>
      <p:stSnd>
        <p:snd r:embed="rId2" name="camera.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ΜΙΚΡΟΤΣΙΠ</a:t>
            </a:r>
            <a:br>
              <a:rPr lang="el-GR" dirty="0" smtClean="0"/>
            </a:br>
            <a:endParaRPr lang="el-GR" dirty="0"/>
          </a:p>
        </p:txBody>
      </p:sp>
      <p:pic>
        <p:nvPicPr>
          <p:cNvPr id="2051" name="Picture 3" descr="http://upload.wikimedia.org/wikipedia/commons/thumb/4/4e/Diopsis.jpg/200px-Diopsis.jpg">
            <a:hlinkClick r:id="rId3"/>
          </p:cNvPr>
          <p:cNvPicPr>
            <a:picLocks noChangeAspect="1" noChangeArrowheads="1"/>
          </p:cNvPicPr>
          <p:nvPr/>
        </p:nvPicPr>
        <p:blipFill>
          <a:blip r:embed="rId4" cstate="print"/>
          <a:srcRect/>
          <a:stretch>
            <a:fillRect/>
          </a:stretch>
        </p:blipFill>
        <p:spPr bwMode="auto">
          <a:xfrm>
            <a:off x="7239000" y="3857628"/>
            <a:ext cx="1905000" cy="1819276"/>
          </a:xfrm>
          <a:prstGeom prst="rect">
            <a:avLst/>
          </a:prstGeom>
          <a:noFill/>
        </p:spPr>
      </p:pic>
      <p:sp>
        <p:nvSpPr>
          <p:cNvPr id="5" name="4 - Ορθογώνιο"/>
          <p:cNvSpPr/>
          <p:nvPr/>
        </p:nvSpPr>
        <p:spPr>
          <a:xfrm>
            <a:off x="0" y="1571612"/>
            <a:ext cx="7072362" cy="5078313"/>
          </a:xfrm>
          <a:prstGeom prst="rect">
            <a:avLst/>
          </a:prstGeom>
        </p:spPr>
        <p:txBody>
          <a:bodyPr wrap="square">
            <a:spAutoFit/>
          </a:bodyPr>
          <a:lstStyle/>
          <a:p>
            <a:r>
              <a:rPr lang="el-GR" b="1" dirty="0" smtClean="0"/>
              <a:t>Ολοκληρωμένο κύκλωμα</a:t>
            </a:r>
            <a:r>
              <a:rPr lang="el-GR" dirty="0" smtClean="0"/>
              <a:t> (γνωστό ως IC&lt;(Αγγλικά) </a:t>
            </a:r>
            <a:r>
              <a:rPr lang="el-GR" i="1" dirty="0" err="1" smtClean="0"/>
              <a:t>integrated</a:t>
            </a:r>
            <a:r>
              <a:rPr lang="el-GR" i="1" dirty="0" smtClean="0"/>
              <a:t> </a:t>
            </a:r>
            <a:r>
              <a:rPr lang="el-GR" i="1" dirty="0" err="1" smtClean="0"/>
              <a:t>circuit</a:t>
            </a:r>
            <a:r>
              <a:rPr lang="el-GR" dirty="0" smtClean="0"/>
              <a:t>) ή απλά </a:t>
            </a:r>
            <a:r>
              <a:rPr lang="el-GR" i="1" dirty="0" smtClean="0"/>
              <a:t>ολοκληρωμένο</a:t>
            </a:r>
            <a:r>
              <a:rPr lang="el-GR" baseline="30000" dirty="0" smtClean="0">
                <a:hlinkClick r:id="" action="ppaction://hlinkfile"/>
              </a:rPr>
              <a:t>[1]</a:t>
            </a:r>
            <a:r>
              <a:rPr lang="el-GR" dirty="0" smtClean="0"/>
              <a:t> ονομάζεται ένα </a:t>
            </a:r>
            <a:r>
              <a:rPr lang="el-GR" dirty="0" smtClean="0">
                <a:hlinkClick r:id="rId5" action="ppaction://hlinkfile" tooltip="Ηλεκτρικό κύκλωμα"/>
              </a:rPr>
              <a:t>κύκλωμα</a:t>
            </a:r>
            <a:r>
              <a:rPr lang="el-GR" dirty="0" smtClean="0"/>
              <a:t> συνδεδεμένων </a:t>
            </a:r>
            <a:r>
              <a:rPr lang="el-GR" dirty="0" smtClean="0">
                <a:hlinkClick r:id="rId6" action="ppaction://hlinkfile" tooltip="Λογική πύλη"/>
              </a:rPr>
              <a:t>λογικών πυλών</a:t>
            </a:r>
            <a:r>
              <a:rPr lang="el-GR" dirty="0" smtClean="0"/>
              <a:t>, δημιουργημένο πάνω σε ένα φύλλο.</a:t>
            </a:r>
            <a:r>
              <a:rPr lang="el-GR" baseline="30000" dirty="0" smtClean="0">
                <a:hlinkClick r:id="" action="ppaction://hlinkfile"/>
              </a:rPr>
              <a:t>[2]</a:t>
            </a:r>
            <a:r>
              <a:rPr lang="el-GR" dirty="0" smtClean="0"/>
              <a:t> Η συντριπτική πλειονότητα των ολοκληρωμένων κυκλωμάτων δημιουργούνται πάνω σε φύλλα </a:t>
            </a:r>
            <a:r>
              <a:rPr lang="el-GR" dirty="0" smtClean="0">
                <a:hlinkClick r:id="rId7" action="ppaction://hlinkfile" tooltip="Ημιαγωγός"/>
              </a:rPr>
              <a:t>ημιαγωγών</a:t>
            </a:r>
            <a:r>
              <a:rPr lang="el-GR" dirty="0" smtClean="0"/>
              <a:t>, κατά κύριο λόγο </a:t>
            </a:r>
            <a:r>
              <a:rPr lang="el-GR" dirty="0" smtClean="0">
                <a:hlinkClick r:id="rId8" action="ppaction://hlinkfile" tooltip="Πυρίτιο"/>
              </a:rPr>
              <a:t>πυριτίου</a:t>
            </a:r>
            <a:r>
              <a:rPr lang="el-GR" dirty="0" smtClean="0"/>
              <a:t>. Το </a:t>
            </a:r>
            <a:r>
              <a:rPr lang="el-GR" i="1" dirty="0" smtClean="0"/>
              <a:t>φύλλο</a:t>
            </a:r>
            <a:r>
              <a:rPr lang="el-GR" dirty="0" smtClean="0"/>
              <a:t> (ημιαγωγού) ονομάζεται στα </a:t>
            </a:r>
            <a:r>
              <a:rPr lang="el-GR" dirty="0" smtClean="0">
                <a:hlinkClick r:id="rId9" action="ppaction://hlinkfile" tooltip="Αγγλική γλώσσα"/>
              </a:rPr>
              <a:t>αγγλικά</a:t>
            </a:r>
            <a:r>
              <a:rPr lang="el-GR" dirty="0" smtClean="0"/>
              <a:t> </a:t>
            </a:r>
            <a:r>
              <a:rPr lang="el-GR" b="1" dirty="0" smtClean="0"/>
              <a:t>τσιπ</a:t>
            </a:r>
            <a:r>
              <a:rPr lang="el-GR" dirty="0" smtClean="0"/>
              <a:t> (</a:t>
            </a:r>
            <a:r>
              <a:rPr lang="el-GR" b="1" dirty="0" err="1" smtClean="0"/>
              <a:t>chip</a:t>
            </a:r>
            <a:r>
              <a:rPr lang="el-GR" dirty="0" smtClean="0"/>
              <a:t>),</a:t>
            </a:r>
            <a:r>
              <a:rPr lang="el-GR" baseline="30000" dirty="0" smtClean="0">
                <a:hlinkClick r:id="" action="ppaction://hlinkfile"/>
              </a:rPr>
              <a:t>[2]</a:t>
            </a:r>
            <a:r>
              <a:rPr lang="el-GR" dirty="0" smtClean="0"/>
              <a:t> από το οποίο προκύπτει μια εναλλακτική ονομασία του ολοκληρωμένου κυκλώματος. Όταν αυτό το φύλλο είναι της κλίμακας των </a:t>
            </a:r>
            <a:r>
              <a:rPr lang="el-GR" dirty="0" smtClean="0">
                <a:hlinkClick r:id="rId10" action="ppaction://hlinkfile" tooltip="Μικρόμετρο"/>
              </a:rPr>
              <a:t>μικρομέτρων</a:t>
            </a:r>
            <a:r>
              <a:rPr lang="el-GR" dirty="0" smtClean="0"/>
              <a:t> ονομάζεται και </a:t>
            </a:r>
            <a:r>
              <a:rPr lang="el-GR" i="1" dirty="0" smtClean="0"/>
              <a:t>μικροτσίπ</a:t>
            </a:r>
            <a:r>
              <a:rPr lang="el-GR" dirty="0" smtClean="0"/>
              <a:t>.</a:t>
            </a:r>
          </a:p>
          <a:p>
            <a:r>
              <a:rPr lang="el-GR" dirty="0" smtClean="0"/>
              <a:t>Στη φάση κατασκευής τους τα ολοκληρωμένα κυκλώματα (τα οποία ακόμη δεν έχουν ολοκληρωθεί ώστε να λειτουργήσουν) ονομάζονται </a:t>
            </a:r>
            <a:r>
              <a:rPr lang="el-GR" i="1" dirty="0" smtClean="0"/>
              <a:t>κύβοι</a:t>
            </a:r>
            <a:r>
              <a:rPr lang="el-GR" dirty="0" smtClean="0"/>
              <a:t> και φτιάχνονται κατά εκατοντάδες πάνω σε </a:t>
            </a:r>
            <a:r>
              <a:rPr lang="el-GR" i="1" dirty="0" smtClean="0"/>
              <a:t>πλακίδια</a:t>
            </a:r>
            <a:r>
              <a:rPr lang="el-GR" dirty="0" smtClean="0"/>
              <a:t>.</a:t>
            </a:r>
            <a:r>
              <a:rPr lang="el-GR" baseline="30000" dirty="0" smtClean="0">
                <a:hlinkClick r:id="" action="ppaction://hlinkfile"/>
              </a:rPr>
              <a:t>[2]</a:t>
            </a:r>
            <a:endParaRPr lang="el-GR" dirty="0" smtClean="0"/>
          </a:p>
          <a:p>
            <a:r>
              <a:rPr lang="el-GR" dirty="0" smtClean="0"/>
              <a:t>Οι λογικές πύλες με την παρούσα τεχνολογία υλοποιούνται με </a:t>
            </a:r>
            <a:r>
              <a:rPr lang="el-GR" dirty="0" smtClean="0">
                <a:hlinkClick r:id="rId11" action="ppaction://hlinkfile" tooltip="Παθητικό στοιχείο"/>
              </a:rPr>
              <a:t>παθητικά στοιχεία</a:t>
            </a:r>
            <a:r>
              <a:rPr lang="el-GR" dirty="0" smtClean="0"/>
              <a:t>, οπότε τα ολοκληρωμένα κυκλώματα είναι παθητικά.</a:t>
            </a:r>
          </a:p>
          <a:p>
            <a:r>
              <a:rPr lang="el-GR" dirty="0" smtClean="0"/>
              <a:t>Ολοκληρωμένα κυκλώματα χρησιμοποιούνται σχεδόν σε κάθε στοιχείο ηλεκτρονικού εξοπλισμού που χρησιμοποιείται σήμερα και θεωρούνται επανάσταση στον τομέα της ηλεκτρονικής</a:t>
            </a:r>
            <a:endParaRPr lang="el-GR" dirty="0"/>
          </a:p>
        </p:txBody>
      </p:sp>
    </p:spTree>
  </p:cSld>
  <p:clrMapOvr>
    <a:masterClrMapping/>
  </p:clrMapOvr>
  <p:transition>
    <p:pull dir="r"/>
    <p:sndAc>
      <p:stSnd>
        <p:snd r:embed="rId2" name="camera.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571480"/>
            <a:ext cx="8305800" cy="1143000"/>
          </a:xfrm>
        </p:spPr>
        <p:txBody>
          <a:bodyPr>
            <a:normAutofit fontScale="90000"/>
          </a:bodyPr>
          <a:lstStyle/>
          <a:p>
            <a:r>
              <a:rPr lang="el-GR" dirty="0" smtClean="0"/>
              <a:t/>
            </a:r>
            <a:br>
              <a:rPr lang="el-GR" dirty="0" smtClean="0"/>
            </a:br>
            <a:r>
              <a:rPr lang="el-GR" dirty="0" smtClean="0"/>
              <a:t>ΜΙΚΡΟΤΣΙΠ</a:t>
            </a:r>
            <a:br>
              <a:rPr lang="el-GR" dirty="0" smtClean="0"/>
            </a:br>
            <a:endParaRPr lang="el-GR" dirty="0"/>
          </a:p>
        </p:txBody>
      </p:sp>
      <p:pic>
        <p:nvPicPr>
          <p:cNvPr id="1026" name="Picture 2" descr="http://1.bp.blogspot.com/_i4NZ1RPy7Qo/SpRkkthQbFI/AAAAAAAACqQ/uTYluFKhx5g/s400/Big+Brother+is+watching+you+with+RFID+microchips.jpg"/>
          <p:cNvPicPr>
            <a:picLocks noChangeAspect="1" noChangeArrowheads="1"/>
          </p:cNvPicPr>
          <p:nvPr/>
        </p:nvPicPr>
        <p:blipFill>
          <a:blip r:embed="rId3" cstate="print"/>
          <a:srcRect/>
          <a:stretch>
            <a:fillRect/>
          </a:stretch>
        </p:blipFill>
        <p:spPr bwMode="auto">
          <a:xfrm>
            <a:off x="2214546" y="1142984"/>
            <a:ext cx="4857784" cy="4523811"/>
          </a:xfrm>
          <a:prstGeom prst="rect">
            <a:avLst/>
          </a:prstGeom>
          <a:noFill/>
        </p:spPr>
      </p:pic>
    </p:spTree>
  </p:cSld>
  <p:clrMapOvr>
    <a:masterClrMapping/>
  </p:clrMapOvr>
  <p:transition>
    <p:pull dir="r"/>
    <p:sndAc>
      <p:stSnd>
        <p:snd r:embed="rId2" name="camera.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ΠΗΓΕΣ</a:t>
            </a:r>
            <a:br>
              <a:rPr lang="el-GR" dirty="0" smtClean="0"/>
            </a:br>
            <a:endParaRPr lang="el-GR" dirty="0"/>
          </a:p>
        </p:txBody>
      </p:sp>
      <p:pic>
        <p:nvPicPr>
          <p:cNvPr id="24578" name="Picture 2" descr="http://t1.gstatic.com/images?q=tbn:ANd9GcSd6Qb8ObgSmT1G5CdsloCpLSeH82BxnXWGYa5q32YwIw_AdggcoQ"/>
          <p:cNvPicPr>
            <a:picLocks noChangeAspect="1" noChangeArrowheads="1"/>
          </p:cNvPicPr>
          <p:nvPr/>
        </p:nvPicPr>
        <p:blipFill>
          <a:blip r:embed="rId3" cstate="print"/>
          <a:srcRect/>
          <a:stretch>
            <a:fillRect/>
          </a:stretch>
        </p:blipFill>
        <p:spPr bwMode="auto">
          <a:xfrm>
            <a:off x="214282" y="1928802"/>
            <a:ext cx="4989443" cy="2928958"/>
          </a:xfrm>
          <a:prstGeom prst="rect">
            <a:avLst/>
          </a:prstGeom>
          <a:noFill/>
        </p:spPr>
      </p:pic>
      <p:pic>
        <p:nvPicPr>
          <p:cNvPr id="24580" name="Picture 4" descr="http://t0.gstatic.com/images?q=tbn:ANd9GcSX4-rGYPdGXXUDU6PhFC1NzB3BbX4j5EkotOcnsjsyXFL-zLKBrg"/>
          <p:cNvPicPr>
            <a:picLocks noChangeAspect="1" noChangeArrowheads="1"/>
          </p:cNvPicPr>
          <p:nvPr/>
        </p:nvPicPr>
        <p:blipFill>
          <a:blip r:embed="rId4" cstate="print"/>
          <a:srcRect/>
          <a:stretch>
            <a:fillRect/>
          </a:stretch>
        </p:blipFill>
        <p:spPr bwMode="auto">
          <a:xfrm>
            <a:off x="5357818" y="1928802"/>
            <a:ext cx="3286116" cy="3943339"/>
          </a:xfrm>
          <a:prstGeom prst="rect">
            <a:avLst/>
          </a:prstGeom>
          <a:noFill/>
        </p:spPr>
      </p:pic>
    </p:spTree>
  </p:cSld>
  <p:clrMapOvr>
    <a:masterClrMapping/>
  </p:clrMapOvr>
  <p:transition>
    <p:pull dir="r"/>
    <p:sndAc>
      <p:stSnd>
        <p:snd r:embed="rId2" name="camera.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96</TotalTime>
  <Words>829</Words>
  <Application>Microsoft Office PowerPoint</Application>
  <PresentationFormat>Προβολή στην οθόνη (4:3)</PresentationFormat>
  <Paragraphs>34</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Ροή</vt:lpstr>
      <vt:lpstr>ΠΥΡΙΤΙΟ</vt:lpstr>
      <vt:lpstr>ΤΟ ΠΥΡΙΤΙΟ ΓΕΝΙΚΑ</vt:lpstr>
      <vt:lpstr>ΗΜΙΑΓΩΓΟΙ</vt:lpstr>
      <vt:lpstr>ΤΡΑΝΖΙΣΤΟΡ</vt:lpstr>
      <vt:lpstr>                 Οπτικες ινες</vt:lpstr>
      <vt:lpstr>ΟΠΤΙΚΕΣ ΙΝΕΣ </vt:lpstr>
      <vt:lpstr>ΜΙΚΡΟΤΣΙΠ </vt:lpstr>
      <vt:lpstr> ΜΙΚΡΟΤΣΙΠ </vt:lpstr>
      <vt:lpstr>ΠΗΓΕΣ </vt:lpstr>
      <vt:lpstr>ΟΝOΜΑΤΑ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ΠΥΡΙΤΙΟ</dc:title>
  <dc:creator>user</dc:creator>
  <cp:lastModifiedBy>User</cp:lastModifiedBy>
  <cp:revision>15</cp:revision>
  <dcterms:created xsi:type="dcterms:W3CDTF">2012-01-03T10:47:47Z</dcterms:created>
  <dcterms:modified xsi:type="dcterms:W3CDTF">2012-03-04T18:26:40Z</dcterms:modified>
</cp:coreProperties>
</file>