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5" r:id="rId3"/>
    <p:sldId id="265" r:id="rId4"/>
    <p:sldId id="257" r:id="rId5"/>
    <p:sldId id="260" r:id="rId6"/>
    <p:sldId id="267" r:id="rId7"/>
    <p:sldId id="262" r:id="rId8"/>
    <p:sldId id="258" r:id="rId9"/>
    <p:sldId id="268" r:id="rId10"/>
    <p:sldId id="259" r:id="rId11"/>
    <p:sldId id="261" r:id="rId12"/>
    <p:sldId id="270" r:id="rId13"/>
    <p:sldId id="269" r:id="rId14"/>
    <p:sldId id="271" r:id="rId15"/>
    <p:sldId id="272" r:id="rId16"/>
    <p:sldId id="273" r:id="rId17"/>
    <p:sldId id="274"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B4F"/>
    <a:srgbClr val="043196"/>
    <a:srgbClr val="1D1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308" y="-2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AB738E-1677-40A4-B1B8-C638A7C50D9B}" type="datetimeFigureOut">
              <a:rPr lang="el-GR" smtClean="0"/>
              <a:t>12/1/2012</a:t>
            </a:fld>
            <a:endParaRPr lang="el-GR" dirty="0"/>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A4A606-28AB-4624-90E3-4963D643E56D}" type="slidenum">
              <a:rPr lang="el-GR" smtClean="0"/>
              <a:t>‹#›</a:t>
            </a:fld>
            <a:endParaRPr lang="el-GR" dirty="0"/>
          </a:p>
        </p:txBody>
      </p:sp>
    </p:spTree>
    <p:extLst>
      <p:ext uri="{BB962C8B-B14F-4D97-AF65-F5344CB8AC3E}">
        <p14:creationId xmlns:p14="http://schemas.microsoft.com/office/powerpoint/2010/main" val="1302270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7A4A606-28AB-4624-90E3-4963D643E56D}" type="slidenum">
              <a:rPr lang="el-GR" smtClean="0"/>
              <a:t>3</a:t>
            </a:fld>
            <a:endParaRPr lang="el-GR" dirty="0"/>
          </a:p>
        </p:txBody>
      </p:sp>
    </p:spTree>
    <p:extLst>
      <p:ext uri="{BB962C8B-B14F-4D97-AF65-F5344CB8AC3E}">
        <p14:creationId xmlns:p14="http://schemas.microsoft.com/office/powerpoint/2010/main" val="3468086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B9A7752F-71DB-4A11-8628-9476F04AC183}" type="datetime1">
              <a:rPr lang="el-GR" smtClean="0"/>
              <a:t>12/1/2012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13A7EA82-4046-4FBE-8534-11495E51F668}" type="slidenum">
              <a:rPr lang="el-GR" smtClean="0"/>
              <a:t>‹#›</a:t>
            </a:fld>
            <a:endParaRPr lang="el-GR" dirty="0"/>
          </a:p>
        </p:txBody>
      </p:sp>
    </p:spTree>
    <p:extLst>
      <p:ext uri="{BB962C8B-B14F-4D97-AF65-F5344CB8AC3E}">
        <p14:creationId xmlns:p14="http://schemas.microsoft.com/office/powerpoint/2010/main" val="3335251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E66FB334-D50F-4775-B2E2-EB3A31E7EB7F}" type="datetime1">
              <a:rPr lang="el-GR" smtClean="0"/>
              <a:t>12/1/2012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13A7EA82-4046-4FBE-8534-11495E51F668}" type="slidenum">
              <a:rPr lang="el-GR" smtClean="0"/>
              <a:t>‹#›</a:t>
            </a:fld>
            <a:endParaRPr lang="el-GR" dirty="0"/>
          </a:p>
        </p:txBody>
      </p:sp>
    </p:spTree>
    <p:extLst>
      <p:ext uri="{BB962C8B-B14F-4D97-AF65-F5344CB8AC3E}">
        <p14:creationId xmlns:p14="http://schemas.microsoft.com/office/powerpoint/2010/main" val="2664719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15305C9-B63C-4B38-B086-F90BCF708B59}" type="datetime1">
              <a:rPr lang="el-GR" smtClean="0"/>
              <a:t>12/1/2012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13A7EA82-4046-4FBE-8534-11495E51F668}" type="slidenum">
              <a:rPr lang="el-GR" smtClean="0"/>
              <a:t>‹#›</a:t>
            </a:fld>
            <a:endParaRPr lang="el-GR" dirty="0"/>
          </a:p>
        </p:txBody>
      </p:sp>
    </p:spTree>
    <p:extLst>
      <p:ext uri="{BB962C8B-B14F-4D97-AF65-F5344CB8AC3E}">
        <p14:creationId xmlns:p14="http://schemas.microsoft.com/office/powerpoint/2010/main" val="2530243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FA04C13-2320-4345-9C41-26CE81FE888A}" type="datetime1">
              <a:rPr lang="el-GR" smtClean="0"/>
              <a:t>12/1/2012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13A7EA82-4046-4FBE-8534-11495E51F668}" type="slidenum">
              <a:rPr lang="el-GR" smtClean="0"/>
              <a:t>‹#›</a:t>
            </a:fld>
            <a:endParaRPr lang="el-GR" dirty="0"/>
          </a:p>
        </p:txBody>
      </p:sp>
    </p:spTree>
    <p:extLst>
      <p:ext uri="{BB962C8B-B14F-4D97-AF65-F5344CB8AC3E}">
        <p14:creationId xmlns:p14="http://schemas.microsoft.com/office/powerpoint/2010/main" val="2039660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199419-2066-48EC-AC0A-47F76447F0B9}" type="datetime1">
              <a:rPr lang="el-GR" smtClean="0"/>
              <a:t>12/1/2012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13A7EA82-4046-4FBE-8534-11495E51F668}" type="slidenum">
              <a:rPr lang="el-GR" smtClean="0"/>
              <a:t>‹#›</a:t>
            </a:fld>
            <a:endParaRPr lang="el-GR" dirty="0"/>
          </a:p>
        </p:txBody>
      </p:sp>
    </p:spTree>
    <p:extLst>
      <p:ext uri="{BB962C8B-B14F-4D97-AF65-F5344CB8AC3E}">
        <p14:creationId xmlns:p14="http://schemas.microsoft.com/office/powerpoint/2010/main" val="958056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57597610-A2EC-4704-9AA6-379DCE2DF554}" type="datetime1">
              <a:rPr lang="el-GR" smtClean="0"/>
              <a:t>12/1/2012</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13A7EA82-4046-4FBE-8534-11495E51F668}" type="slidenum">
              <a:rPr lang="el-GR" smtClean="0"/>
              <a:t>‹#›</a:t>
            </a:fld>
            <a:endParaRPr lang="el-GR" dirty="0"/>
          </a:p>
        </p:txBody>
      </p:sp>
    </p:spTree>
    <p:extLst>
      <p:ext uri="{BB962C8B-B14F-4D97-AF65-F5344CB8AC3E}">
        <p14:creationId xmlns:p14="http://schemas.microsoft.com/office/powerpoint/2010/main" val="351202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D75DA5BD-4D79-4B0D-BBBE-727ADB4F9FAE}" type="datetime1">
              <a:rPr lang="el-GR" smtClean="0"/>
              <a:t>12/1/2012</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13A7EA82-4046-4FBE-8534-11495E51F668}" type="slidenum">
              <a:rPr lang="el-GR" smtClean="0"/>
              <a:t>‹#›</a:t>
            </a:fld>
            <a:endParaRPr lang="el-GR" dirty="0"/>
          </a:p>
        </p:txBody>
      </p:sp>
    </p:spTree>
    <p:extLst>
      <p:ext uri="{BB962C8B-B14F-4D97-AF65-F5344CB8AC3E}">
        <p14:creationId xmlns:p14="http://schemas.microsoft.com/office/powerpoint/2010/main" val="2595470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CB12805D-0738-48D2-9182-32BB3747DC9C}" type="datetime1">
              <a:rPr lang="el-GR" smtClean="0"/>
              <a:t>12/1/2012</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13A7EA82-4046-4FBE-8534-11495E51F668}" type="slidenum">
              <a:rPr lang="el-GR" smtClean="0"/>
              <a:t>‹#›</a:t>
            </a:fld>
            <a:endParaRPr lang="el-GR" dirty="0"/>
          </a:p>
        </p:txBody>
      </p:sp>
    </p:spTree>
    <p:extLst>
      <p:ext uri="{BB962C8B-B14F-4D97-AF65-F5344CB8AC3E}">
        <p14:creationId xmlns:p14="http://schemas.microsoft.com/office/powerpoint/2010/main" val="1212477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E255E-38F7-4334-989C-16CC0D648FBB}" type="datetime1">
              <a:rPr lang="el-GR" smtClean="0"/>
              <a:t>12/1/2012</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13A7EA82-4046-4FBE-8534-11495E51F668}" type="slidenum">
              <a:rPr lang="el-GR" smtClean="0"/>
              <a:t>‹#›</a:t>
            </a:fld>
            <a:endParaRPr lang="el-GR" dirty="0"/>
          </a:p>
        </p:txBody>
      </p:sp>
    </p:spTree>
    <p:extLst>
      <p:ext uri="{BB962C8B-B14F-4D97-AF65-F5344CB8AC3E}">
        <p14:creationId xmlns:p14="http://schemas.microsoft.com/office/powerpoint/2010/main" val="201281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54FCB-814D-492D-AA17-DD777584A927}" type="datetime1">
              <a:rPr lang="el-GR" smtClean="0"/>
              <a:t>12/1/2012</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13A7EA82-4046-4FBE-8534-11495E51F668}" type="slidenum">
              <a:rPr lang="el-GR" smtClean="0"/>
              <a:t>‹#›</a:t>
            </a:fld>
            <a:endParaRPr lang="el-GR" dirty="0"/>
          </a:p>
        </p:txBody>
      </p:sp>
    </p:spTree>
    <p:extLst>
      <p:ext uri="{BB962C8B-B14F-4D97-AF65-F5344CB8AC3E}">
        <p14:creationId xmlns:p14="http://schemas.microsoft.com/office/powerpoint/2010/main" val="149748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C4C996-9F5A-461D-974B-DDC3A63DB93E}" type="datetime1">
              <a:rPr lang="el-GR" smtClean="0"/>
              <a:t>12/1/2012</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13A7EA82-4046-4FBE-8534-11495E51F668}" type="slidenum">
              <a:rPr lang="el-GR" smtClean="0"/>
              <a:t>‹#›</a:t>
            </a:fld>
            <a:endParaRPr lang="el-GR" dirty="0"/>
          </a:p>
        </p:txBody>
      </p:sp>
    </p:spTree>
    <p:extLst>
      <p:ext uri="{BB962C8B-B14F-4D97-AF65-F5344CB8AC3E}">
        <p14:creationId xmlns:p14="http://schemas.microsoft.com/office/powerpoint/2010/main" val="58068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13000">
              <a:schemeClr val="tx2">
                <a:lumMod val="20000"/>
                <a:lumOff val="80000"/>
              </a:schemeClr>
            </a:gs>
            <a:gs pos="21001">
              <a:schemeClr val="tx2">
                <a:lumMod val="40000"/>
                <a:lumOff val="60000"/>
              </a:schemeClr>
            </a:gs>
            <a:gs pos="63000">
              <a:srgbClr val="043196"/>
            </a:gs>
            <a:gs pos="67000">
              <a:srgbClr val="00B0F0">
                <a:alpha val="37000"/>
                <a:lumMod val="94000"/>
                <a:lumOff val="6000"/>
              </a:srgbClr>
            </a:gs>
            <a:gs pos="69000">
              <a:schemeClr val="tx2">
                <a:lumMod val="20000"/>
                <a:lumOff val="80000"/>
              </a:schemeClr>
            </a:gs>
            <a:gs pos="82001">
              <a:srgbClr val="011B4F"/>
            </a:gs>
            <a:gs pos="100000">
              <a:schemeClr val="tx2">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75B6F-E5B5-4980-A4A0-6AD6C8D9B8EF}" type="datetime1">
              <a:rPr lang="el-GR" smtClean="0"/>
              <a:t>12/1/2012</a:t>
            </a:fld>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A7EA82-4046-4FBE-8534-11495E51F668}" type="slidenum">
              <a:rPr lang="el-GR" smtClean="0"/>
              <a:t>‹#›</a:t>
            </a:fld>
            <a:endParaRPr lang="el-GR" dirty="0"/>
          </a:p>
        </p:txBody>
      </p:sp>
    </p:spTree>
    <p:extLst>
      <p:ext uri="{BB962C8B-B14F-4D97-AF65-F5344CB8AC3E}">
        <p14:creationId xmlns:p14="http://schemas.microsoft.com/office/powerpoint/2010/main" val="2792218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coolweb.gr/pos-kataskeuazete-giali/" TargetMode="External"/><Relationship Id="rId7" Type="http://schemas.openxmlformats.org/officeDocument/2006/relationships/hyperlink" Target="http://www.google.gr/imgres?q=%CE%B3%CF%85%CE%B1%CE%BB%CE%B9&amp;um=1&amp;hl=el&amp;sa=N&amp;fhp=1&amp;biw=1680&amp;bih=935&amp;tbm=isch&amp;tbnid=r_u0O5DZccv70M:&amp;imgrefurl=http://www.kappashop.gr/el/vrahaki_yali_prasino_10_30_.aspx&amp;docid=uIC95SdFFpA1sM&amp;imgurl=http://www.kappashop.gr/img/products/giali_prasino_wm.JPG&amp;w=320&amp;h=297&amp;ei=73gMT6jBGMeA4gSJ36mgBg&amp;zoom=1&amp;iact=rc&amp;dur=483&amp;sig=110395952699857463870&amp;page=1&amp;tbnh=139&amp;tbnw=135&amp;start=0&amp;ndsp=42&amp;ved=1t:429,r:8,s:0&amp;tx=69&amp;ty=100" TargetMode="External"/><Relationship Id="rId2" Type="http://schemas.openxmlformats.org/officeDocument/2006/relationships/hyperlink" Target="http://www.google.gr/imgres?q=%CE%B3%CF%85%CE%B1%CE%BB%CE%B9&amp;um=1&amp;hl=el&amp;sa=N&amp;fhp=1&amp;biw=1680&amp;bih=935&amp;tbm=isch&amp;tbnid=PU402-xFctGWAM:&amp;imgrefurl=http://www.generalsunshield.com/safety_and_security_glass_films.html&amp;docid=PLGdvwlRxOVtuM&amp;imgurl=http://www.generalsunshield.com/GSSimages/broken_glass-resized50.jpg&amp;w=1152&amp;h=864&amp;ei=73gMT6jBGMeA4gSJ36mgBg&amp;zoom=1&amp;iact=hc&amp;vpx=1380&amp;vpy=591&amp;dur=13&amp;hovh=194&amp;hovw=259&amp;tx=108&amp;ty=94&amp;sig=110395952699857463870&amp;page=1&amp;tbnh=146&amp;tbnw=193&amp;start=0&amp;ndsp=42&amp;ved=1t:429,r:33,s:0" TargetMode="External"/><Relationship Id="rId1" Type="http://schemas.openxmlformats.org/officeDocument/2006/relationships/slideLayout" Target="../slideLayouts/slideLayout7.xml"/><Relationship Id="rId6" Type="http://schemas.openxmlformats.org/officeDocument/2006/relationships/hyperlink" Target="http://www.anakyklosi.com.gr/site.php?&amp;file=pages.xml&amp;catid=68" TargetMode="External"/><Relationship Id="rId5" Type="http://schemas.openxmlformats.org/officeDocument/2006/relationships/hyperlink" Target="http://www.anakyklosi.com.gr/site.php?&amp;PHPSESSID=9ba85225798afe340eca5e2c6075a3db&amp;file=pages.xml&amp;catid=64" TargetMode="External"/><Relationship Id="rId4" Type="http://schemas.openxmlformats.org/officeDocument/2006/relationships/hyperlink" Target="http://www.anakyklosi.com.gr/site.php?&amp;file=pages.xml&amp;catid=6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80728" y="1700808"/>
            <a:ext cx="7772400" cy="1470025"/>
          </a:xfrm>
        </p:spPr>
        <p:txBody>
          <a:bodyPr/>
          <a:lstStyle/>
          <a:p>
            <a:r>
              <a:rPr lang="el-GR" dirty="0" smtClean="0">
                <a:solidFill>
                  <a:schemeClr val="bg1"/>
                </a:solidFill>
                <a:latin typeface="Microsoft JhengHei" pitchFamily="34" charset="-120"/>
                <a:ea typeface="Microsoft JhengHei" pitchFamily="34" charset="-120"/>
              </a:rPr>
              <a:t>Το γυαλί… </a:t>
            </a:r>
            <a:endParaRPr lang="el-GR" dirty="0">
              <a:solidFill>
                <a:schemeClr val="bg1"/>
              </a:solidFill>
              <a:latin typeface="Microsoft JhengHei" pitchFamily="34" charset="-120"/>
              <a:ea typeface="Microsoft JhengHei" pitchFamily="34" charset="-120"/>
            </a:endParaRPr>
          </a:p>
        </p:txBody>
      </p:sp>
      <p:sp>
        <p:nvSpPr>
          <p:cNvPr id="3" name="Subtitle 2"/>
          <p:cNvSpPr>
            <a:spLocks noGrp="1"/>
          </p:cNvSpPr>
          <p:nvPr>
            <p:ph type="subTitle" idx="1"/>
          </p:nvPr>
        </p:nvSpPr>
        <p:spPr>
          <a:xfrm>
            <a:off x="539552" y="4005064"/>
            <a:ext cx="7664896" cy="1849760"/>
          </a:xfrm>
        </p:spPr>
        <p:txBody>
          <a:bodyPr>
            <a:normAutofit lnSpcReduction="10000"/>
          </a:bodyPr>
          <a:lstStyle/>
          <a:p>
            <a:pPr algn="l"/>
            <a:r>
              <a:rPr lang="el-GR" sz="2800" dirty="0" smtClean="0">
                <a:solidFill>
                  <a:schemeClr val="bg1"/>
                </a:solidFill>
              </a:rPr>
              <a:t>Εργασία στο μάθημα της χημείας για το πυρίτιο</a:t>
            </a:r>
          </a:p>
          <a:p>
            <a:pPr algn="l"/>
            <a:r>
              <a:rPr lang="el-GR" sz="2800" dirty="0" smtClean="0">
                <a:solidFill>
                  <a:schemeClr val="bg1"/>
                </a:solidFill>
              </a:rPr>
              <a:t>Υποκατηγορία: Το γυαλί</a:t>
            </a:r>
          </a:p>
          <a:p>
            <a:pPr algn="l"/>
            <a:endParaRPr lang="el-GR" sz="2800" dirty="0" smtClean="0">
              <a:solidFill>
                <a:schemeClr val="bg1"/>
              </a:solidFill>
            </a:endParaRPr>
          </a:p>
          <a:p>
            <a:pPr algn="l"/>
            <a:r>
              <a:rPr lang="el-GR" sz="2000" dirty="0" smtClean="0">
                <a:solidFill>
                  <a:schemeClr val="bg1"/>
                </a:solidFill>
              </a:rPr>
              <a:t>2</a:t>
            </a:r>
            <a:r>
              <a:rPr lang="el-GR" sz="2000" baseline="30000" dirty="0" smtClean="0">
                <a:solidFill>
                  <a:schemeClr val="bg1"/>
                </a:solidFill>
              </a:rPr>
              <a:t>ο</a:t>
            </a:r>
            <a:r>
              <a:rPr lang="el-GR" sz="2000" dirty="0" smtClean="0">
                <a:solidFill>
                  <a:schemeClr val="bg1"/>
                </a:solidFill>
              </a:rPr>
              <a:t> Γυμνάσιο Σπάρτης, Τάξη: Γ’ 3</a:t>
            </a:r>
          </a:p>
          <a:p>
            <a:endParaRPr lang="el-GR" dirty="0" smtClean="0"/>
          </a:p>
          <a:p>
            <a:endParaRPr lang="el-GR" dirty="0"/>
          </a:p>
        </p:txBody>
      </p:sp>
      <p:sp>
        <p:nvSpPr>
          <p:cNvPr id="5" name="Θέση ημερομηνίας 4"/>
          <p:cNvSpPr>
            <a:spLocks noGrp="1"/>
          </p:cNvSpPr>
          <p:nvPr>
            <p:ph type="dt" sz="half" idx="10"/>
          </p:nvPr>
        </p:nvSpPr>
        <p:spPr/>
        <p:txBody>
          <a:bodyPr/>
          <a:lstStyle/>
          <a:p>
            <a:fld id="{BA51FD1B-2A61-4A5F-966B-BEB4E54D820B}" type="datetime1">
              <a:rPr lang="el-GR" smtClean="0"/>
              <a:t>12/1/2012</a:t>
            </a:fld>
            <a:endParaRPr lang="el-GR" dirty="0"/>
          </a:p>
        </p:txBody>
      </p:sp>
    </p:spTree>
    <p:extLst>
      <p:ext uri="{BB962C8B-B14F-4D97-AF65-F5344CB8AC3E}">
        <p14:creationId xmlns:p14="http://schemas.microsoft.com/office/powerpoint/2010/main" val="3925137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250"/>
                                        <p:tgtEl>
                                          <p:spTgt spid="3">
                                            <p:txEl>
                                              <p:pRg st="0" end="0"/>
                                            </p:txEl>
                                          </p:spTgt>
                                        </p:tgtEl>
                                      </p:cBhvr>
                                    </p:animEffect>
                                    <p:anim calcmode="lin" valueType="num">
                                      <p:cBhvr>
                                        <p:cTn id="14"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250"/>
                                        <p:tgtEl>
                                          <p:spTgt spid="3">
                                            <p:txEl>
                                              <p:pRg st="1" end="1"/>
                                            </p:txEl>
                                          </p:spTgt>
                                        </p:tgtEl>
                                      </p:cBhvr>
                                    </p:animEffect>
                                    <p:anim calcmode="lin" valueType="num">
                                      <p:cBhvr>
                                        <p:cTn id="20"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250"/>
                                        <p:tgtEl>
                                          <p:spTgt spid="3">
                                            <p:txEl>
                                              <p:pRg st="3" end="3"/>
                                            </p:txEl>
                                          </p:spTgt>
                                        </p:tgtEl>
                                      </p:cBhvr>
                                    </p:animEffect>
                                    <p:anim calcmode="lin" valueType="num">
                                      <p:cBhvr>
                                        <p:cTn id="26"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640960" cy="6480720"/>
          </a:xfrm>
          <a:prstGeom prst="rect">
            <a:avLst/>
          </a:prstGeom>
          <a:solidFill>
            <a:schemeClr val="tx2">
              <a:lumMod val="20000"/>
              <a:lumOff val="80000"/>
              <a:alpha val="4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TextBox 2"/>
          <p:cNvSpPr txBox="1"/>
          <p:nvPr/>
        </p:nvSpPr>
        <p:spPr>
          <a:xfrm>
            <a:off x="611560" y="692696"/>
            <a:ext cx="7632848" cy="400110"/>
          </a:xfrm>
          <a:prstGeom prst="rect">
            <a:avLst/>
          </a:prstGeom>
          <a:noFill/>
        </p:spPr>
        <p:txBody>
          <a:bodyPr wrap="square" rtlCol="0">
            <a:spAutoFit/>
          </a:bodyPr>
          <a:lstStyle/>
          <a:p>
            <a:r>
              <a:rPr lang="el-GR" sz="2000" i="1" dirty="0" smtClean="0">
                <a:solidFill>
                  <a:schemeClr val="tx2">
                    <a:lumMod val="75000"/>
                  </a:schemeClr>
                </a:solidFill>
              </a:rPr>
              <a:t>Οι πολλαπλές χρήσεις του γυαλιού </a:t>
            </a:r>
            <a:endParaRPr lang="el-GR" sz="2000" i="1" dirty="0">
              <a:solidFill>
                <a:schemeClr val="tx2">
                  <a:lumMod val="75000"/>
                </a:schemeClr>
              </a:solidFill>
            </a:endParaRPr>
          </a:p>
        </p:txBody>
      </p:sp>
      <p:sp>
        <p:nvSpPr>
          <p:cNvPr id="4" name="TextBox 3"/>
          <p:cNvSpPr txBox="1"/>
          <p:nvPr/>
        </p:nvSpPr>
        <p:spPr>
          <a:xfrm>
            <a:off x="683568" y="1340768"/>
            <a:ext cx="7560840" cy="3970318"/>
          </a:xfrm>
          <a:prstGeom prst="rect">
            <a:avLst/>
          </a:prstGeom>
          <a:noFill/>
        </p:spPr>
        <p:txBody>
          <a:bodyPr wrap="square" rtlCol="0">
            <a:spAutoFit/>
          </a:bodyPr>
          <a:lstStyle/>
          <a:p>
            <a:pPr marL="342900" indent="-342900">
              <a:buAutoNum type="arabicParenR"/>
            </a:pPr>
            <a:r>
              <a:rPr lang="el-GR" dirty="0" smtClean="0">
                <a:solidFill>
                  <a:schemeClr val="tx2">
                    <a:lumMod val="75000"/>
                  </a:schemeClr>
                </a:solidFill>
              </a:rPr>
              <a:t>Οικιακά σκεύη και διάφορες συσκευασίες</a:t>
            </a:r>
          </a:p>
          <a:p>
            <a:pPr marL="342900" indent="-342900">
              <a:buAutoNum type="arabicParenR"/>
            </a:pPr>
            <a:r>
              <a:rPr lang="el-GR" dirty="0" smtClean="0">
                <a:solidFill>
                  <a:schemeClr val="tx2">
                    <a:lumMod val="75000"/>
                  </a:schemeClr>
                </a:solidFill>
              </a:rPr>
              <a:t>Κατασκευή γυαλιών ηλίου και οράσεως </a:t>
            </a:r>
          </a:p>
          <a:p>
            <a:pPr marL="342900" indent="-342900">
              <a:buAutoNum type="arabicParenR"/>
            </a:pPr>
            <a:r>
              <a:rPr lang="el-GR" dirty="0" smtClean="0">
                <a:solidFill>
                  <a:schemeClr val="tx2">
                    <a:lumMod val="75000"/>
                  </a:schemeClr>
                </a:solidFill>
              </a:rPr>
              <a:t>Μονωτικό υλικό στις οικοδομές (Διπλά παράθυρα κτλ.)</a:t>
            </a:r>
          </a:p>
          <a:p>
            <a:pPr marL="342900" indent="-342900">
              <a:buAutoNum type="arabicParenR"/>
            </a:pPr>
            <a:r>
              <a:rPr lang="el-GR" dirty="0" smtClean="0">
                <a:solidFill>
                  <a:schemeClr val="tx2">
                    <a:lumMod val="75000"/>
                  </a:schemeClr>
                </a:solidFill>
              </a:rPr>
              <a:t>Κατασκευή εργαστηριακών οργάνων</a:t>
            </a:r>
          </a:p>
          <a:p>
            <a:pPr marL="342900" indent="-342900">
              <a:buAutoNum type="arabicParenR"/>
            </a:pPr>
            <a:r>
              <a:rPr lang="el-GR" dirty="0" smtClean="0">
                <a:solidFill>
                  <a:schemeClr val="tx2">
                    <a:lumMod val="75000"/>
                  </a:schemeClr>
                </a:solidFill>
              </a:rPr>
              <a:t>Κατασκευή διακοσμητικών αντικειμένων </a:t>
            </a:r>
          </a:p>
          <a:p>
            <a:pPr marL="342900" indent="-342900">
              <a:buAutoNum type="arabicParenR"/>
            </a:pPr>
            <a:r>
              <a:rPr lang="el-GR" dirty="0" smtClean="0">
                <a:solidFill>
                  <a:schemeClr val="tx2">
                    <a:lumMod val="75000"/>
                  </a:schemeClr>
                </a:solidFill>
              </a:rPr>
              <a:t>Δημιουργία λαμπτήρων</a:t>
            </a:r>
          </a:p>
          <a:p>
            <a:pPr marL="342900" indent="-342900">
              <a:buAutoNum type="arabicParenR"/>
            </a:pPr>
            <a:r>
              <a:rPr lang="el-GR" dirty="0" smtClean="0">
                <a:solidFill>
                  <a:schemeClr val="tx2">
                    <a:lumMod val="75000"/>
                  </a:schemeClr>
                </a:solidFill>
              </a:rPr>
              <a:t>Κατασκευή υαλονημάτων </a:t>
            </a:r>
          </a:p>
          <a:p>
            <a:pPr marL="342900" indent="-342900">
              <a:buAutoNum type="arabicParenR"/>
            </a:pPr>
            <a:r>
              <a:rPr lang="el-GR" dirty="0" smtClean="0">
                <a:solidFill>
                  <a:schemeClr val="tx2">
                    <a:lumMod val="75000"/>
                  </a:schemeClr>
                </a:solidFill>
              </a:rPr>
              <a:t>Τοποθέτηση στα οχήματα </a:t>
            </a:r>
          </a:p>
          <a:p>
            <a:pPr marL="342900" indent="-342900">
              <a:buAutoNum type="arabicParenR"/>
            </a:pPr>
            <a:r>
              <a:rPr lang="el-GR" dirty="0" smtClean="0">
                <a:solidFill>
                  <a:schemeClr val="tx2">
                    <a:lumMod val="75000"/>
                  </a:schemeClr>
                </a:solidFill>
              </a:rPr>
              <a:t>Δημιουργία κατόπτρων σε τηλεσκόπια και μικροσκόπια, καθώς και χρήση σε πολλά διαστημικά μηχανήματα</a:t>
            </a:r>
          </a:p>
          <a:p>
            <a:pPr marL="342900" indent="-342900">
              <a:buAutoNum type="arabicParenR"/>
            </a:pPr>
            <a:endParaRPr lang="el-GR" dirty="0">
              <a:solidFill>
                <a:schemeClr val="tx2">
                  <a:lumMod val="75000"/>
                </a:schemeClr>
              </a:solidFill>
            </a:endParaRPr>
          </a:p>
          <a:p>
            <a:r>
              <a:rPr lang="el-GR" dirty="0" smtClean="0">
                <a:solidFill>
                  <a:schemeClr val="tx2">
                    <a:lumMod val="75000"/>
                  </a:schemeClr>
                </a:solidFill>
              </a:rPr>
              <a:t>Και όχι μόνο…. </a:t>
            </a:r>
          </a:p>
          <a:p>
            <a:pPr marL="342900" indent="-342900">
              <a:buAutoNum type="arabicParenR"/>
            </a:pPr>
            <a:endParaRPr lang="el-GR" dirty="0" smtClean="0"/>
          </a:p>
          <a:p>
            <a:pPr marL="342900" indent="-342900">
              <a:buAutoNum type="arabicParenR"/>
            </a:pPr>
            <a:endParaRPr lang="el-GR" dirty="0"/>
          </a:p>
        </p:txBody>
      </p:sp>
      <p:sp>
        <p:nvSpPr>
          <p:cNvPr id="5" name="Θέση ημερομηνίας 4"/>
          <p:cNvSpPr>
            <a:spLocks noGrp="1"/>
          </p:cNvSpPr>
          <p:nvPr>
            <p:ph type="dt" sz="half" idx="10"/>
          </p:nvPr>
        </p:nvSpPr>
        <p:spPr/>
        <p:txBody>
          <a:bodyPr/>
          <a:lstStyle/>
          <a:p>
            <a:fld id="{9B32FBFF-5CE0-4AC0-BD50-8D1F0F03F080}" type="datetime1">
              <a:rPr lang="el-GR" smtClean="0"/>
              <a:t>12/1/2012</a:t>
            </a:fld>
            <a:endParaRPr lang="el-GR" dirty="0"/>
          </a:p>
        </p:txBody>
      </p:sp>
    </p:spTree>
    <p:extLst>
      <p:ext uri="{BB962C8B-B14F-4D97-AF65-F5344CB8AC3E}">
        <p14:creationId xmlns:p14="http://schemas.microsoft.com/office/powerpoint/2010/main" val="318890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anim calcmode="lin" valueType="num">
                                      <p:cBhvr>
                                        <p:cTn id="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7"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250"/>
                                        <p:tgtEl>
                                          <p:spTgt spid="4">
                                            <p:txEl>
                                              <p:pRg st="0" end="0"/>
                                            </p:txEl>
                                          </p:spTgt>
                                        </p:tgtEl>
                                      </p:cBhvr>
                                    </p:animEffect>
                                    <p:anim calcmode="lin" valueType="num">
                                      <p:cBhvr>
                                        <p:cTn id="14" dur="12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2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7" presetClass="entr" presetSubtype="0" fill="hold"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250"/>
                                        <p:tgtEl>
                                          <p:spTgt spid="4">
                                            <p:txEl>
                                              <p:pRg st="1" end="1"/>
                                            </p:txEl>
                                          </p:spTgt>
                                        </p:tgtEl>
                                      </p:cBhvr>
                                    </p:animEffect>
                                    <p:anim calcmode="lin" valueType="num">
                                      <p:cBhvr>
                                        <p:cTn id="20" dur="12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25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750"/>
                            </p:stCondLst>
                            <p:childTnLst>
                              <p:par>
                                <p:cTn id="23" presetID="47" presetClass="entr" presetSubtype="0" fill="hold" nodeType="after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250"/>
                                        <p:tgtEl>
                                          <p:spTgt spid="4">
                                            <p:txEl>
                                              <p:pRg st="2" end="2"/>
                                            </p:txEl>
                                          </p:spTgt>
                                        </p:tgtEl>
                                      </p:cBhvr>
                                    </p:animEffect>
                                    <p:anim calcmode="lin" valueType="num">
                                      <p:cBhvr>
                                        <p:cTn id="26" dur="125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125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7" presetClass="entr" presetSubtype="0" fill="hold" nodeType="after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250"/>
                                        <p:tgtEl>
                                          <p:spTgt spid="4">
                                            <p:txEl>
                                              <p:pRg st="3" end="3"/>
                                            </p:txEl>
                                          </p:spTgt>
                                        </p:tgtEl>
                                      </p:cBhvr>
                                    </p:animEffect>
                                    <p:anim calcmode="lin" valueType="num">
                                      <p:cBhvr>
                                        <p:cTn id="32" dur="125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125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6250"/>
                            </p:stCondLst>
                            <p:childTnLst>
                              <p:par>
                                <p:cTn id="35" presetID="47" presetClass="entr" presetSubtype="0" fill="hold" nodeType="after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1250"/>
                                        <p:tgtEl>
                                          <p:spTgt spid="4">
                                            <p:txEl>
                                              <p:pRg st="4" end="4"/>
                                            </p:txEl>
                                          </p:spTgt>
                                        </p:tgtEl>
                                      </p:cBhvr>
                                    </p:animEffect>
                                    <p:anim calcmode="lin" valueType="num">
                                      <p:cBhvr>
                                        <p:cTn id="38" dur="125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9" dur="125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7500"/>
                            </p:stCondLst>
                            <p:childTnLst>
                              <p:par>
                                <p:cTn id="41" presetID="47" presetClass="entr" presetSubtype="0" fill="hold" nodeType="after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fade">
                                      <p:cBhvr>
                                        <p:cTn id="43" dur="1250"/>
                                        <p:tgtEl>
                                          <p:spTgt spid="4">
                                            <p:txEl>
                                              <p:pRg st="5" end="5"/>
                                            </p:txEl>
                                          </p:spTgt>
                                        </p:tgtEl>
                                      </p:cBhvr>
                                    </p:animEffect>
                                    <p:anim calcmode="lin" valueType="num">
                                      <p:cBhvr>
                                        <p:cTn id="44" dur="125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5" dur="125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8750"/>
                            </p:stCondLst>
                            <p:childTnLst>
                              <p:par>
                                <p:cTn id="47" presetID="47" presetClass="entr" presetSubtype="0" fill="hold" nodeType="after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250"/>
                                        <p:tgtEl>
                                          <p:spTgt spid="4">
                                            <p:txEl>
                                              <p:pRg st="6" end="6"/>
                                            </p:txEl>
                                          </p:spTgt>
                                        </p:tgtEl>
                                      </p:cBhvr>
                                    </p:animEffect>
                                    <p:anim calcmode="lin" valueType="num">
                                      <p:cBhvr>
                                        <p:cTn id="50" dur="125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25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10000"/>
                            </p:stCondLst>
                            <p:childTnLst>
                              <p:par>
                                <p:cTn id="53" presetID="47" presetClass="entr" presetSubtype="0" fill="hold" nodeType="after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Effect transition="in" filter="fade">
                                      <p:cBhvr>
                                        <p:cTn id="55" dur="1250"/>
                                        <p:tgtEl>
                                          <p:spTgt spid="4">
                                            <p:txEl>
                                              <p:pRg st="7" end="7"/>
                                            </p:txEl>
                                          </p:spTgt>
                                        </p:tgtEl>
                                      </p:cBhvr>
                                    </p:animEffect>
                                    <p:anim calcmode="lin" valueType="num">
                                      <p:cBhvr>
                                        <p:cTn id="56" dur="125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7" dur="125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par>
                          <p:cTn id="58" fill="hold">
                            <p:stCondLst>
                              <p:cond delay="11250"/>
                            </p:stCondLst>
                            <p:childTnLst>
                              <p:par>
                                <p:cTn id="59" presetID="47" presetClass="entr" presetSubtype="0" fill="hold" nodeType="after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fade">
                                      <p:cBhvr>
                                        <p:cTn id="61" dur="1250"/>
                                        <p:tgtEl>
                                          <p:spTgt spid="4">
                                            <p:txEl>
                                              <p:pRg st="8" end="8"/>
                                            </p:txEl>
                                          </p:spTgt>
                                        </p:tgtEl>
                                      </p:cBhvr>
                                    </p:animEffect>
                                    <p:anim calcmode="lin" valueType="num">
                                      <p:cBhvr>
                                        <p:cTn id="62" dur="125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3" dur="125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16" presetClass="entr" presetSubtype="21" fill="hold" nodeType="after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Effect transition="in" filter="barn(inVertical)">
                                      <p:cBhvr>
                                        <p:cTn id="67" dur="125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640960" cy="6480720"/>
          </a:xfrm>
          <a:prstGeom prst="rect">
            <a:avLst/>
          </a:prstGeom>
          <a:solidFill>
            <a:schemeClr val="tx2">
              <a:lumMod val="20000"/>
              <a:lumOff val="80000"/>
              <a:alpha val="4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TextBox 2"/>
          <p:cNvSpPr txBox="1"/>
          <p:nvPr/>
        </p:nvSpPr>
        <p:spPr>
          <a:xfrm>
            <a:off x="541172" y="655839"/>
            <a:ext cx="7560840" cy="400110"/>
          </a:xfrm>
          <a:prstGeom prst="rect">
            <a:avLst/>
          </a:prstGeom>
          <a:noFill/>
        </p:spPr>
        <p:txBody>
          <a:bodyPr wrap="square" rtlCol="0">
            <a:spAutoFit/>
          </a:bodyPr>
          <a:lstStyle/>
          <a:p>
            <a:r>
              <a:rPr lang="el-GR" sz="2000" i="1" dirty="0" smtClean="0">
                <a:solidFill>
                  <a:schemeClr val="tx2">
                    <a:lumMod val="75000"/>
                  </a:schemeClr>
                </a:solidFill>
              </a:rPr>
              <a:t>Φωτογραφίες που αφορούν τις πολλαπλές χρήσεις του γυαλιού</a:t>
            </a:r>
            <a:endParaRPr lang="el-GR" sz="2000" i="1" dirty="0">
              <a:solidFill>
                <a:schemeClr val="tx2">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443" y="1226949"/>
            <a:ext cx="22860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1055949"/>
            <a:ext cx="4827802" cy="262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7992" y="4005320"/>
            <a:ext cx="4147200" cy="230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Θέση ημερομηνίας 6"/>
          <p:cNvSpPr>
            <a:spLocks noGrp="1"/>
          </p:cNvSpPr>
          <p:nvPr>
            <p:ph type="dt" sz="half" idx="10"/>
          </p:nvPr>
        </p:nvSpPr>
        <p:spPr/>
        <p:txBody>
          <a:bodyPr/>
          <a:lstStyle/>
          <a:p>
            <a:fld id="{3C620E04-3EC4-4255-A7D4-8AFB7DB67620}" type="datetime1">
              <a:rPr lang="el-GR" smtClean="0"/>
              <a:t>12/1/2012</a:t>
            </a:fld>
            <a:endParaRPr lang="el-GR" dirty="0"/>
          </a:p>
        </p:txBody>
      </p:sp>
    </p:spTree>
    <p:extLst>
      <p:ext uri="{BB962C8B-B14F-4D97-AF65-F5344CB8AC3E}">
        <p14:creationId xmlns:p14="http://schemas.microsoft.com/office/powerpoint/2010/main" val="1677218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250"/>
                                        <p:tgtEl>
                                          <p:spTgt spid="5"/>
                                        </p:tgtEl>
                                      </p:cBhvr>
                                    </p:animEffect>
                                    <p:anim calcmode="lin" valueType="num">
                                      <p:cBhvr>
                                        <p:cTn id="14" dur="1250" fill="hold"/>
                                        <p:tgtEl>
                                          <p:spTgt spid="5"/>
                                        </p:tgtEl>
                                        <p:attrNameLst>
                                          <p:attrName>ppt_x</p:attrName>
                                        </p:attrNameLst>
                                      </p:cBhvr>
                                      <p:tavLst>
                                        <p:tav tm="0">
                                          <p:val>
                                            <p:strVal val="#ppt_x"/>
                                          </p:val>
                                        </p:tav>
                                        <p:tav tm="100000">
                                          <p:val>
                                            <p:strVal val="#ppt_x"/>
                                          </p:val>
                                        </p:tav>
                                      </p:tavLst>
                                    </p:anim>
                                    <p:anim calcmode="lin" valueType="num">
                                      <p:cBhvr>
                                        <p:cTn id="15" dur="125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250"/>
                                        <p:tgtEl>
                                          <p:spTgt spid="6"/>
                                        </p:tgtEl>
                                      </p:cBhvr>
                                    </p:animEffect>
                                    <p:anim calcmode="lin" valueType="num">
                                      <p:cBhvr>
                                        <p:cTn id="20" dur="1250" fill="hold"/>
                                        <p:tgtEl>
                                          <p:spTgt spid="6"/>
                                        </p:tgtEl>
                                        <p:attrNameLst>
                                          <p:attrName>ppt_x</p:attrName>
                                        </p:attrNameLst>
                                      </p:cBhvr>
                                      <p:tavLst>
                                        <p:tav tm="0">
                                          <p:val>
                                            <p:strVal val="#ppt_x"/>
                                          </p:val>
                                        </p:tav>
                                        <p:tav tm="100000">
                                          <p:val>
                                            <p:strVal val="#ppt_x"/>
                                          </p:val>
                                        </p:tav>
                                      </p:tavLst>
                                    </p:anim>
                                    <p:anim calcmode="lin" valueType="num">
                                      <p:cBhvr>
                                        <p:cTn id="21" dur="125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p:nvPr/>
        </p:nvSpPr>
        <p:spPr>
          <a:xfrm>
            <a:off x="251520" y="260648"/>
            <a:ext cx="8640960" cy="6408712"/>
          </a:xfrm>
          <a:prstGeom prst="rect">
            <a:avLst/>
          </a:prstGeom>
          <a:solidFill>
            <a:schemeClr val="tx2">
              <a:lumMod val="20000"/>
              <a:lumOff val="80000"/>
              <a:alpha val="4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Θέση ημερομηνίας 1"/>
          <p:cNvSpPr>
            <a:spLocks noGrp="1"/>
          </p:cNvSpPr>
          <p:nvPr>
            <p:ph type="dt" sz="half" idx="10"/>
          </p:nvPr>
        </p:nvSpPr>
        <p:spPr/>
        <p:txBody>
          <a:bodyPr/>
          <a:lstStyle/>
          <a:p>
            <a:fld id="{83C29004-E756-4BB7-84FB-2EA1752C70E1}" type="datetime1">
              <a:rPr lang="el-GR" smtClean="0"/>
              <a:t>12/1/2012</a:t>
            </a:fld>
            <a:endParaRPr lang="el-GR" dirty="0"/>
          </a:p>
        </p:txBody>
      </p:sp>
      <p:sp>
        <p:nvSpPr>
          <p:cNvPr id="3" name="Ορθογώνιο 2"/>
          <p:cNvSpPr/>
          <p:nvPr/>
        </p:nvSpPr>
        <p:spPr>
          <a:xfrm>
            <a:off x="323528" y="836712"/>
            <a:ext cx="8652815" cy="5170646"/>
          </a:xfrm>
          <a:prstGeom prst="rect">
            <a:avLst/>
          </a:prstGeom>
        </p:spPr>
        <p:txBody>
          <a:bodyPr wrap="square">
            <a:spAutoFit/>
          </a:bodyPr>
          <a:lstStyle/>
          <a:p>
            <a:pPr lvl="0" eaLnBrk="0" fontAlgn="base" hangingPunct="0">
              <a:spcBef>
                <a:spcPct val="0"/>
              </a:spcBef>
              <a:spcAft>
                <a:spcPct val="0"/>
              </a:spcAft>
            </a:pPr>
            <a:r>
              <a:rPr lang="el-GR" sz="1500" b="1" dirty="0">
                <a:solidFill>
                  <a:schemeClr val="tx2">
                    <a:lumMod val="75000"/>
                  </a:schemeClr>
                </a:solidFill>
                <a:latin typeface="Franklin Gothic Book" pitchFamily="34" charset="0"/>
                <a:ea typeface="Times New Roman" pitchFamily="18" charset="0"/>
                <a:cs typeface="Tahoma" pitchFamily="34" charset="0"/>
              </a:rPr>
              <a:t>1. Το κοινό γυαλί</a:t>
            </a:r>
            <a:r>
              <a:rPr lang="el-GR" sz="1500" dirty="0">
                <a:solidFill>
                  <a:schemeClr val="tx2">
                    <a:lumMod val="75000"/>
                  </a:schemeClr>
                </a:solidFill>
                <a:latin typeface="Franklin Gothic Book" pitchFamily="34" charset="0"/>
                <a:ea typeface="Times New Roman" pitchFamily="18" charset="0"/>
                <a:cs typeface="Tahoma" pitchFamily="34" charset="0"/>
              </a:rPr>
              <a:t> </a:t>
            </a:r>
            <a:br>
              <a:rPr lang="el-GR" sz="1500" dirty="0">
                <a:solidFill>
                  <a:schemeClr val="tx2">
                    <a:lumMod val="75000"/>
                  </a:schemeClr>
                </a:solidFill>
                <a:latin typeface="Franklin Gothic Book" pitchFamily="34" charset="0"/>
                <a:ea typeface="Times New Roman" pitchFamily="18" charset="0"/>
                <a:cs typeface="Tahoma" pitchFamily="34" charset="0"/>
              </a:rPr>
            </a:br>
            <a:r>
              <a:rPr lang="el-GR" sz="1500" dirty="0">
                <a:solidFill>
                  <a:schemeClr val="tx2">
                    <a:lumMod val="75000"/>
                  </a:schemeClr>
                </a:solidFill>
                <a:latin typeface="Franklin Gothic Book" pitchFamily="34" charset="0"/>
                <a:ea typeface="Times New Roman" pitchFamily="18" charset="0"/>
                <a:cs typeface="Tahoma" pitchFamily="34" charset="0"/>
              </a:rPr>
              <a:t>Είναι φθηνό στην κατασκευή του και παρουσιάζει οπτικές και φυσικές ιδιότητες που το κάνουν κατάλληλο για την κατασκευή κοινών αντικειμένων, όπως παράθυρα και οικιακά σκεύη (ποτήρια, φιάλες, δοχεία τροφίμων). </a:t>
            </a:r>
            <a:br>
              <a:rPr lang="el-GR" sz="1500" dirty="0">
                <a:solidFill>
                  <a:schemeClr val="tx2">
                    <a:lumMod val="75000"/>
                  </a:schemeClr>
                </a:solidFill>
                <a:latin typeface="Franklin Gothic Book" pitchFamily="34" charset="0"/>
                <a:ea typeface="Times New Roman" pitchFamily="18" charset="0"/>
                <a:cs typeface="Tahoma" pitchFamily="34" charset="0"/>
              </a:rPr>
            </a:br>
            <a:r>
              <a:rPr lang="el-GR" sz="1500" b="1" dirty="0" smtClean="0">
                <a:solidFill>
                  <a:schemeClr val="tx2">
                    <a:lumMod val="75000"/>
                  </a:schemeClr>
                </a:solidFill>
                <a:latin typeface="Franklin Gothic Book" pitchFamily="34" charset="0"/>
                <a:ea typeface="Times New Roman" pitchFamily="18" charset="0"/>
                <a:cs typeface="Tahoma" pitchFamily="34" charset="0"/>
              </a:rPr>
              <a:t>2</a:t>
            </a:r>
            <a:r>
              <a:rPr lang="el-GR" sz="1500" b="1" dirty="0">
                <a:solidFill>
                  <a:schemeClr val="tx2">
                    <a:lumMod val="75000"/>
                  </a:schemeClr>
                </a:solidFill>
                <a:latin typeface="Franklin Gothic Book" pitchFamily="34" charset="0"/>
                <a:ea typeface="Times New Roman" pitchFamily="18" charset="0"/>
                <a:cs typeface="Tahoma" pitchFamily="34" charset="0"/>
              </a:rPr>
              <a:t>. Γυαλί μολύβδου</a:t>
            </a:r>
            <a:r>
              <a:rPr lang="el-GR" sz="1500" dirty="0">
                <a:solidFill>
                  <a:schemeClr val="tx2">
                    <a:lumMod val="75000"/>
                  </a:schemeClr>
                </a:solidFill>
                <a:latin typeface="Franklin Gothic Book" pitchFamily="34" charset="0"/>
                <a:ea typeface="Times New Roman" pitchFamily="18" charset="0"/>
                <a:cs typeface="Tahoma" pitchFamily="34" charset="0"/>
              </a:rPr>
              <a:t/>
            </a:r>
            <a:br>
              <a:rPr lang="el-GR" sz="1500" dirty="0">
                <a:solidFill>
                  <a:schemeClr val="tx2">
                    <a:lumMod val="75000"/>
                  </a:schemeClr>
                </a:solidFill>
                <a:latin typeface="Franklin Gothic Book" pitchFamily="34" charset="0"/>
                <a:ea typeface="Times New Roman" pitchFamily="18" charset="0"/>
                <a:cs typeface="Tahoma" pitchFamily="34" charset="0"/>
              </a:rPr>
            </a:br>
            <a:r>
              <a:rPr lang="el-GR" sz="1500" dirty="0">
                <a:solidFill>
                  <a:schemeClr val="tx2">
                    <a:lumMod val="75000"/>
                  </a:schemeClr>
                </a:solidFill>
                <a:latin typeface="Franklin Gothic Book" pitchFamily="34" charset="0"/>
                <a:ea typeface="Times New Roman" pitchFamily="18" charset="0"/>
                <a:cs typeface="Tahoma" pitchFamily="34" charset="0"/>
              </a:rPr>
              <a:t>Έχει μεγάλη ανθεκτικότητα και τα αντικείμενα από γυαλί μολύβδου είναι πολύ στιλπνά και με υψηλό δείκτη διάθλασης γι’ αυτό είναι κατάλληλο υλικό για την κατασκευή διακοσμητικών αντικειμένων και ακριβών ειδών οικιακής χρήσης. Επίσης χρησιμοποιείται στην κατασκευή οπτικών οργάνων (π.χ. φακών).</a:t>
            </a:r>
            <a:br>
              <a:rPr lang="el-GR" sz="1500" dirty="0">
                <a:solidFill>
                  <a:schemeClr val="tx2">
                    <a:lumMod val="75000"/>
                  </a:schemeClr>
                </a:solidFill>
                <a:latin typeface="Franklin Gothic Book" pitchFamily="34" charset="0"/>
                <a:ea typeface="Times New Roman" pitchFamily="18" charset="0"/>
                <a:cs typeface="Tahoma" pitchFamily="34" charset="0"/>
              </a:rPr>
            </a:br>
            <a:r>
              <a:rPr lang="el-GR" sz="1500" b="1" dirty="0" smtClean="0">
                <a:solidFill>
                  <a:schemeClr val="tx2">
                    <a:lumMod val="75000"/>
                  </a:schemeClr>
                </a:solidFill>
                <a:latin typeface="Franklin Gothic Book" pitchFamily="34" charset="0"/>
                <a:ea typeface="Times New Roman" pitchFamily="18" charset="0"/>
                <a:cs typeface="Tahoma" pitchFamily="34" charset="0"/>
              </a:rPr>
              <a:t>3</a:t>
            </a:r>
            <a:r>
              <a:rPr lang="el-GR" sz="1500" b="1" dirty="0">
                <a:solidFill>
                  <a:schemeClr val="tx2">
                    <a:lumMod val="75000"/>
                  </a:schemeClr>
                </a:solidFill>
                <a:latin typeface="Franklin Gothic Book" pitchFamily="34" charset="0"/>
                <a:ea typeface="Times New Roman" pitchFamily="18" charset="0"/>
                <a:cs typeface="Tahoma" pitchFamily="34" charset="0"/>
              </a:rPr>
              <a:t>. Γυαλί βορίου</a:t>
            </a:r>
            <a:r>
              <a:rPr lang="el-GR" sz="1500" dirty="0">
                <a:solidFill>
                  <a:schemeClr val="tx2">
                    <a:lumMod val="75000"/>
                  </a:schemeClr>
                </a:solidFill>
                <a:latin typeface="Franklin Gothic Book" pitchFamily="34" charset="0"/>
                <a:ea typeface="Times New Roman" pitchFamily="18" charset="0"/>
                <a:cs typeface="Tahoma" pitchFamily="34" charset="0"/>
              </a:rPr>
              <a:t> </a:t>
            </a:r>
            <a:br>
              <a:rPr lang="el-GR" sz="1500" dirty="0">
                <a:solidFill>
                  <a:schemeClr val="tx2">
                    <a:lumMod val="75000"/>
                  </a:schemeClr>
                </a:solidFill>
                <a:latin typeface="Franklin Gothic Book" pitchFamily="34" charset="0"/>
                <a:ea typeface="Times New Roman" pitchFamily="18" charset="0"/>
                <a:cs typeface="Tahoma" pitchFamily="34" charset="0"/>
              </a:rPr>
            </a:br>
            <a:r>
              <a:rPr lang="el-GR" sz="1500" dirty="0">
                <a:solidFill>
                  <a:schemeClr val="tx2">
                    <a:lumMod val="75000"/>
                  </a:schemeClr>
                </a:solidFill>
                <a:latin typeface="Franklin Gothic Book" pitchFamily="34" charset="0"/>
                <a:ea typeface="Times New Roman" pitchFamily="18" charset="0"/>
                <a:cs typeface="Tahoma" pitchFamily="34" charset="0"/>
              </a:rPr>
              <a:t>Είναι γνωστότερο με την εμπορική ονομασία </a:t>
            </a:r>
            <a:r>
              <a:rPr lang="el-GR" sz="1500" b="1" dirty="0">
                <a:solidFill>
                  <a:schemeClr val="tx2">
                    <a:lumMod val="75000"/>
                  </a:schemeClr>
                </a:solidFill>
                <a:latin typeface="Franklin Gothic Book" pitchFamily="34" charset="0"/>
                <a:ea typeface="Times New Roman" pitchFamily="18" charset="0"/>
                <a:cs typeface="Tahoma" pitchFamily="34" charset="0"/>
              </a:rPr>
              <a:t>Pyrex.</a:t>
            </a:r>
            <a:r>
              <a:rPr lang="el-GR" sz="1500" dirty="0">
                <a:solidFill>
                  <a:schemeClr val="tx2">
                    <a:lumMod val="75000"/>
                  </a:schemeClr>
                </a:solidFill>
                <a:latin typeface="Franklin Gothic Book" pitchFamily="34" charset="0"/>
                <a:ea typeface="Times New Roman" pitchFamily="18" charset="0"/>
                <a:cs typeface="Tahoma" pitchFamily="34" charset="0"/>
              </a:rPr>
              <a:t> Χρησιμοποιείται για την κατασκευή εργαστηριακών οργάνων και συσκευών, συσκευασιών για φαρμακευτικά προϊόντων, σε λαμπτήρες υψηλών αποδόσεων (π.χ. προβολέων) αλλά και για οικιακές εφαρμογές .</a:t>
            </a:r>
            <a:br>
              <a:rPr lang="el-GR" sz="1500" dirty="0">
                <a:solidFill>
                  <a:schemeClr val="tx2">
                    <a:lumMod val="75000"/>
                  </a:schemeClr>
                </a:solidFill>
                <a:latin typeface="Franklin Gothic Book" pitchFamily="34" charset="0"/>
                <a:ea typeface="Times New Roman" pitchFamily="18" charset="0"/>
                <a:cs typeface="Tahoma" pitchFamily="34" charset="0"/>
              </a:rPr>
            </a:br>
            <a:r>
              <a:rPr lang="el-GR" sz="1500" b="1" dirty="0" smtClean="0">
                <a:solidFill>
                  <a:schemeClr val="tx2">
                    <a:lumMod val="75000"/>
                  </a:schemeClr>
                </a:solidFill>
                <a:latin typeface="Franklin Gothic Book" pitchFamily="34" charset="0"/>
                <a:ea typeface="Times New Roman" pitchFamily="18" charset="0"/>
                <a:cs typeface="Tahoma" pitchFamily="34" charset="0"/>
              </a:rPr>
              <a:t>4</a:t>
            </a:r>
            <a:r>
              <a:rPr lang="el-GR" sz="1500" b="1" dirty="0">
                <a:solidFill>
                  <a:schemeClr val="tx2">
                    <a:lumMod val="75000"/>
                  </a:schemeClr>
                </a:solidFill>
                <a:latin typeface="Franklin Gothic Book" pitchFamily="34" charset="0"/>
                <a:ea typeface="Times New Roman" pitchFamily="18" charset="0"/>
                <a:cs typeface="Tahoma" pitchFamily="34" charset="0"/>
              </a:rPr>
              <a:t>. Υαλόνημα</a:t>
            </a:r>
            <a:r>
              <a:rPr lang="el-GR" sz="1500" dirty="0">
                <a:solidFill>
                  <a:schemeClr val="tx2">
                    <a:lumMod val="75000"/>
                  </a:schemeClr>
                </a:solidFill>
                <a:latin typeface="Franklin Gothic Book" pitchFamily="34" charset="0"/>
                <a:ea typeface="Times New Roman" pitchFamily="18" charset="0"/>
                <a:cs typeface="Tahoma" pitchFamily="34" charset="0"/>
              </a:rPr>
              <a:t/>
            </a:r>
            <a:br>
              <a:rPr lang="el-GR" sz="1500" dirty="0">
                <a:solidFill>
                  <a:schemeClr val="tx2">
                    <a:lumMod val="75000"/>
                  </a:schemeClr>
                </a:solidFill>
                <a:latin typeface="Franklin Gothic Book" pitchFamily="34" charset="0"/>
                <a:ea typeface="Times New Roman" pitchFamily="18" charset="0"/>
                <a:cs typeface="Tahoma" pitchFamily="34" charset="0"/>
              </a:rPr>
            </a:br>
            <a:r>
              <a:rPr lang="el-GR" sz="1500" dirty="0">
                <a:solidFill>
                  <a:schemeClr val="tx2">
                    <a:lumMod val="75000"/>
                  </a:schemeClr>
                </a:solidFill>
                <a:latin typeface="Franklin Gothic Book" pitchFamily="34" charset="0"/>
                <a:ea typeface="Times New Roman" pitchFamily="18" charset="0"/>
                <a:cs typeface="Tahoma" pitchFamily="34" charset="0"/>
              </a:rPr>
              <a:t>Κατασκευάζεται από πολλούς και διαφορετικούς τύπους γυαλιού σε μορφή νήματος. Το υαλόνημα από κοινό γυαλί είναι κατάλληλο για κατασκευή μονώσεων ενώ το υαλόνημα από γυαλί βορίου χρησιμοποιείται για την ενίσχυση κατασκευών από πλαστικό (για κράνη, μικρά σκάφη, σασί αυτοκινήτων, κτλ). και είναι γνωστό με το εμπορικό όνομα </a:t>
            </a:r>
            <a:r>
              <a:rPr lang="el-GR" sz="1500" b="1" i="1" dirty="0">
                <a:solidFill>
                  <a:schemeClr val="tx2">
                    <a:lumMod val="75000"/>
                  </a:schemeClr>
                </a:solidFill>
                <a:latin typeface="Franklin Gothic Book" pitchFamily="34" charset="0"/>
                <a:ea typeface="Times New Roman" pitchFamily="18" charset="0"/>
                <a:cs typeface="Tahoma" pitchFamily="34" charset="0"/>
              </a:rPr>
              <a:t>Fiberglas. </a:t>
            </a:r>
            <a:r>
              <a:rPr lang="el-GR" sz="1500" dirty="0">
                <a:solidFill>
                  <a:schemeClr val="tx2">
                    <a:lumMod val="75000"/>
                  </a:schemeClr>
                </a:solidFill>
                <a:latin typeface="Franklin Gothic Book" pitchFamily="34" charset="0"/>
                <a:ea typeface="Times New Roman" pitchFamily="18" charset="0"/>
                <a:cs typeface="Tahoma" pitchFamily="34" charset="0"/>
              </a:rPr>
              <a:t>Μια πιο πρόσφατη εφαρμογή είναι η κατασκευή οπτικών ινών, που χρησιμοποιούνται για τη μετάδοση φωτεινών σημάτων.  </a:t>
            </a:r>
            <a:br>
              <a:rPr lang="el-GR" sz="1500" dirty="0">
                <a:solidFill>
                  <a:schemeClr val="tx2">
                    <a:lumMod val="75000"/>
                  </a:schemeClr>
                </a:solidFill>
                <a:latin typeface="Franklin Gothic Book" pitchFamily="34" charset="0"/>
                <a:ea typeface="Times New Roman" pitchFamily="18" charset="0"/>
                <a:cs typeface="Tahoma" pitchFamily="34" charset="0"/>
              </a:rPr>
            </a:br>
            <a:r>
              <a:rPr lang="el-GR" sz="1500" b="1" dirty="0">
                <a:solidFill>
                  <a:schemeClr val="tx2">
                    <a:lumMod val="75000"/>
                  </a:schemeClr>
                </a:solidFill>
                <a:latin typeface="Franklin Gothic Book" pitchFamily="34" charset="0"/>
              </a:rPr>
              <a:t>4. Οπτικά γυαλιά</a:t>
            </a:r>
            <a:r>
              <a:rPr lang="el-GR" sz="1500" dirty="0">
                <a:solidFill>
                  <a:schemeClr val="tx2">
                    <a:lumMod val="75000"/>
                  </a:schemeClr>
                </a:solidFill>
                <a:latin typeface="Franklin Gothic Book" pitchFamily="34" charset="0"/>
              </a:rPr>
              <a:t> </a:t>
            </a:r>
            <a:br>
              <a:rPr lang="el-GR" sz="1500" dirty="0">
                <a:solidFill>
                  <a:schemeClr val="tx2">
                    <a:lumMod val="75000"/>
                  </a:schemeClr>
                </a:solidFill>
                <a:latin typeface="Franklin Gothic Book" pitchFamily="34" charset="0"/>
              </a:rPr>
            </a:br>
            <a:r>
              <a:rPr lang="el-GR" sz="1500" dirty="0">
                <a:solidFill>
                  <a:schemeClr val="tx2">
                    <a:lumMod val="75000"/>
                  </a:schemeClr>
                </a:solidFill>
                <a:latin typeface="Franklin Gothic Book" pitchFamily="34" charset="0"/>
              </a:rPr>
              <a:t>Τα συναντούμε στην κατασκευή γυαλιών οράσεως και ηλίου, σε συσκευές όπως φωτογραφικές μηχανές, βιντεοκάμερες και μικροσκόπια και σε συσκευές ακριβείας (οπτικά όργανα πλοήγησης, κάτοπτρα, τηλεσκόπια κλπ). </a:t>
            </a:r>
            <a:endParaRPr lang="el-GR" sz="1500" dirty="0">
              <a:solidFill>
                <a:schemeClr val="tx2">
                  <a:lumMod val="75000"/>
                </a:schemeClr>
              </a:solidFill>
              <a:latin typeface="Franklin Gothic Book" pitchFamily="34" charset="0"/>
              <a:cs typeface="Arial" pitchFamily="34" charset="0"/>
            </a:endParaRPr>
          </a:p>
        </p:txBody>
      </p:sp>
      <p:sp>
        <p:nvSpPr>
          <p:cNvPr id="4" name="TextBox 3"/>
          <p:cNvSpPr txBox="1"/>
          <p:nvPr/>
        </p:nvSpPr>
        <p:spPr>
          <a:xfrm>
            <a:off x="755576" y="260648"/>
            <a:ext cx="7416824" cy="707886"/>
          </a:xfrm>
          <a:prstGeom prst="rect">
            <a:avLst/>
          </a:prstGeom>
          <a:noFill/>
        </p:spPr>
        <p:txBody>
          <a:bodyPr wrap="square" rtlCol="0">
            <a:spAutoFit/>
          </a:bodyPr>
          <a:lstStyle/>
          <a:p>
            <a:pPr algn="ctr"/>
            <a:r>
              <a:rPr lang="el-GR" sz="4000" dirty="0">
                <a:ea typeface="Times New Roman" pitchFamily="18" charset="0"/>
                <a:cs typeface="Tahoma" pitchFamily="34" charset="0"/>
              </a:rPr>
              <a:t>ΒΑΣΙΚΟΙ ΤΥΠΟΙ ΓΥΑΛΙΟΥ</a:t>
            </a:r>
            <a:endParaRPr lang="el-GR" sz="4000" dirty="0"/>
          </a:p>
        </p:txBody>
      </p:sp>
    </p:spTree>
    <p:extLst>
      <p:ext uri="{BB962C8B-B14F-4D97-AF65-F5344CB8AC3E}">
        <p14:creationId xmlns:p14="http://schemas.microsoft.com/office/powerpoint/2010/main" val="3088360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p:nvPr/>
        </p:nvSpPr>
        <p:spPr>
          <a:xfrm>
            <a:off x="251520" y="260648"/>
            <a:ext cx="8640960" cy="6480720"/>
          </a:xfrm>
          <a:prstGeom prst="rect">
            <a:avLst/>
          </a:prstGeom>
          <a:solidFill>
            <a:schemeClr val="tx2">
              <a:lumMod val="20000"/>
              <a:lumOff val="80000"/>
              <a:alpha val="4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Θέση ημερομηνίας 1"/>
          <p:cNvSpPr>
            <a:spLocks noGrp="1"/>
          </p:cNvSpPr>
          <p:nvPr>
            <p:ph type="dt" sz="half" idx="10"/>
          </p:nvPr>
        </p:nvSpPr>
        <p:spPr/>
        <p:txBody>
          <a:bodyPr/>
          <a:lstStyle/>
          <a:p>
            <a:fld id="{E8A61236-37F0-4A4E-AA6F-854C3680ACDD}" type="datetime1">
              <a:rPr lang="el-GR" smtClean="0"/>
              <a:t>12/1/2012</a:t>
            </a:fld>
            <a:endParaRPr lang="el-GR" dirty="0"/>
          </a:p>
        </p:txBody>
      </p:sp>
      <p:pic>
        <p:nvPicPr>
          <p:cNvPr id="3" name="Picture 2" descr="http://justinfo.empasolutions.com/images/msg_clear-float-glass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20140"/>
            <a:ext cx="4680520" cy="440551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4" name="Θέση περιεχομένου 3" descr="http://www.generalsunshield.com/GSSimages/broken_glass-resized50.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984509"/>
            <a:ext cx="3456384" cy="3676775"/>
          </a:xfrm>
          <a:prstGeom prst="rect">
            <a:avLst/>
          </a:prstGeom>
          <a:ln w="228600" cap="sq" cmpd="thickThin">
            <a:solidFill>
              <a:srgbClr val="000000"/>
            </a:solidFill>
            <a:prstDash val="solid"/>
            <a:miter lim="800000"/>
          </a:ln>
          <a:effectLst>
            <a:innerShdw blurRad="76200">
              <a:srgbClr val="000000"/>
            </a:innerShdw>
          </a:effectLst>
          <a:scene3d>
            <a:camera prst="orthographicFront"/>
            <a:lightRig rig="threePt" dir="t">
              <a:rot lat="0" lon="0" rev="1200000"/>
            </a:lightRig>
          </a:scene3d>
          <a:sp3d extrusionH="31750" contourW="19050">
            <a:bevelT w="25400" h="88900"/>
            <a:bevelB w="31750" h="88900"/>
          </a:sp3d>
        </p:spPr>
      </p:pic>
      <p:sp>
        <p:nvSpPr>
          <p:cNvPr id="6" name="TextBox 5"/>
          <p:cNvSpPr txBox="1"/>
          <p:nvPr/>
        </p:nvSpPr>
        <p:spPr>
          <a:xfrm>
            <a:off x="1907704" y="521668"/>
            <a:ext cx="5904656" cy="923330"/>
          </a:xfrm>
          <a:prstGeom prst="rect">
            <a:avLst/>
          </a:prstGeom>
          <a:noFill/>
        </p:spPr>
        <p:txBody>
          <a:bodyPr wrap="square" rtlCol="0">
            <a:spAutoFit/>
          </a:bodyPr>
          <a:lstStyle/>
          <a:p>
            <a:pPr algn="ctr"/>
            <a:r>
              <a:rPr lang="el-GR" sz="5400" dirty="0" smtClean="0"/>
              <a:t>ΕΙΚΟΝΕΣ</a:t>
            </a:r>
            <a:endParaRPr lang="el-GR" sz="5400" dirty="0"/>
          </a:p>
        </p:txBody>
      </p:sp>
    </p:spTree>
    <p:extLst>
      <p:ext uri="{BB962C8B-B14F-4D97-AF65-F5344CB8AC3E}">
        <p14:creationId xmlns:p14="http://schemas.microsoft.com/office/powerpoint/2010/main" val="23906828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1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plus(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p:nvPr/>
        </p:nvSpPr>
        <p:spPr>
          <a:xfrm>
            <a:off x="261045" y="195089"/>
            <a:ext cx="8640960" cy="6474271"/>
          </a:xfrm>
          <a:prstGeom prst="rect">
            <a:avLst/>
          </a:prstGeom>
          <a:solidFill>
            <a:schemeClr val="tx2">
              <a:lumMod val="20000"/>
              <a:lumOff val="80000"/>
              <a:alpha val="4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Θέση ημερομηνίας 1"/>
          <p:cNvSpPr>
            <a:spLocks noGrp="1"/>
          </p:cNvSpPr>
          <p:nvPr>
            <p:ph type="dt" sz="half" idx="10"/>
          </p:nvPr>
        </p:nvSpPr>
        <p:spPr/>
        <p:txBody>
          <a:bodyPr/>
          <a:lstStyle/>
          <a:p>
            <a:fld id="{F9FA8943-C1AF-4C4D-8FAB-D742A611F4B9}" type="datetime1">
              <a:rPr lang="el-GR" smtClean="0"/>
              <a:t>12/1/2012</a:t>
            </a:fld>
            <a:endParaRPr lang="el-GR" dirty="0"/>
          </a:p>
        </p:txBody>
      </p:sp>
      <p:sp>
        <p:nvSpPr>
          <p:cNvPr id="3" name="Ορθογώνιο 2"/>
          <p:cNvSpPr/>
          <p:nvPr/>
        </p:nvSpPr>
        <p:spPr>
          <a:xfrm>
            <a:off x="395536" y="1556792"/>
            <a:ext cx="8352928" cy="4247317"/>
          </a:xfrm>
          <a:prstGeom prst="rect">
            <a:avLst/>
          </a:prstGeom>
        </p:spPr>
        <p:txBody>
          <a:bodyPr wrap="square">
            <a:spAutoFit/>
          </a:bodyPr>
          <a:lstStyle/>
          <a:p>
            <a:pPr marL="18288" indent="0">
              <a:buNone/>
            </a:pPr>
            <a:r>
              <a:rPr lang="el-GR" sz="1500" dirty="0">
                <a:solidFill>
                  <a:schemeClr val="tx2">
                    <a:lumMod val="75000"/>
                  </a:schemeClr>
                </a:solidFill>
                <a:latin typeface="Franklin Gothic Book" pitchFamily="34" charset="0"/>
              </a:rPr>
              <a:t>Τα ελληνικά υαλουργεία δέχονται 45.000 τόνους υαλόθραυσμα ετησίως για ανακύκλωση. Το ποσό αυτό μπορεί να αυξηθεί και να φτάσει τους 140.000 τόνους ετησίως. Έτσι θα εξοικονομηθούν σημαντικές πρώτες ύλες όπως άμμος (περίπου 90.000 τόνοι ετησίως) και σόδα (34.000 τόνοι ετησίως). </a:t>
            </a:r>
            <a:br>
              <a:rPr lang="el-GR" sz="1500" dirty="0">
                <a:solidFill>
                  <a:schemeClr val="tx2">
                    <a:lumMod val="75000"/>
                  </a:schemeClr>
                </a:solidFill>
                <a:latin typeface="Franklin Gothic Book" pitchFamily="34" charset="0"/>
              </a:rPr>
            </a:br>
            <a:r>
              <a:rPr lang="el-GR" sz="1500" dirty="0">
                <a:solidFill>
                  <a:schemeClr val="tx2">
                    <a:lumMod val="75000"/>
                  </a:schemeClr>
                </a:solidFill>
                <a:latin typeface="Franklin Gothic Book" pitchFamily="34" charset="0"/>
              </a:rPr>
              <a:t/>
            </a:r>
            <a:br>
              <a:rPr lang="el-GR" sz="1500" dirty="0">
                <a:solidFill>
                  <a:schemeClr val="tx2">
                    <a:lumMod val="75000"/>
                  </a:schemeClr>
                </a:solidFill>
                <a:latin typeface="Franklin Gothic Book" pitchFamily="34" charset="0"/>
              </a:rPr>
            </a:br>
            <a:r>
              <a:rPr lang="el-GR" sz="1500" dirty="0">
                <a:solidFill>
                  <a:schemeClr val="tx2">
                    <a:lumMod val="75000"/>
                  </a:schemeClr>
                </a:solidFill>
                <a:latin typeface="Franklin Gothic Book" pitchFamily="34" charset="0"/>
              </a:rPr>
              <a:t>Σήμερα, υπάρχουν πάνω από 650.000 σημεία συλλογής γυαλιού σε δρόμους, πλατείες και άλλους δημόσιους χώρους των χωρών της Ευρωπαϊκής Ένωσης, ενώ λειτουργούν περίπου 100 μονάδες για την επεξεργασία του χρησιμοποιημένου γυαλιού. </a:t>
            </a:r>
            <a:br>
              <a:rPr lang="el-GR" sz="1500" dirty="0">
                <a:solidFill>
                  <a:schemeClr val="tx2">
                    <a:lumMod val="75000"/>
                  </a:schemeClr>
                </a:solidFill>
                <a:latin typeface="Franklin Gothic Book" pitchFamily="34" charset="0"/>
              </a:rPr>
            </a:br>
            <a:r>
              <a:rPr lang="el-GR" sz="1500" dirty="0">
                <a:solidFill>
                  <a:schemeClr val="tx2">
                    <a:lumMod val="75000"/>
                  </a:schemeClr>
                </a:solidFill>
                <a:latin typeface="Franklin Gothic Book" pitchFamily="34" charset="0"/>
              </a:rPr>
              <a:t/>
            </a:r>
            <a:br>
              <a:rPr lang="el-GR" sz="1500" dirty="0">
                <a:solidFill>
                  <a:schemeClr val="tx2">
                    <a:lumMod val="75000"/>
                  </a:schemeClr>
                </a:solidFill>
                <a:latin typeface="Franklin Gothic Book" pitchFamily="34" charset="0"/>
              </a:rPr>
            </a:br>
            <a:r>
              <a:rPr lang="el-GR" sz="1500" dirty="0">
                <a:solidFill>
                  <a:schemeClr val="tx2">
                    <a:lumMod val="75000"/>
                  </a:schemeClr>
                </a:solidFill>
                <a:latin typeface="Franklin Gothic Book" pitchFamily="34" charset="0"/>
              </a:rPr>
              <a:t>Η ανακύκλωση γυαλιού στη χώρα μας βρίσκεται σε πολύ αρχικό στάδιο σε ότι αφορά την επαναχρησιμοποίηση, ενώ η χρήση των συσκευασιών μιας χρήσης είναι ανεξέλεγκτη, παρά το γεγονός ότι αυξάνει συνεχώς η ποσότητα των σκουπιδιών μας. Η ανακύκλωση γίνεται σε μάντρες κοντά στις χωματερές ή σε ειδικά κέντρα εμπορίας γυαλιού σε διάφορα σημεία των μεγάλων πόλεων. Στα κέντρα αυτά γίνεται η διαλογή των φιαλών ανάλογα με τη φίρμα της βιομηχανίας που τις χρησιμοποιεί ως υλικό συσκευασίας. Όσες βρίσκονται σε άριστη κατάσταση στέλνονται στις αντίστοιχες βιομηχανίες, όπου καθαρίζονται, αποστειρώνονται και επαναχρησιμοποιούνται. Οι υπόλοιπες φιάλες διοχετεύονται στις βιομηχανίες υαλουργίας ως υαλόθραυσμα. Στη χώρα μας λειτουργούν μόνο δύο μεγάλα κέντρα ανακύκλωσης γυαλιού, στην Αθήνα και τη Λάρισα, και ελάχιστες μικρές μονάδες</a:t>
            </a:r>
          </a:p>
        </p:txBody>
      </p:sp>
      <p:sp>
        <p:nvSpPr>
          <p:cNvPr id="4" name="TextBox 3"/>
          <p:cNvSpPr txBox="1"/>
          <p:nvPr/>
        </p:nvSpPr>
        <p:spPr>
          <a:xfrm>
            <a:off x="1187624" y="476672"/>
            <a:ext cx="6408712" cy="707886"/>
          </a:xfrm>
          <a:prstGeom prst="rect">
            <a:avLst/>
          </a:prstGeom>
          <a:noFill/>
        </p:spPr>
        <p:txBody>
          <a:bodyPr wrap="square" rtlCol="0">
            <a:spAutoFit/>
          </a:bodyPr>
          <a:lstStyle/>
          <a:p>
            <a:pPr algn="ctr"/>
            <a:r>
              <a:rPr lang="el-GR" sz="4000" dirty="0"/>
              <a:t>ΑΝΑΚΥΚΛΩΣΗ ΓΥΑΛΙΟΥ</a:t>
            </a:r>
          </a:p>
        </p:txBody>
      </p:sp>
    </p:spTree>
    <p:extLst>
      <p:ext uri="{BB962C8B-B14F-4D97-AF65-F5344CB8AC3E}">
        <p14:creationId xmlns:p14="http://schemas.microsoft.com/office/powerpoint/2010/main" val="131727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p:nvPr/>
        </p:nvSpPr>
        <p:spPr>
          <a:xfrm>
            <a:off x="247353" y="261070"/>
            <a:ext cx="8640960" cy="6480298"/>
          </a:xfrm>
          <a:prstGeom prst="rect">
            <a:avLst/>
          </a:prstGeom>
          <a:solidFill>
            <a:schemeClr val="tx2">
              <a:lumMod val="20000"/>
              <a:lumOff val="80000"/>
              <a:alpha val="4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Θέση ημερομηνίας 1"/>
          <p:cNvSpPr>
            <a:spLocks noGrp="1"/>
          </p:cNvSpPr>
          <p:nvPr>
            <p:ph type="dt" sz="half" idx="10"/>
          </p:nvPr>
        </p:nvSpPr>
        <p:spPr/>
        <p:txBody>
          <a:bodyPr/>
          <a:lstStyle/>
          <a:p>
            <a:fld id="{C10E255E-38F7-4334-989C-16CC0D648FBB}" type="datetime1">
              <a:rPr lang="el-GR" smtClean="0"/>
              <a:t>12/1/2012</a:t>
            </a:fld>
            <a:endParaRPr lang="el-GR" dirty="0"/>
          </a:p>
        </p:txBody>
      </p:sp>
      <p:pic>
        <p:nvPicPr>
          <p:cNvPr id="3" name="Εικόνα 2" descr="http://www.anakyklosi.com.gr/site.php?&amp;file=download_scale.xml&amp;site=images&amp;dlfile=23638028.jpeg&amp;xcord=&amp;ycord=200"/>
          <p:cNvPicPr/>
          <p:nvPr/>
        </p:nvPicPr>
        <p:blipFill>
          <a:blip r:embed="rId2">
            <a:extLst>
              <a:ext uri="{28A0092B-C50C-407E-A947-70E740481C1C}">
                <a14:useLocalDpi xmlns:a14="http://schemas.microsoft.com/office/drawing/2010/main" val="0"/>
              </a:ext>
            </a:extLst>
          </a:blip>
          <a:srcRect/>
          <a:stretch>
            <a:fillRect/>
          </a:stretch>
        </p:blipFill>
        <p:spPr bwMode="auto">
          <a:xfrm>
            <a:off x="568932" y="2260512"/>
            <a:ext cx="3712813" cy="3417168"/>
          </a:xfrm>
          <a:prstGeom prst="rect">
            <a:avLst/>
          </a:prstGeom>
          <a:ln>
            <a:noFill/>
          </a:ln>
          <a:effectLst>
            <a:glow rad="101600">
              <a:schemeClr val="accent5">
                <a:satMod val="175000"/>
                <a:alpha val="40000"/>
              </a:schemeClr>
            </a:glo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Θέση περιεχομένου 3" descr="http://www.anakyklosi.com.gr/site.php?&amp;file=download_scale.xml&amp;site=images&amp;dlfile=369032rk.jpeg&amp;xcord=&amp;ycord="/>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889085"/>
            <a:ext cx="3271640" cy="3801616"/>
          </a:xfrm>
          <a:prstGeom prst="roundRect">
            <a:avLst>
              <a:gd name="adj" fmla="val 16667"/>
            </a:avLst>
          </a:prstGeom>
          <a:ln>
            <a:solidFill>
              <a:schemeClr val="accent5">
                <a:lumMod val="50000"/>
              </a:schemeClr>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TextBox 4"/>
          <p:cNvSpPr txBox="1"/>
          <p:nvPr/>
        </p:nvSpPr>
        <p:spPr>
          <a:xfrm>
            <a:off x="1907704" y="548680"/>
            <a:ext cx="5040560" cy="707886"/>
          </a:xfrm>
          <a:prstGeom prst="rect">
            <a:avLst/>
          </a:prstGeom>
          <a:noFill/>
        </p:spPr>
        <p:txBody>
          <a:bodyPr wrap="square" rtlCol="0">
            <a:spAutoFit/>
          </a:bodyPr>
          <a:lstStyle/>
          <a:p>
            <a:pPr algn="ctr"/>
            <a:r>
              <a:rPr lang="el-GR" sz="4000" dirty="0"/>
              <a:t>ΑΝΑΚΥΚΛΩΣΗ ΓΥΑΛΙΟΥ</a:t>
            </a:r>
          </a:p>
        </p:txBody>
      </p:sp>
    </p:spTree>
    <p:extLst>
      <p:ext uri="{BB962C8B-B14F-4D97-AF65-F5344CB8AC3E}">
        <p14:creationId xmlns:p14="http://schemas.microsoft.com/office/powerpoint/2010/main" val="7913484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p:nvPr/>
        </p:nvSpPr>
        <p:spPr>
          <a:xfrm>
            <a:off x="251520" y="260648"/>
            <a:ext cx="8640960" cy="6480720"/>
          </a:xfrm>
          <a:prstGeom prst="rect">
            <a:avLst/>
          </a:prstGeom>
          <a:solidFill>
            <a:schemeClr val="tx2">
              <a:lumMod val="20000"/>
              <a:lumOff val="80000"/>
              <a:alpha val="4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Θέση ημερομηνίας 1"/>
          <p:cNvSpPr>
            <a:spLocks noGrp="1"/>
          </p:cNvSpPr>
          <p:nvPr>
            <p:ph type="dt" sz="half" idx="10"/>
          </p:nvPr>
        </p:nvSpPr>
        <p:spPr/>
        <p:txBody>
          <a:bodyPr/>
          <a:lstStyle/>
          <a:p>
            <a:fld id="{C10E255E-38F7-4334-989C-16CC0D648FBB}" type="datetime1">
              <a:rPr lang="el-GR" smtClean="0"/>
              <a:t>12/1/2012</a:t>
            </a:fld>
            <a:endParaRPr lang="el-GR" dirty="0"/>
          </a:p>
        </p:txBody>
      </p:sp>
      <p:sp>
        <p:nvSpPr>
          <p:cNvPr id="3" name="Ορθογώνιο 2"/>
          <p:cNvSpPr/>
          <p:nvPr/>
        </p:nvSpPr>
        <p:spPr>
          <a:xfrm>
            <a:off x="247328" y="908720"/>
            <a:ext cx="8640960" cy="5632311"/>
          </a:xfrm>
          <a:prstGeom prst="rect">
            <a:avLst/>
          </a:prstGeom>
        </p:spPr>
        <p:txBody>
          <a:bodyPr wrap="square">
            <a:spAutoFit/>
          </a:bodyPr>
          <a:lstStyle/>
          <a:p>
            <a:pPr marL="285750" lvl="0" indent="-285750" fontAlgn="base">
              <a:spcBef>
                <a:spcPct val="0"/>
              </a:spcBef>
              <a:spcAft>
                <a:spcPct val="0"/>
              </a:spcAft>
              <a:buFont typeface="Wingdings" pitchFamily="2" charset="2"/>
              <a:buChar char="ü"/>
              <a:tabLst>
                <a:tab pos="457200" algn="l"/>
              </a:tabLst>
            </a:pPr>
            <a:endParaRPr lang="el-GR" sz="1500" dirty="0">
              <a:solidFill>
                <a:schemeClr val="tx2">
                  <a:lumMod val="75000"/>
                </a:schemeClr>
              </a:solidFill>
              <a:latin typeface="Franklin Gothic Book" pitchFamily="34" charset="0"/>
              <a:cs typeface="Arial" pitchFamily="34" charset="0"/>
            </a:endParaRPr>
          </a:p>
          <a:p>
            <a:pPr marL="285750" lvl="0" indent="-285750" eaLnBrk="0" fontAlgn="base" hangingPunct="0">
              <a:spcBef>
                <a:spcPct val="0"/>
              </a:spcBef>
              <a:spcAft>
                <a:spcPct val="0"/>
              </a:spcAft>
              <a:buFont typeface="Wingdings" pitchFamily="2" charset="2"/>
              <a:buChar char="ü"/>
              <a:tabLst>
                <a:tab pos="457200" algn="l"/>
              </a:tabLst>
            </a:pPr>
            <a:r>
              <a:rPr lang="el-GR" sz="1500" dirty="0">
                <a:solidFill>
                  <a:schemeClr val="tx2">
                    <a:lumMod val="75000"/>
                  </a:schemeClr>
                </a:solidFill>
                <a:latin typeface="Franklin Gothic Book" pitchFamily="34" charset="0"/>
                <a:ea typeface="Times New Roman" pitchFamily="18" charset="0"/>
                <a:cs typeface="Tahoma" pitchFamily="34" charset="0"/>
              </a:rPr>
              <a:t>1.100 κιλά ακατέργαστων υλικών (άμμος, σόδα και ασβεστόλιθος) μας δίνουν 1.000 κιλά γυαλί</a:t>
            </a:r>
            <a:endParaRPr lang="el-GR" sz="1500" dirty="0">
              <a:solidFill>
                <a:schemeClr val="tx2">
                  <a:lumMod val="75000"/>
                </a:schemeClr>
              </a:solidFill>
              <a:latin typeface="Franklin Gothic Book" pitchFamily="34" charset="0"/>
              <a:cs typeface="Arial" pitchFamily="34" charset="0"/>
            </a:endParaRPr>
          </a:p>
          <a:p>
            <a:pPr marL="285750" lvl="0" indent="-285750" eaLnBrk="0" fontAlgn="base" hangingPunct="0">
              <a:spcBef>
                <a:spcPct val="0"/>
              </a:spcBef>
              <a:spcAft>
                <a:spcPct val="0"/>
              </a:spcAft>
              <a:buFont typeface="Wingdings" pitchFamily="2" charset="2"/>
              <a:buChar char="ü"/>
              <a:tabLst>
                <a:tab pos="457200" algn="l"/>
              </a:tabLst>
            </a:pPr>
            <a:r>
              <a:rPr lang="el-GR" sz="1500" dirty="0">
                <a:solidFill>
                  <a:schemeClr val="tx2">
                    <a:lumMod val="75000"/>
                  </a:schemeClr>
                </a:solidFill>
                <a:latin typeface="Franklin Gothic Book" pitchFamily="34" charset="0"/>
                <a:ea typeface="Times New Roman" pitchFamily="18" charset="0"/>
                <a:cs typeface="Tahoma" pitchFamily="34" charset="0"/>
              </a:rPr>
              <a:t>Το γυαλί αποτελεί περίπου το 9% των απορριμμάτων μας ενώ 8%-10% του βάρους των οικιακών μας απορριμμάτων είναι γυαλί.</a:t>
            </a:r>
            <a:endParaRPr lang="el-GR" sz="1500" dirty="0">
              <a:solidFill>
                <a:schemeClr val="tx2">
                  <a:lumMod val="75000"/>
                </a:schemeClr>
              </a:solidFill>
              <a:latin typeface="Franklin Gothic Book" pitchFamily="34" charset="0"/>
              <a:cs typeface="Arial" pitchFamily="34" charset="0"/>
            </a:endParaRPr>
          </a:p>
          <a:p>
            <a:pPr marL="285750" lvl="0" indent="-285750" eaLnBrk="0" fontAlgn="base" hangingPunct="0">
              <a:spcBef>
                <a:spcPct val="0"/>
              </a:spcBef>
              <a:spcAft>
                <a:spcPct val="0"/>
              </a:spcAft>
              <a:buFont typeface="Wingdings" pitchFamily="2" charset="2"/>
              <a:buChar char="ü"/>
              <a:tabLst>
                <a:tab pos="457200" algn="l"/>
              </a:tabLst>
            </a:pPr>
            <a:r>
              <a:rPr lang="el-GR" sz="1500" dirty="0">
                <a:solidFill>
                  <a:schemeClr val="tx2">
                    <a:lumMod val="75000"/>
                  </a:schemeClr>
                </a:solidFill>
                <a:latin typeface="Franklin Gothic Book" pitchFamily="34" charset="0"/>
                <a:ea typeface="Times New Roman" pitchFamily="18" charset="0"/>
                <a:cs typeface="Tahoma" pitchFamily="34" charset="0"/>
              </a:rPr>
              <a:t>Κάθε χρόνο πετάμε 28 δισεκατομμύρια μπουκάλια και βάζα.</a:t>
            </a:r>
            <a:endParaRPr lang="el-GR" sz="1500" dirty="0">
              <a:solidFill>
                <a:schemeClr val="tx2">
                  <a:lumMod val="75000"/>
                </a:schemeClr>
              </a:solidFill>
              <a:latin typeface="Franklin Gothic Book" pitchFamily="34" charset="0"/>
              <a:cs typeface="Arial" pitchFamily="34" charset="0"/>
            </a:endParaRPr>
          </a:p>
          <a:p>
            <a:pPr marL="285750" lvl="0" indent="-285750" eaLnBrk="0" fontAlgn="base" hangingPunct="0">
              <a:spcBef>
                <a:spcPct val="0"/>
              </a:spcBef>
              <a:spcAft>
                <a:spcPct val="0"/>
              </a:spcAft>
              <a:buFont typeface="Wingdings" pitchFamily="2" charset="2"/>
              <a:buChar char="ü"/>
              <a:tabLst>
                <a:tab pos="457200" algn="l"/>
              </a:tabLst>
            </a:pPr>
            <a:r>
              <a:rPr lang="el-GR" sz="1500" dirty="0">
                <a:solidFill>
                  <a:schemeClr val="tx2">
                    <a:lumMod val="75000"/>
                  </a:schemeClr>
                </a:solidFill>
                <a:latin typeface="Franklin Gothic Book" pitchFamily="34" charset="0"/>
                <a:ea typeface="Times New Roman" pitchFamily="18" charset="0"/>
                <a:cs typeface="Tahoma" pitchFamily="34" charset="0"/>
              </a:rPr>
              <a:t>Τρία βάζα ή μπουκάλια ζυγίζουν περίπου ένα κιλό.</a:t>
            </a:r>
            <a:endParaRPr lang="el-GR" sz="1500" dirty="0">
              <a:solidFill>
                <a:schemeClr val="tx2">
                  <a:lumMod val="75000"/>
                </a:schemeClr>
              </a:solidFill>
              <a:latin typeface="Franklin Gothic Book" pitchFamily="34" charset="0"/>
              <a:cs typeface="Arial" pitchFamily="34" charset="0"/>
            </a:endParaRPr>
          </a:p>
          <a:p>
            <a:pPr marL="285750" lvl="0" indent="-285750" eaLnBrk="0" fontAlgn="base" hangingPunct="0">
              <a:spcBef>
                <a:spcPct val="0"/>
              </a:spcBef>
              <a:spcAft>
                <a:spcPct val="0"/>
              </a:spcAft>
              <a:buFont typeface="Wingdings" pitchFamily="2" charset="2"/>
              <a:buChar char="ü"/>
              <a:tabLst>
                <a:tab pos="457200" algn="l"/>
              </a:tabLst>
            </a:pPr>
            <a:r>
              <a:rPr lang="el-GR" sz="1500" dirty="0">
                <a:solidFill>
                  <a:schemeClr val="tx2">
                    <a:lumMod val="75000"/>
                  </a:schemeClr>
                </a:solidFill>
                <a:latin typeface="Franklin Gothic Book" pitchFamily="34" charset="0"/>
                <a:ea typeface="Times New Roman" pitchFamily="18" charset="0"/>
                <a:cs typeface="Tahoma" pitchFamily="34" charset="0"/>
              </a:rPr>
              <a:t>Ένα μπουκάλι από γυαλί χρειάζεται 5 δευτερόλεπτα για να φτιαχτεί</a:t>
            </a:r>
            <a:endParaRPr lang="el-GR" sz="1500" dirty="0">
              <a:solidFill>
                <a:schemeClr val="tx2">
                  <a:lumMod val="75000"/>
                </a:schemeClr>
              </a:solidFill>
              <a:latin typeface="Franklin Gothic Book" pitchFamily="34" charset="0"/>
              <a:cs typeface="Arial" pitchFamily="34" charset="0"/>
            </a:endParaRPr>
          </a:p>
          <a:p>
            <a:pPr marL="285750" lvl="0" indent="-285750" eaLnBrk="0" fontAlgn="base" hangingPunct="0">
              <a:spcBef>
                <a:spcPct val="0"/>
              </a:spcBef>
              <a:spcAft>
                <a:spcPct val="0"/>
              </a:spcAft>
              <a:buFont typeface="Wingdings" pitchFamily="2" charset="2"/>
              <a:buChar char="ü"/>
              <a:tabLst>
                <a:tab pos="457200" algn="l"/>
              </a:tabLst>
            </a:pPr>
            <a:r>
              <a:rPr lang="el-GR" sz="1500" dirty="0">
                <a:solidFill>
                  <a:schemeClr val="tx2">
                    <a:lumMod val="75000"/>
                  </a:schemeClr>
                </a:solidFill>
                <a:latin typeface="Franklin Gothic Book" pitchFamily="34" charset="0"/>
                <a:ea typeface="Times New Roman" pitchFamily="18" charset="0"/>
                <a:cs typeface="Tahoma" pitchFamily="34" charset="0"/>
              </a:rPr>
              <a:t>Στους μεγάλους φούρνους που χρησιμοποιούνται για την κατασκευή γυαλιού παράγονται 400 τόνοι γυαλί την ημέρα. Δηλαδή περισσότερα από ένα εκατομμύρια μπουκάλια και βάζα την ημέρα.</a:t>
            </a:r>
            <a:endParaRPr lang="el-GR" sz="1500" dirty="0">
              <a:solidFill>
                <a:schemeClr val="tx2">
                  <a:lumMod val="75000"/>
                </a:schemeClr>
              </a:solidFill>
              <a:latin typeface="Franklin Gothic Book" pitchFamily="34" charset="0"/>
              <a:cs typeface="Arial" pitchFamily="34" charset="0"/>
            </a:endParaRPr>
          </a:p>
          <a:p>
            <a:pPr marL="285750" lvl="0" indent="-285750" eaLnBrk="0" fontAlgn="base" hangingPunct="0">
              <a:spcBef>
                <a:spcPct val="0"/>
              </a:spcBef>
              <a:spcAft>
                <a:spcPct val="0"/>
              </a:spcAft>
              <a:buFont typeface="Wingdings" pitchFamily="2" charset="2"/>
              <a:buChar char="ü"/>
              <a:tabLst>
                <a:tab pos="457200" algn="l"/>
              </a:tabLst>
            </a:pPr>
            <a:r>
              <a:rPr lang="el-GR" sz="1500" dirty="0">
                <a:solidFill>
                  <a:schemeClr val="tx2">
                    <a:lumMod val="75000"/>
                  </a:schemeClr>
                </a:solidFill>
                <a:latin typeface="Franklin Gothic Book" pitchFamily="34" charset="0"/>
                <a:ea typeface="Times New Roman" pitchFamily="18" charset="0"/>
                <a:cs typeface="Tahoma" pitchFamily="34" charset="0"/>
              </a:rPr>
              <a:t>Τα γυάλινα μπουκάλια σήμερα είναι ως και 30% ελαφρύτερα από ότι ήταν πριν από δέκα χρόνια. Αυτό σημαίνει εξοικονόμηση ενέργειας και φυσικών πόρων.</a:t>
            </a:r>
            <a:endParaRPr lang="el-GR" sz="1500" dirty="0">
              <a:solidFill>
                <a:schemeClr val="tx2">
                  <a:lumMod val="75000"/>
                </a:schemeClr>
              </a:solidFill>
              <a:latin typeface="Franklin Gothic Book" pitchFamily="34" charset="0"/>
              <a:cs typeface="Arial" pitchFamily="34" charset="0"/>
            </a:endParaRPr>
          </a:p>
          <a:p>
            <a:pPr marL="285750" lvl="0" indent="-285750" eaLnBrk="0" fontAlgn="base" hangingPunct="0">
              <a:spcBef>
                <a:spcPct val="0"/>
              </a:spcBef>
              <a:spcAft>
                <a:spcPct val="0"/>
              </a:spcAft>
              <a:buFont typeface="Wingdings" pitchFamily="2" charset="2"/>
              <a:buChar char="ü"/>
              <a:tabLst>
                <a:tab pos="457200" algn="l"/>
              </a:tabLst>
            </a:pPr>
            <a:r>
              <a:rPr lang="el-GR" sz="1500" dirty="0">
                <a:solidFill>
                  <a:schemeClr val="tx2">
                    <a:lumMod val="75000"/>
                  </a:schemeClr>
                </a:solidFill>
                <a:latin typeface="Franklin Gothic Book" pitchFamily="34" charset="0"/>
                <a:ea typeface="Times New Roman" pitchFamily="18" charset="0"/>
                <a:cs typeface="Tahoma" pitchFamily="34" charset="0"/>
              </a:rPr>
              <a:t>Μια φιάλη πολλαπλής χρήσης συνήθως γεμίζει 6 φορές το χρόνο, ενώ η μέση διάρκεια ζωής μιας φιάλης πολλαπλής χρήσης είναι περίπου 5 χρόνια.</a:t>
            </a:r>
            <a:endParaRPr lang="el-GR" sz="1500" dirty="0">
              <a:solidFill>
                <a:schemeClr val="tx2">
                  <a:lumMod val="75000"/>
                </a:schemeClr>
              </a:solidFill>
              <a:latin typeface="Franklin Gothic Book" pitchFamily="34" charset="0"/>
              <a:cs typeface="Arial" pitchFamily="34" charset="0"/>
            </a:endParaRPr>
          </a:p>
          <a:p>
            <a:pPr marL="285750" lvl="0" indent="-285750" eaLnBrk="0" fontAlgn="base" hangingPunct="0">
              <a:spcBef>
                <a:spcPct val="0"/>
              </a:spcBef>
              <a:spcAft>
                <a:spcPct val="0"/>
              </a:spcAft>
              <a:buFont typeface="Wingdings" pitchFamily="2" charset="2"/>
              <a:buChar char="ü"/>
              <a:tabLst>
                <a:tab pos="457200" algn="l"/>
              </a:tabLst>
            </a:pPr>
            <a:r>
              <a:rPr lang="el-GR" sz="1500" dirty="0">
                <a:solidFill>
                  <a:schemeClr val="tx2">
                    <a:lumMod val="75000"/>
                  </a:schemeClr>
                </a:solidFill>
                <a:latin typeface="Franklin Gothic Book" pitchFamily="34" charset="0"/>
                <a:ea typeface="Times New Roman" pitchFamily="18" charset="0"/>
                <a:cs typeface="Tahoma" pitchFamily="34" charset="0"/>
              </a:rPr>
              <a:t>Στις χώρες με μεγάλα ποσοστά ανακύκλωσης γυαλιού, υπάρχουν κάδοι ανακύκλωσης γυαλιού σε κάθε νοικοκυριό.</a:t>
            </a:r>
            <a:endParaRPr lang="el-GR" sz="1500" dirty="0">
              <a:solidFill>
                <a:schemeClr val="tx2">
                  <a:lumMod val="75000"/>
                </a:schemeClr>
              </a:solidFill>
              <a:latin typeface="Franklin Gothic Book" pitchFamily="34" charset="0"/>
              <a:cs typeface="Arial" pitchFamily="34" charset="0"/>
            </a:endParaRPr>
          </a:p>
          <a:p>
            <a:pPr marL="285750" lvl="0" indent="-285750" eaLnBrk="0" fontAlgn="base" hangingPunct="0">
              <a:spcBef>
                <a:spcPct val="0"/>
              </a:spcBef>
              <a:spcAft>
                <a:spcPct val="0"/>
              </a:spcAft>
              <a:buFont typeface="Wingdings" pitchFamily="2" charset="2"/>
              <a:buChar char="ü"/>
              <a:tabLst>
                <a:tab pos="457200" algn="l"/>
              </a:tabLst>
            </a:pPr>
            <a:r>
              <a:rPr lang="el-GR" sz="1500" dirty="0">
                <a:solidFill>
                  <a:schemeClr val="tx2">
                    <a:lumMod val="75000"/>
                  </a:schemeClr>
                </a:solidFill>
                <a:latin typeface="Franklin Gothic Book" pitchFamily="34" charset="0"/>
                <a:ea typeface="Times New Roman" pitchFamily="18" charset="0"/>
                <a:cs typeface="Tahoma" pitchFamily="34" charset="0"/>
              </a:rPr>
              <a:t>1.000 κιλά ανακυκλωμένου γυαλιού εξοικονομούν 12 κιλά πετρέλαιο.</a:t>
            </a:r>
            <a:endParaRPr lang="el-GR" sz="1500" dirty="0">
              <a:solidFill>
                <a:schemeClr val="tx2">
                  <a:lumMod val="75000"/>
                </a:schemeClr>
              </a:solidFill>
              <a:latin typeface="Franklin Gothic Book" pitchFamily="34" charset="0"/>
              <a:cs typeface="Arial" pitchFamily="34" charset="0"/>
            </a:endParaRPr>
          </a:p>
          <a:p>
            <a:pPr marL="285750" lvl="0" indent="-285750" eaLnBrk="0" fontAlgn="base" hangingPunct="0">
              <a:spcBef>
                <a:spcPct val="0"/>
              </a:spcBef>
              <a:spcAft>
                <a:spcPct val="0"/>
              </a:spcAft>
              <a:buFont typeface="Wingdings" pitchFamily="2" charset="2"/>
              <a:buChar char="ü"/>
              <a:tabLst>
                <a:tab pos="457200" algn="l"/>
              </a:tabLst>
            </a:pPr>
            <a:r>
              <a:rPr lang="el-GR" sz="1500" dirty="0">
                <a:solidFill>
                  <a:schemeClr val="tx2">
                    <a:lumMod val="75000"/>
                  </a:schemeClr>
                </a:solidFill>
                <a:latin typeface="Franklin Gothic Book" pitchFamily="34" charset="0"/>
                <a:ea typeface="Times New Roman" pitchFamily="18" charset="0"/>
                <a:cs typeface="Tahoma" pitchFamily="34" charset="0"/>
              </a:rPr>
              <a:t>Ένας κάδος ανακύκλωσης γυαλιού χωράει περίπου 3000 μπουκάλια.</a:t>
            </a:r>
            <a:endParaRPr lang="el-GR" sz="1500" dirty="0">
              <a:solidFill>
                <a:schemeClr val="tx2">
                  <a:lumMod val="75000"/>
                </a:schemeClr>
              </a:solidFill>
              <a:latin typeface="Franklin Gothic Book" pitchFamily="34" charset="0"/>
              <a:cs typeface="Arial" pitchFamily="34" charset="0"/>
            </a:endParaRPr>
          </a:p>
          <a:p>
            <a:pPr marL="285750" lvl="0" indent="-285750" eaLnBrk="0" fontAlgn="base" hangingPunct="0">
              <a:spcBef>
                <a:spcPct val="0"/>
              </a:spcBef>
              <a:spcAft>
                <a:spcPct val="0"/>
              </a:spcAft>
              <a:buFont typeface="Wingdings" pitchFamily="2" charset="2"/>
              <a:buChar char="ü"/>
              <a:tabLst>
                <a:tab pos="457200" algn="l"/>
              </a:tabLst>
            </a:pPr>
            <a:r>
              <a:rPr lang="el-GR" sz="1500" dirty="0">
                <a:solidFill>
                  <a:schemeClr val="tx2">
                    <a:lumMod val="75000"/>
                  </a:schemeClr>
                </a:solidFill>
                <a:latin typeface="Franklin Gothic Book" pitchFamily="34" charset="0"/>
                <a:ea typeface="Times New Roman" pitchFamily="18" charset="0"/>
                <a:cs typeface="Tahoma" pitchFamily="34" charset="0"/>
              </a:rPr>
              <a:t>Με την ενέργεια που εξοικονομείται από την ανακύκλωση ενός γυάλινου μπουκαλιού, μπορεί να ανάψει ένας ηλεκτρικός γλόμπος των 100 βατ για 4 ώρες.</a:t>
            </a:r>
            <a:endParaRPr lang="el-GR" sz="1500" dirty="0">
              <a:solidFill>
                <a:schemeClr val="tx2">
                  <a:lumMod val="75000"/>
                </a:schemeClr>
              </a:solidFill>
              <a:latin typeface="Franklin Gothic Book" pitchFamily="34" charset="0"/>
              <a:cs typeface="Arial" pitchFamily="34" charset="0"/>
            </a:endParaRPr>
          </a:p>
          <a:p>
            <a:pPr marL="285750" lvl="0" indent="-285750" eaLnBrk="0" fontAlgn="base" hangingPunct="0">
              <a:spcBef>
                <a:spcPct val="0"/>
              </a:spcBef>
              <a:spcAft>
                <a:spcPct val="0"/>
              </a:spcAft>
              <a:buFont typeface="Wingdings" pitchFamily="2" charset="2"/>
              <a:buChar char="ü"/>
              <a:tabLst>
                <a:tab pos="457200" algn="l"/>
              </a:tabLst>
            </a:pPr>
            <a:r>
              <a:rPr lang="el-GR" sz="1500" dirty="0">
                <a:solidFill>
                  <a:schemeClr val="tx2">
                    <a:lumMod val="75000"/>
                  </a:schemeClr>
                </a:solidFill>
                <a:latin typeface="Franklin Gothic Book" pitchFamily="34" charset="0"/>
                <a:ea typeface="Times New Roman" pitchFamily="18" charset="0"/>
                <a:cs typeface="Tahoma" pitchFamily="34" charset="0"/>
              </a:rPr>
              <a:t>Σήμερα το μέσο μπουκάλι περιέχει πάνω από 25% ανακυκλωμένο γυαλί.</a:t>
            </a:r>
            <a:endParaRPr lang="el-GR" sz="1500" dirty="0">
              <a:solidFill>
                <a:schemeClr val="tx2">
                  <a:lumMod val="75000"/>
                </a:schemeClr>
              </a:solidFill>
              <a:latin typeface="Franklin Gothic Book" pitchFamily="34" charset="0"/>
              <a:cs typeface="Arial" pitchFamily="34" charset="0"/>
            </a:endParaRPr>
          </a:p>
          <a:p>
            <a:pPr marL="285750" lvl="0" indent="-285750" eaLnBrk="0" fontAlgn="base" hangingPunct="0">
              <a:spcBef>
                <a:spcPct val="0"/>
              </a:spcBef>
              <a:spcAft>
                <a:spcPct val="0"/>
              </a:spcAft>
              <a:buFont typeface="Wingdings" pitchFamily="2" charset="2"/>
              <a:buChar char="ü"/>
              <a:tabLst>
                <a:tab pos="457200" algn="l"/>
              </a:tabLst>
            </a:pPr>
            <a:r>
              <a:rPr lang="el-GR" sz="1500" dirty="0">
                <a:solidFill>
                  <a:schemeClr val="tx2">
                    <a:lumMod val="75000"/>
                  </a:schemeClr>
                </a:solidFill>
                <a:latin typeface="Franklin Gothic Book" pitchFamily="34" charset="0"/>
                <a:ea typeface="Times New Roman" pitchFamily="18" charset="0"/>
                <a:cs typeface="Tahoma" pitchFamily="34" charset="0"/>
              </a:rPr>
              <a:t>Από τους 45.000 τόνους της ετήσιας ανακύκλωσης στην Ελλάδα οι 40.000 τόνοι προέρχονται από τους μεγάλους εμφιαλωτές τροφίμων και ποτών.</a:t>
            </a:r>
            <a:endParaRPr lang="el-GR" sz="1500" dirty="0">
              <a:solidFill>
                <a:schemeClr val="tx2">
                  <a:lumMod val="75000"/>
                </a:schemeClr>
              </a:solidFill>
              <a:latin typeface="Franklin Gothic Book" pitchFamily="34" charset="0"/>
              <a:cs typeface="Arial" pitchFamily="34" charset="0"/>
            </a:endParaRPr>
          </a:p>
          <a:p>
            <a:pPr marL="285750" lvl="0" indent="-285750" eaLnBrk="0" fontAlgn="base" hangingPunct="0">
              <a:spcBef>
                <a:spcPct val="0"/>
              </a:spcBef>
              <a:spcAft>
                <a:spcPct val="0"/>
              </a:spcAft>
              <a:buFont typeface="Wingdings" pitchFamily="2" charset="2"/>
              <a:buChar char="ü"/>
              <a:tabLst>
                <a:tab pos="457200" algn="l"/>
              </a:tabLst>
            </a:pPr>
            <a:r>
              <a:rPr lang="el-GR" sz="1500" dirty="0">
                <a:solidFill>
                  <a:schemeClr val="tx2">
                    <a:lumMod val="75000"/>
                  </a:schemeClr>
                </a:solidFill>
                <a:latin typeface="Franklin Gothic Book" pitchFamily="34" charset="0"/>
                <a:ea typeface="Times New Roman" pitchFamily="18" charset="0"/>
                <a:cs typeface="Tahoma" pitchFamily="34" charset="0"/>
              </a:rPr>
              <a:t>Στη χώρα μας ανακυκλώνονται περίπου 45.000 τόνοι υαλοθραύσματος κάθε χρόνο αν και οι συνολικές ανάγκες είναι της τάξεως των 170.000 τόνων ετησίως.</a:t>
            </a:r>
            <a:endParaRPr lang="el-GR" sz="1500" dirty="0">
              <a:solidFill>
                <a:schemeClr val="tx2">
                  <a:lumMod val="75000"/>
                </a:schemeClr>
              </a:solidFill>
              <a:latin typeface="Franklin Gothic Book" pitchFamily="34" charset="0"/>
              <a:cs typeface="Arial" pitchFamily="34" charset="0"/>
            </a:endParaRPr>
          </a:p>
        </p:txBody>
      </p:sp>
      <p:sp>
        <p:nvSpPr>
          <p:cNvPr id="4" name="TextBox 3"/>
          <p:cNvSpPr txBox="1"/>
          <p:nvPr/>
        </p:nvSpPr>
        <p:spPr>
          <a:xfrm>
            <a:off x="1115616" y="404664"/>
            <a:ext cx="6264696" cy="707886"/>
          </a:xfrm>
          <a:prstGeom prst="rect">
            <a:avLst/>
          </a:prstGeom>
          <a:noFill/>
        </p:spPr>
        <p:txBody>
          <a:bodyPr wrap="square" rtlCol="0">
            <a:spAutoFit/>
          </a:bodyPr>
          <a:lstStyle/>
          <a:p>
            <a:pPr algn="ctr"/>
            <a:r>
              <a:rPr lang="el-GR" sz="4000" dirty="0"/>
              <a:t>ΤΟ ΓΥΑΛΙ ΜΕ ΑΡΙΘΜΟΥΣ</a:t>
            </a:r>
          </a:p>
        </p:txBody>
      </p:sp>
    </p:spTree>
    <p:extLst>
      <p:ext uri="{BB962C8B-B14F-4D97-AF65-F5344CB8AC3E}">
        <p14:creationId xmlns:p14="http://schemas.microsoft.com/office/powerpoint/2010/main" val="31107270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par>
                          <p:cTn id="11" fill="hold">
                            <p:stCondLst>
                              <p:cond delay="1300"/>
                            </p:stCondLst>
                            <p:childTnLst>
                              <p:par>
                                <p:cTn id="12" presetID="53"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par>
                          <p:cTn id="17" fill="hold">
                            <p:stCondLst>
                              <p:cond delay="1800"/>
                            </p:stCondLst>
                            <p:childTnLst>
                              <p:par>
                                <p:cTn id="18" presetID="53" presetClass="entr" presetSubtype="16"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3">
                                            <p:txEl>
                                              <p:pRg st="2" end="2"/>
                                            </p:txEl>
                                          </p:spTgt>
                                        </p:tgtEl>
                                      </p:cBhvr>
                                    </p:animEffect>
                                  </p:childTnLst>
                                </p:cTn>
                              </p:par>
                            </p:childTnLst>
                          </p:cTn>
                        </p:par>
                        <p:par>
                          <p:cTn id="23" fill="hold">
                            <p:stCondLst>
                              <p:cond delay="2300"/>
                            </p:stCondLst>
                            <p:childTnLst>
                              <p:par>
                                <p:cTn id="24" presetID="53" presetClass="entr" presetSubtype="16"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par>
                          <p:cTn id="29" fill="hold">
                            <p:stCondLst>
                              <p:cond delay="2800"/>
                            </p:stCondLst>
                            <p:childTnLst>
                              <p:par>
                                <p:cTn id="30" presetID="53" presetClass="entr" presetSubtype="16"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childTnLst>
                          </p:cTn>
                        </p:par>
                        <p:par>
                          <p:cTn id="35" fill="hold">
                            <p:stCondLst>
                              <p:cond delay="3300"/>
                            </p:stCondLst>
                            <p:childTnLst>
                              <p:par>
                                <p:cTn id="36" presetID="53" presetClass="entr" presetSubtype="16"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3">
                                            <p:txEl>
                                              <p:pRg st="5" end="5"/>
                                            </p:txEl>
                                          </p:spTgt>
                                        </p:tgtEl>
                                      </p:cBhvr>
                                    </p:animEffect>
                                  </p:childTnLst>
                                </p:cTn>
                              </p:par>
                            </p:childTnLst>
                          </p:cTn>
                        </p:par>
                        <p:par>
                          <p:cTn id="41" fill="hold">
                            <p:stCondLst>
                              <p:cond delay="3800"/>
                            </p:stCondLst>
                            <p:childTnLst>
                              <p:par>
                                <p:cTn id="42" presetID="53" presetClass="entr" presetSubtype="16" fill="hold" grpId="0"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6" dur="500"/>
                                        <p:tgtEl>
                                          <p:spTgt spid="3">
                                            <p:txEl>
                                              <p:pRg st="6" end="6"/>
                                            </p:txEl>
                                          </p:spTgt>
                                        </p:tgtEl>
                                      </p:cBhvr>
                                    </p:animEffect>
                                  </p:childTnLst>
                                </p:cTn>
                              </p:par>
                            </p:childTnLst>
                          </p:cTn>
                        </p:par>
                        <p:par>
                          <p:cTn id="47" fill="hold">
                            <p:stCondLst>
                              <p:cond delay="4300"/>
                            </p:stCondLst>
                            <p:childTnLst>
                              <p:par>
                                <p:cTn id="48" presetID="53" presetClass="entr" presetSubtype="16" fill="hold" grpId="0" nodeType="after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2" dur="500"/>
                                        <p:tgtEl>
                                          <p:spTgt spid="3">
                                            <p:txEl>
                                              <p:pRg st="7" end="7"/>
                                            </p:txEl>
                                          </p:spTgt>
                                        </p:tgtEl>
                                      </p:cBhvr>
                                    </p:animEffect>
                                  </p:childTnLst>
                                </p:cTn>
                              </p:par>
                            </p:childTnLst>
                          </p:cTn>
                        </p:par>
                        <p:par>
                          <p:cTn id="53" fill="hold">
                            <p:stCondLst>
                              <p:cond delay="4800"/>
                            </p:stCondLst>
                            <p:childTnLst>
                              <p:par>
                                <p:cTn id="54" presetID="53" presetClass="entr" presetSubtype="16" fill="hold" grpId="0" nodeType="after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3">
                                            <p:txEl>
                                              <p:pRg st="8" end="8"/>
                                            </p:txEl>
                                          </p:spTgt>
                                        </p:tgtEl>
                                      </p:cBhvr>
                                    </p:animEffect>
                                  </p:childTnLst>
                                </p:cTn>
                              </p:par>
                            </p:childTnLst>
                          </p:cTn>
                        </p:par>
                        <p:par>
                          <p:cTn id="59" fill="hold">
                            <p:stCondLst>
                              <p:cond delay="5300"/>
                            </p:stCondLst>
                            <p:childTnLst>
                              <p:par>
                                <p:cTn id="60" presetID="53" presetClass="entr" presetSubtype="16" fill="hold" grpId="0" nodeType="after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 calcmode="lin" valueType="num">
                                      <p:cBhvr>
                                        <p:cTn id="62"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4" dur="500"/>
                                        <p:tgtEl>
                                          <p:spTgt spid="3">
                                            <p:txEl>
                                              <p:pRg st="9" end="9"/>
                                            </p:txEl>
                                          </p:spTgt>
                                        </p:tgtEl>
                                      </p:cBhvr>
                                    </p:animEffect>
                                  </p:childTnLst>
                                </p:cTn>
                              </p:par>
                            </p:childTnLst>
                          </p:cTn>
                        </p:par>
                        <p:par>
                          <p:cTn id="65" fill="hold">
                            <p:stCondLst>
                              <p:cond delay="5800"/>
                            </p:stCondLst>
                            <p:childTnLst>
                              <p:par>
                                <p:cTn id="66" presetID="53" presetClass="entr" presetSubtype="16" fill="hold" grpId="0" nodeType="afterEffect">
                                  <p:stCondLst>
                                    <p:cond delay="0"/>
                                  </p:stCondLst>
                                  <p:childTnLst>
                                    <p:set>
                                      <p:cBhvr>
                                        <p:cTn id="67" dur="1" fill="hold">
                                          <p:stCondLst>
                                            <p:cond delay="0"/>
                                          </p:stCondLst>
                                        </p:cTn>
                                        <p:tgtEl>
                                          <p:spTgt spid="3">
                                            <p:txEl>
                                              <p:pRg st="10" end="10"/>
                                            </p:txEl>
                                          </p:spTgt>
                                        </p:tgtEl>
                                        <p:attrNameLst>
                                          <p:attrName>style.visibility</p:attrName>
                                        </p:attrNameLst>
                                      </p:cBhvr>
                                      <p:to>
                                        <p:strVal val="visible"/>
                                      </p:to>
                                    </p:set>
                                    <p:anim calcmode="lin" valueType="num">
                                      <p:cBhvr>
                                        <p:cTn id="68"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9"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0" dur="500"/>
                                        <p:tgtEl>
                                          <p:spTgt spid="3">
                                            <p:txEl>
                                              <p:pRg st="10" end="10"/>
                                            </p:txEl>
                                          </p:spTgt>
                                        </p:tgtEl>
                                      </p:cBhvr>
                                    </p:animEffect>
                                  </p:childTnLst>
                                </p:cTn>
                              </p:par>
                            </p:childTnLst>
                          </p:cTn>
                        </p:par>
                        <p:par>
                          <p:cTn id="71" fill="hold">
                            <p:stCondLst>
                              <p:cond delay="6300"/>
                            </p:stCondLst>
                            <p:childTnLst>
                              <p:par>
                                <p:cTn id="72" presetID="53" presetClass="entr" presetSubtype="16" fill="hold" grpId="0" nodeType="afterEffect">
                                  <p:stCondLst>
                                    <p:cond delay="0"/>
                                  </p:stCondLst>
                                  <p:childTnLst>
                                    <p:set>
                                      <p:cBhvr>
                                        <p:cTn id="73" dur="1" fill="hold">
                                          <p:stCondLst>
                                            <p:cond delay="0"/>
                                          </p:stCondLst>
                                        </p:cTn>
                                        <p:tgtEl>
                                          <p:spTgt spid="3">
                                            <p:txEl>
                                              <p:pRg st="11" end="11"/>
                                            </p:txEl>
                                          </p:spTgt>
                                        </p:tgtEl>
                                        <p:attrNameLst>
                                          <p:attrName>style.visibility</p:attrName>
                                        </p:attrNameLst>
                                      </p:cBhvr>
                                      <p:to>
                                        <p:strVal val="visible"/>
                                      </p:to>
                                    </p:set>
                                    <p:anim calcmode="lin" valueType="num">
                                      <p:cBhvr>
                                        <p:cTn id="74"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75"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76" dur="500"/>
                                        <p:tgtEl>
                                          <p:spTgt spid="3">
                                            <p:txEl>
                                              <p:pRg st="11" end="11"/>
                                            </p:txEl>
                                          </p:spTgt>
                                        </p:tgtEl>
                                      </p:cBhvr>
                                    </p:animEffect>
                                  </p:childTnLst>
                                </p:cTn>
                              </p:par>
                            </p:childTnLst>
                          </p:cTn>
                        </p:par>
                        <p:par>
                          <p:cTn id="77" fill="hold">
                            <p:stCondLst>
                              <p:cond delay="6800"/>
                            </p:stCondLst>
                            <p:childTnLst>
                              <p:par>
                                <p:cTn id="78" presetID="53" presetClass="entr" presetSubtype="16" fill="hold" grpId="0" nodeType="afterEffect">
                                  <p:stCondLst>
                                    <p:cond delay="0"/>
                                  </p:stCondLst>
                                  <p:childTnLst>
                                    <p:set>
                                      <p:cBhvr>
                                        <p:cTn id="79" dur="1" fill="hold">
                                          <p:stCondLst>
                                            <p:cond delay="0"/>
                                          </p:stCondLst>
                                        </p:cTn>
                                        <p:tgtEl>
                                          <p:spTgt spid="3">
                                            <p:txEl>
                                              <p:pRg st="12" end="12"/>
                                            </p:txEl>
                                          </p:spTgt>
                                        </p:tgtEl>
                                        <p:attrNameLst>
                                          <p:attrName>style.visibility</p:attrName>
                                        </p:attrNameLst>
                                      </p:cBhvr>
                                      <p:to>
                                        <p:strVal val="visible"/>
                                      </p:to>
                                    </p:set>
                                    <p:anim calcmode="lin" valueType="num">
                                      <p:cBhvr>
                                        <p:cTn id="80"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81"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82" dur="500"/>
                                        <p:tgtEl>
                                          <p:spTgt spid="3">
                                            <p:txEl>
                                              <p:pRg st="12" end="12"/>
                                            </p:txEl>
                                          </p:spTgt>
                                        </p:tgtEl>
                                      </p:cBhvr>
                                    </p:animEffect>
                                  </p:childTnLst>
                                </p:cTn>
                              </p:par>
                            </p:childTnLst>
                          </p:cTn>
                        </p:par>
                        <p:par>
                          <p:cTn id="83" fill="hold">
                            <p:stCondLst>
                              <p:cond delay="7300"/>
                            </p:stCondLst>
                            <p:childTnLst>
                              <p:par>
                                <p:cTn id="84" presetID="53" presetClass="entr" presetSubtype="16" fill="hold" grpId="0" nodeType="afterEffect">
                                  <p:stCondLst>
                                    <p:cond delay="0"/>
                                  </p:stCondLst>
                                  <p:childTnLst>
                                    <p:set>
                                      <p:cBhvr>
                                        <p:cTn id="85" dur="1" fill="hold">
                                          <p:stCondLst>
                                            <p:cond delay="0"/>
                                          </p:stCondLst>
                                        </p:cTn>
                                        <p:tgtEl>
                                          <p:spTgt spid="3">
                                            <p:txEl>
                                              <p:pRg st="13" end="13"/>
                                            </p:txEl>
                                          </p:spTgt>
                                        </p:tgtEl>
                                        <p:attrNameLst>
                                          <p:attrName>style.visibility</p:attrName>
                                        </p:attrNameLst>
                                      </p:cBhvr>
                                      <p:to>
                                        <p:strVal val="visible"/>
                                      </p:to>
                                    </p:set>
                                    <p:anim calcmode="lin" valueType="num">
                                      <p:cBhvr>
                                        <p:cTn id="86"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87"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88" dur="500"/>
                                        <p:tgtEl>
                                          <p:spTgt spid="3">
                                            <p:txEl>
                                              <p:pRg st="13" end="13"/>
                                            </p:txEl>
                                          </p:spTgt>
                                        </p:tgtEl>
                                      </p:cBhvr>
                                    </p:animEffect>
                                  </p:childTnLst>
                                </p:cTn>
                              </p:par>
                            </p:childTnLst>
                          </p:cTn>
                        </p:par>
                        <p:par>
                          <p:cTn id="89" fill="hold">
                            <p:stCondLst>
                              <p:cond delay="7800"/>
                            </p:stCondLst>
                            <p:childTnLst>
                              <p:par>
                                <p:cTn id="90" presetID="53" presetClass="entr" presetSubtype="16" fill="hold" grpId="0" nodeType="afterEffect">
                                  <p:stCondLst>
                                    <p:cond delay="0"/>
                                  </p:stCondLst>
                                  <p:childTnLst>
                                    <p:set>
                                      <p:cBhvr>
                                        <p:cTn id="91" dur="1" fill="hold">
                                          <p:stCondLst>
                                            <p:cond delay="0"/>
                                          </p:stCondLst>
                                        </p:cTn>
                                        <p:tgtEl>
                                          <p:spTgt spid="3">
                                            <p:txEl>
                                              <p:pRg st="14" end="14"/>
                                            </p:txEl>
                                          </p:spTgt>
                                        </p:tgtEl>
                                        <p:attrNameLst>
                                          <p:attrName>style.visibility</p:attrName>
                                        </p:attrNameLst>
                                      </p:cBhvr>
                                      <p:to>
                                        <p:strVal val="visible"/>
                                      </p:to>
                                    </p:set>
                                    <p:anim calcmode="lin" valueType="num">
                                      <p:cBhvr>
                                        <p:cTn id="92" dur="5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93" dur="500" fill="hold"/>
                                        <p:tgtEl>
                                          <p:spTgt spid="3">
                                            <p:txEl>
                                              <p:pRg st="14" end="14"/>
                                            </p:txEl>
                                          </p:spTgt>
                                        </p:tgtEl>
                                        <p:attrNameLst>
                                          <p:attrName>ppt_h</p:attrName>
                                        </p:attrNameLst>
                                      </p:cBhvr>
                                      <p:tavLst>
                                        <p:tav tm="0">
                                          <p:val>
                                            <p:fltVal val="0"/>
                                          </p:val>
                                        </p:tav>
                                        <p:tav tm="100000">
                                          <p:val>
                                            <p:strVal val="#ppt_h"/>
                                          </p:val>
                                        </p:tav>
                                      </p:tavLst>
                                    </p:anim>
                                    <p:animEffect transition="in" filter="fade">
                                      <p:cBhvr>
                                        <p:cTn id="94" dur="500"/>
                                        <p:tgtEl>
                                          <p:spTgt spid="3">
                                            <p:txEl>
                                              <p:pRg st="14" end="14"/>
                                            </p:txEl>
                                          </p:spTgt>
                                        </p:tgtEl>
                                      </p:cBhvr>
                                    </p:animEffect>
                                  </p:childTnLst>
                                </p:cTn>
                              </p:par>
                            </p:childTnLst>
                          </p:cTn>
                        </p:par>
                        <p:par>
                          <p:cTn id="95" fill="hold">
                            <p:stCondLst>
                              <p:cond delay="8300"/>
                            </p:stCondLst>
                            <p:childTnLst>
                              <p:par>
                                <p:cTn id="96" presetID="53" presetClass="entr" presetSubtype="16" fill="hold" grpId="0" nodeType="afterEffect">
                                  <p:stCondLst>
                                    <p:cond delay="0"/>
                                  </p:stCondLst>
                                  <p:childTnLst>
                                    <p:set>
                                      <p:cBhvr>
                                        <p:cTn id="97" dur="1" fill="hold">
                                          <p:stCondLst>
                                            <p:cond delay="0"/>
                                          </p:stCondLst>
                                        </p:cTn>
                                        <p:tgtEl>
                                          <p:spTgt spid="3">
                                            <p:txEl>
                                              <p:pRg st="15" end="15"/>
                                            </p:txEl>
                                          </p:spTgt>
                                        </p:tgtEl>
                                        <p:attrNameLst>
                                          <p:attrName>style.visibility</p:attrName>
                                        </p:attrNameLst>
                                      </p:cBhvr>
                                      <p:to>
                                        <p:strVal val="visible"/>
                                      </p:to>
                                    </p:set>
                                    <p:anim calcmode="lin" valueType="num">
                                      <p:cBhvr>
                                        <p:cTn id="98" dur="5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99" dur="500" fill="hold"/>
                                        <p:tgtEl>
                                          <p:spTgt spid="3">
                                            <p:txEl>
                                              <p:pRg st="15" end="15"/>
                                            </p:txEl>
                                          </p:spTgt>
                                        </p:tgtEl>
                                        <p:attrNameLst>
                                          <p:attrName>ppt_h</p:attrName>
                                        </p:attrNameLst>
                                      </p:cBhvr>
                                      <p:tavLst>
                                        <p:tav tm="0">
                                          <p:val>
                                            <p:fltVal val="0"/>
                                          </p:val>
                                        </p:tav>
                                        <p:tav tm="100000">
                                          <p:val>
                                            <p:strVal val="#ppt_h"/>
                                          </p:val>
                                        </p:tav>
                                      </p:tavLst>
                                    </p:anim>
                                    <p:animEffect transition="in" filter="fade">
                                      <p:cBhvr>
                                        <p:cTn id="100"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p:nvPr/>
        </p:nvSpPr>
        <p:spPr>
          <a:xfrm>
            <a:off x="251520" y="260648"/>
            <a:ext cx="8640960" cy="6480720"/>
          </a:xfrm>
          <a:prstGeom prst="rect">
            <a:avLst/>
          </a:prstGeom>
          <a:solidFill>
            <a:schemeClr val="tx2">
              <a:lumMod val="20000"/>
              <a:lumOff val="80000"/>
              <a:alpha val="4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Θέση ημερομηνίας 1"/>
          <p:cNvSpPr>
            <a:spLocks noGrp="1"/>
          </p:cNvSpPr>
          <p:nvPr>
            <p:ph type="dt" sz="half" idx="10"/>
          </p:nvPr>
        </p:nvSpPr>
        <p:spPr/>
        <p:txBody>
          <a:bodyPr/>
          <a:lstStyle/>
          <a:p>
            <a:fld id="{C10E255E-38F7-4334-989C-16CC0D648FBB}" type="datetime1">
              <a:rPr lang="el-GR" smtClean="0"/>
              <a:t>12/1/2012</a:t>
            </a:fld>
            <a:endParaRPr lang="el-GR" dirty="0"/>
          </a:p>
        </p:txBody>
      </p:sp>
      <p:sp>
        <p:nvSpPr>
          <p:cNvPr id="3" name="Ορθογώνιο 2"/>
          <p:cNvSpPr/>
          <p:nvPr/>
        </p:nvSpPr>
        <p:spPr>
          <a:xfrm>
            <a:off x="323528" y="908720"/>
            <a:ext cx="8712968" cy="5355312"/>
          </a:xfrm>
          <a:prstGeom prst="rect">
            <a:avLst/>
          </a:prstGeom>
        </p:spPr>
        <p:txBody>
          <a:bodyPr wrap="square">
            <a:spAutoFit/>
          </a:bodyPr>
          <a:lstStyle/>
          <a:p>
            <a:pPr>
              <a:buFont typeface="Wingdings" pitchFamily="2" charset="2"/>
              <a:buChar char="q"/>
            </a:pPr>
            <a:r>
              <a:rPr lang="el-GR" u="sng" dirty="0">
                <a:solidFill>
                  <a:schemeClr val="tx1">
                    <a:lumMod val="95000"/>
                    <a:lumOff val="5000"/>
                  </a:schemeClr>
                </a:solidFill>
                <a:hlinkClick r:id="rId2"/>
              </a:rPr>
              <a:t>http://www.google.gr/imgres?q=%CE%B3%CF%85%CE%B1%CE%BB%CE%B9&amp;um=1&amp;hl=el&amp;sa=N&amp;fhp=1&amp;biw=1680&amp;bih=935&amp;tbm=isch&amp;tbnid=PU402-xFctGWAM:&amp;imgrefurl=http://www.generalsunshield.com/safety_and_security_glass_films.html&amp;docid=PLGdvwlRxOVtuM&amp;imgurl=http://www.generalsunshield.com/GSSimages/broken_glass-resized50.jpg&amp;w=1152&amp;h=864&amp;ei=73gMT6jBGMeA4gSJ36mgBg&amp;zoom=1&amp;iact=hc&amp;vpx=1380&amp;vpy=591&amp;dur=13&amp;hovh=194&amp;hovw=259&amp;tx=108&amp;ty=94&amp;sig=110395952699857463870&amp;page=1&amp;tbnh=146&amp;tbnw=193&amp;start=0&amp;ndsp=42&amp;ved=1t:429,r:33,s:0</a:t>
            </a:r>
            <a:endParaRPr lang="el-GR" dirty="0">
              <a:solidFill>
                <a:schemeClr val="tx1">
                  <a:lumMod val="95000"/>
                  <a:lumOff val="5000"/>
                </a:schemeClr>
              </a:solidFill>
            </a:endParaRPr>
          </a:p>
          <a:p>
            <a:pPr>
              <a:buFont typeface="Wingdings" pitchFamily="2" charset="2"/>
              <a:buChar char="q"/>
            </a:pPr>
            <a:r>
              <a:rPr lang="en-US" u="sng" dirty="0">
                <a:solidFill>
                  <a:schemeClr val="tx1">
                    <a:lumMod val="95000"/>
                    <a:lumOff val="5000"/>
                  </a:schemeClr>
                </a:solidFill>
                <a:hlinkClick r:id="rId3"/>
              </a:rPr>
              <a:t>http</a:t>
            </a:r>
            <a:r>
              <a:rPr lang="el-GR" u="sng" dirty="0">
                <a:solidFill>
                  <a:schemeClr val="tx1">
                    <a:lumMod val="95000"/>
                    <a:lumOff val="5000"/>
                  </a:schemeClr>
                </a:solidFill>
                <a:hlinkClick r:id="rId3"/>
              </a:rPr>
              <a:t>://</a:t>
            </a:r>
            <a:r>
              <a:rPr lang="en-US" u="sng" dirty="0">
                <a:solidFill>
                  <a:schemeClr val="tx1">
                    <a:lumMod val="95000"/>
                    <a:lumOff val="5000"/>
                  </a:schemeClr>
                </a:solidFill>
                <a:hlinkClick r:id="rId3"/>
              </a:rPr>
              <a:t>coolweb</a:t>
            </a:r>
            <a:r>
              <a:rPr lang="el-GR" u="sng" dirty="0">
                <a:solidFill>
                  <a:schemeClr val="tx1">
                    <a:lumMod val="95000"/>
                    <a:lumOff val="5000"/>
                  </a:schemeClr>
                </a:solidFill>
                <a:hlinkClick r:id="rId3"/>
              </a:rPr>
              <a:t>.</a:t>
            </a:r>
            <a:r>
              <a:rPr lang="en-US" u="sng" dirty="0">
                <a:solidFill>
                  <a:schemeClr val="tx1">
                    <a:lumMod val="95000"/>
                    <a:lumOff val="5000"/>
                  </a:schemeClr>
                </a:solidFill>
                <a:hlinkClick r:id="rId3"/>
              </a:rPr>
              <a:t>gr</a:t>
            </a:r>
            <a:r>
              <a:rPr lang="el-GR" u="sng" dirty="0">
                <a:solidFill>
                  <a:schemeClr val="tx1">
                    <a:lumMod val="95000"/>
                    <a:lumOff val="5000"/>
                  </a:schemeClr>
                </a:solidFill>
                <a:hlinkClick r:id="rId3"/>
              </a:rPr>
              <a:t>/</a:t>
            </a:r>
            <a:r>
              <a:rPr lang="en-US" u="sng" dirty="0">
                <a:solidFill>
                  <a:schemeClr val="tx1">
                    <a:lumMod val="95000"/>
                    <a:lumOff val="5000"/>
                  </a:schemeClr>
                </a:solidFill>
                <a:hlinkClick r:id="rId3"/>
              </a:rPr>
              <a:t>pos</a:t>
            </a:r>
            <a:r>
              <a:rPr lang="el-GR" u="sng" dirty="0">
                <a:solidFill>
                  <a:schemeClr val="tx1">
                    <a:lumMod val="95000"/>
                    <a:lumOff val="5000"/>
                  </a:schemeClr>
                </a:solidFill>
                <a:hlinkClick r:id="rId3"/>
              </a:rPr>
              <a:t>-</a:t>
            </a:r>
            <a:r>
              <a:rPr lang="en-US" u="sng" dirty="0">
                <a:solidFill>
                  <a:schemeClr val="tx1">
                    <a:lumMod val="95000"/>
                    <a:lumOff val="5000"/>
                  </a:schemeClr>
                </a:solidFill>
                <a:hlinkClick r:id="rId3"/>
              </a:rPr>
              <a:t>kataskeuazete</a:t>
            </a:r>
            <a:r>
              <a:rPr lang="el-GR" u="sng" dirty="0">
                <a:solidFill>
                  <a:schemeClr val="tx1">
                    <a:lumMod val="95000"/>
                    <a:lumOff val="5000"/>
                  </a:schemeClr>
                </a:solidFill>
                <a:hlinkClick r:id="rId3"/>
              </a:rPr>
              <a:t>-</a:t>
            </a:r>
            <a:r>
              <a:rPr lang="en-US" u="sng" dirty="0">
                <a:solidFill>
                  <a:schemeClr val="tx1">
                    <a:lumMod val="95000"/>
                    <a:lumOff val="5000"/>
                  </a:schemeClr>
                </a:solidFill>
                <a:hlinkClick r:id="rId3"/>
              </a:rPr>
              <a:t>giali</a:t>
            </a:r>
            <a:r>
              <a:rPr lang="el-GR" u="sng" dirty="0">
                <a:solidFill>
                  <a:schemeClr val="tx1">
                    <a:lumMod val="95000"/>
                    <a:lumOff val="5000"/>
                  </a:schemeClr>
                </a:solidFill>
                <a:hlinkClick r:id="rId3"/>
              </a:rPr>
              <a:t>/</a:t>
            </a:r>
            <a:endParaRPr lang="el-GR" dirty="0">
              <a:solidFill>
                <a:schemeClr val="tx1">
                  <a:lumMod val="95000"/>
                  <a:lumOff val="5000"/>
                </a:schemeClr>
              </a:solidFill>
            </a:endParaRPr>
          </a:p>
          <a:p>
            <a:pPr>
              <a:buFont typeface="Wingdings" pitchFamily="2" charset="2"/>
              <a:buChar char="q"/>
            </a:pPr>
            <a:r>
              <a:rPr lang="el-GR" u="sng" dirty="0">
                <a:solidFill>
                  <a:schemeClr val="tx1">
                    <a:lumMod val="95000"/>
                    <a:lumOff val="5000"/>
                  </a:schemeClr>
                </a:solidFill>
                <a:hlinkClick r:id="rId4"/>
              </a:rPr>
              <a:t>http://www.anakyklosi.com.gr/site.php?&amp;file=pages.xml&amp;catid=65</a:t>
            </a:r>
            <a:endParaRPr lang="el-GR" dirty="0">
              <a:solidFill>
                <a:schemeClr val="tx1">
                  <a:lumMod val="95000"/>
                  <a:lumOff val="5000"/>
                </a:schemeClr>
              </a:solidFill>
            </a:endParaRPr>
          </a:p>
          <a:p>
            <a:pPr>
              <a:buFont typeface="Wingdings" pitchFamily="2" charset="2"/>
              <a:buChar char="q"/>
            </a:pPr>
            <a:r>
              <a:rPr lang="en-US" u="sng" dirty="0">
                <a:solidFill>
                  <a:schemeClr val="tx1">
                    <a:lumMod val="95000"/>
                    <a:lumOff val="5000"/>
                  </a:schemeClr>
                </a:solidFill>
                <a:hlinkClick r:id="rId5"/>
              </a:rPr>
              <a:t>http://www.anakyklosi.com.gr/site.php?&amp;PHPSESSID=9ba85225798afe340eca5e2c6075a3db&amp;file=pages.xml&amp;catid=64</a:t>
            </a:r>
            <a:endParaRPr lang="el-GR" dirty="0">
              <a:solidFill>
                <a:schemeClr val="tx1">
                  <a:lumMod val="95000"/>
                  <a:lumOff val="5000"/>
                </a:schemeClr>
              </a:solidFill>
            </a:endParaRPr>
          </a:p>
          <a:p>
            <a:pPr>
              <a:buFont typeface="Wingdings" pitchFamily="2" charset="2"/>
              <a:buChar char="q"/>
            </a:pPr>
            <a:r>
              <a:rPr lang="en-US" u="sng" dirty="0">
                <a:solidFill>
                  <a:schemeClr val="tx1">
                    <a:lumMod val="95000"/>
                    <a:lumOff val="5000"/>
                  </a:schemeClr>
                </a:solidFill>
                <a:hlinkClick r:id="rId6"/>
              </a:rPr>
              <a:t>http://www.anakyklosi.com.gr/site.php?&amp;file=pages.xml&amp;catid=68</a:t>
            </a:r>
            <a:endParaRPr lang="el-GR" dirty="0">
              <a:solidFill>
                <a:schemeClr val="tx1">
                  <a:lumMod val="95000"/>
                  <a:lumOff val="5000"/>
                </a:schemeClr>
              </a:solidFill>
            </a:endParaRPr>
          </a:p>
          <a:p>
            <a:pPr>
              <a:buFont typeface="Wingdings" pitchFamily="2" charset="2"/>
              <a:buChar char="q"/>
            </a:pPr>
            <a:r>
              <a:rPr lang="en-US" u="sng" dirty="0">
                <a:solidFill>
                  <a:schemeClr val="tx1">
                    <a:lumMod val="95000"/>
                    <a:lumOff val="5000"/>
                  </a:schemeClr>
                </a:solidFill>
                <a:hlinkClick r:id="rId7"/>
              </a:rPr>
              <a:t>http://www.google.gr/imgres?q=%CE%B3%CF%85%CE%B1%CE%BB%CE%B9&amp;um=1&amp;hl=el&amp;sa=N&amp;fhp=1&amp;biw=1680&amp;bih=935&amp;tbm=isch&amp;tbnid=r_u0O5DZccv70M:&amp;imgrefurl=http://www.kappashop.gr/el/vrahaki_yali_prasino_10_30_.aspx&amp;docid=uIC95SdFFpA1sM&amp;imgurl=http://www.kappashop.gr/img/products/giali_prasino_wm.JPG&amp;w=320&amp;h=297&amp;ei=73gMT6jBGMeA4gSJ36mgBg&amp;zoom=1&amp;iact=rc&amp;dur=483&amp;sig=110395952699857463870&amp;page=1&amp;tbnh=139&amp;tbnw=135&amp;start=0&amp;ndsp=42&amp;ved=1t:429,r:8,s:0&amp;tx=69&amp;ty=100</a:t>
            </a:r>
            <a:endParaRPr lang="el-GR" dirty="0">
              <a:solidFill>
                <a:schemeClr val="tx1">
                  <a:lumMod val="95000"/>
                  <a:lumOff val="5000"/>
                </a:schemeClr>
              </a:solidFill>
            </a:endParaRPr>
          </a:p>
        </p:txBody>
      </p:sp>
      <p:sp>
        <p:nvSpPr>
          <p:cNvPr id="4" name="TextBox 3"/>
          <p:cNvSpPr txBox="1"/>
          <p:nvPr/>
        </p:nvSpPr>
        <p:spPr>
          <a:xfrm>
            <a:off x="971600" y="332656"/>
            <a:ext cx="7128792" cy="707886"/>
          </a:xfrm>
          <a:prstGeom prst="rect">
            <a:avLst/>
          </a:prstGeom>
          <a:noFill/>
        </p:spPr>
        <p:txBody>
          <a:bodyPr wrap="square" rtlCol="0">
            <a:spAutoFit/>
          </a:bodyPr>
          <a:lstStyle/>
          <a:p>
            <a:pPr algn="ctr"/>
            <a:r>
              <a:rPr lang="el-GR" sz="4000" dirty="0"/>
              <a:t>ΒΙΒΛΙΟΓΡΑΦΙΑ</a:t>
            </a:r>
          </a:p>
        </p:txBody>
      </p:sp>
    </p:spTree>
    <p:extLst>
      <p:ext uri="{BB962C8B-B14F-4D97-AF65-F5344CB8AC3E}">
        <p14:creationId xmlns:p14="http://schemas.microsoft.com/office/powerpoint/2010/main" val="21049824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p:nvPr/>
        </p:nvSpPr>
        <p:spPr>
          <a:xfrm>
            <a:off x="251520" y="260648"/>
            <a:ext cx="8640960" cy="6480720"/>
          </a:xfrm>
          <a:prstGeom prst="rect">
            <a:avLst/>
          </a:prstGeom>
          <a:solidFill>
            <a:schemeClr val="tx2">
              <a:lumMod val="20000"/>
              <a:lumOff val="80000"/>
              <a:alpha val="4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Τίτλος 1"/>
          <p:cNvSpPr>
            <a:spLocks noGrp="1"/>
          </p:cNvSpPr>
          <p:nvPr>
            <p:ph type="title"/>
          </p:nvPr>
        </p:nvSpPr>
        <p:spPr/>
        <p:txBody>
          <a:bodyPr>
            <a:normAutofit/>
          </a:bodyPr>
          <a:lstStyle/>
          <a:p>
            <a:r>
              <a:rPr lang="el-GR" sz="5400" dirty="0" smtClean="0">
                <a:latin typeface="+mn-lt"/>
              </a:rPr>
              <a:t>ΕΡΓΑΣΙΑ</a:t>
            </a:r>
            <a:endParaRPr lang="el-GR" sz="5400" dirty="0">
              <a:latin typeface="+mn-lt"/>
            </a:endParaRPr>
          </a:p>
        </p:txBody>
      </p:sp>
      <p:sp>
        <p:nvSpPr>
          <p:cNvPr id="3" name="Θέση περιεχομένου 2"/>
          <p:cNvSpPr>
            <a:spLocks noGrp="1"/>
          </p:cNvSpPr>
          <p:nvPr>
            <p:ph idx="1"/>
          </p:nvPr>
        </p:nvSpPr>
        <p:spPr/>
        <p:txBody>
          <a:bodyPr>
            <a:normAutofit fontScale="92500" lnSpcReduction="10000"/>
          </a:bodyPr>
          <a:lstStyle/>
          <a:p>
            <a:pPr marL="18288" indent="0">
              <a:buNone/>
            </a:pPr>
            <a:r>
              <a:rPr lang="el-GR" sz="4400" dirty="0">
                <a:latin typeface="Franklin Gothic Book" pitchFamily="34" charset="0"/>
              </a:rPr>
              <a:t>ΜΑΘΗΤΡΙΕΣ</a:t>
            </a:r>
          </a:p>
          <a:p>
            <a:pPr marL="514350" indent="-514350">
              <a:buFont typeface="+mj-lt"/>
              <a:buAutoNum type="romanLcPeriod"/>
            </a:pPr>
            <a:r>
              <a:rPr lang="el-GR" dirty="0"/>
              <a:t>ΑΓΑΠΗ ΜΠΟΥΖΑΝΗ</a:t>
            </a:r>
          </a:p>
          <a:p>
            <a:pPr marL="514350" indent="-514350">
              <a:buFont typeface="+mj-lt"/>
              <a:buAutoNum type="romanLcPeriod"/>
            </a:pPr>
            <a:r>
              <a:rPr lang="el-GR" dirty="0"/>
              <a:t>ΜΑΡΙΑ ΜΠΟΣΜΠΟΝΗ </a:t>
            </a:r>
          </a:p>
          <a:p>
            <a:pPr marL="514350" indent="-514350">
              <a:buFont typeface="+mj-lt"/>
              <a:buAutoNum type="romanLcPeriod"/>
            </a:pPr>
            <a:r>
              <a:rPr lang="el-GR" dirty="0"/>
              <a:t>ΜΑΡΙΓΟΥΛΑ ΜΥΛΩΝΑΚΟΥ </a:t>
            </a:r>
          </a:p>
          <a:p>
            <a:pPr marL="514350" indent="-514350">
              <a:buFont typeface="+mj-lt"/>
              <a:buAutoNum type="romanLcPeriod"/>
            </a:pPr>
            <a:r>
              <a:rPr lang="el-GR" dirty="0"/>
              <a:t>ΑΝΝΑ ΠΑΠΑΣΑΡΑΝΤΟΥ</a:t>
            </a:r>
          </a:p>
          <a:p>
            <a:pPr marL="514350" indent="-514350">
              <a:buFont typeface="+mj-lt"/>
              <a:buAutoNum type="romanLcPeriod"/>
            </a:pPr>
            <a:endParaRPr lang="el-GR" dirty="0"/>
          </a:p>
          <a:p>
            <a:pPr marL="18288" indent="0">
              <a:buNone/>
            </a:pPr>
            <a:r>
              <a:rPr lang="el-GR" sz="4400" dirty="0"/>
              <a:t>ΚΑΘΗΓΗΤΡΙΑ </a:t>
            </a:r>
          </a:p>
          <a:p>
            <a:pPr>
              <a:buFont typeface="Wingdings" pitchFamily="2" charset="2"/>
              <a:buChar char="q"/>
            </a:pPr>
            <a:r>
              <a:rPr lang="el-GR" dirty="0"/>
              <a:t>ΚΩΝΣΤΑΝΤΙΝΑ ΚΟΓΙΑ</a:t>
            </a:r>
          </a:p>
          <a:p>
            <a:endParaRPr lang="el-GR" dirty="0"/>
          </a:p>
        </p:txBody>
      </p:sp>
      <p:sp>
        <p:nvSpPr>
          <p:cNvPr id="4" name="Θέση ημερομηνίας 3"/>
          <p:cNvSpPr>
            <a:spLocks noGrp="1"/>
          </p:cNvSpPr>
          <p:nvPr>
            <p:ph type="dt" sz="half" idx="10"/>
          </p:nvPr>
        </p:nvSpPr>
        <p:spPr/>
        <p:txBody>
          <a:bodyPr/>
          <a:lstStyle/>
          <a:p>
            <a:fld id="{FFA04C13-2320-4345-9C41-26CE81FE888A}" type="datetime1">
              <a:rPr lang="el-GR" smtClean="0"/>
              <a:t>12/1/2012</a:t>
            </a:fld>
            <a:endParaRPr lang="el-GR" dirty="0"/>
          </a:p>
        </p:txBody>
      </p:sp>
    </p:spTree>
    <p:extLst>
      <p:ext uri="{BB962C8B-B14F-4D97-AF65-F5344CB8AC3E}">
        <p14:creationId xmlns:p14="http://schemas.microsoft.com/office/powerpoint/2010/main" val="30796474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p:nvPr/>
        </p:nvSpPr>
        <p:spPr>
          <a:xfrm>
            <a:off x="251520" y="260648"/>
            <a:ext cx="8640960" cy="6480720"/>
          </a:xfrm>
          <a:prstGeom prst="rect">
            <a:avLst/>
          </a:prstGeom>
          <a:solidFill>
            <a:schemeClr val="tx2">
              <a:lumMod val="20000"/>
              <a:lumOff val="80000"/>
              <a:alpha val="4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extBox 1"/>
          <p:cNvSpPr txBox="1"/>
          <p:nvPr/>
        </p:nvSpPr>
        <p:spPr>
          <a:xfrm>
            <a:off x="683568" y="1844824"/>
            <a:ext cx="7632848" cy="3554819"/>
          </a:xfrm>
          <a:prstGeom prst="rect">
            <a:avLst/>
          </a:prstGeom>
          <a:noFill/>
        </p:spPr>
        <p:txBody>
          <a:bodyPr wrap="square" rtlCol="0">
            <a:spAutoFit/>
          </a:bodyPr>
          <a:lstStyle/>
          <a:p>
            <a:pPr>
              <a:buFont typeface="Wingdings" pitchFamily="2" charset="2"/>
              <a:buChar char="ü"/>
            </a:pPr>
            <a:r>
              <a:rPr lang="el-GR" sz="1500" dirty="0">
                <a:solidFill>
                  <a:schemeClr val="tx2">
                    <a:lumMod val="75000"/>
                  </a:schemeClr>
                </a:solidFill>
                <a:latin typeface="Franklin Gothic Book" pitchFamily="34" charset="0"/>
              </a:rPr>
              <a:t>Το </a:t>
            </a:r>
            <a:r>
              <a:rPr lang="el-GR" sz="1500" b="1" dirty="0">
                <a:solidFill>
                  <a:schemeClr val="tx2">
                    <a:lumMod val="75000"/>
                  </a:schemeClr>
                </a:solidFill>
                <a:latin typeface="Franklin Gothic Book" pitchFamily="34" charset="0"/>
              </a:rPr>
              <a:t>πυρίτιο</a:t>
            </a:r>
            <a:r>
              <a:rPr lang="el-GR" sz="1500" dirty="0">
                <a:solidFill>
                  <a:schemeClr val="tx2">
                    <a:lumMod val="75000"/>
                  </a:schemeClr>
                </a:solidFill>
                <a:latin typeface="Franklin Gothic Book" pitchFamily="34" charset="0"/>
              </a:rPr>
              <a:t> είναι το χημικό στοιχείο με χημικό σύμβολο </a:t>
            </a:r>
            <a:r>
              <a:rPr lang="el-GR" sz="1500" b="1" dirty="0">
                <a:solidFill>
                  <a:schemeClr val="tx2">
                    <a:lumMod val="75000"/>
                  </a:schemeClr>
                </a:solidFill>
                <a:latin typeface="Franklin Gothic Book" pitchFamily="34" charset="0"/>
              </a:rPr>
              <a:t>Si</a:t>
            </a:r>
            <a:r>
              <a:rPr lang="el-GR" sz="1500" dirty="0">
                <a:solidFill>
                  <a:schemeClr val="tx2">
                    <a:lumMod val="75000"/>
                  </a:schemeClr>
                </a:solidFill>
                <a:latin typeface="Franklin Gothic Book" pitchFamily="34" charset="0"/>
              </a:rPr>
              <a:t>, ατομικό αριθμό 14 και ατομική μάζα 28,0855 amu. Είναι ένα μεταλλοειδές που ανήκει στην ομάδα IV</a:t>
            </a:r>
            <a:r>
              <a:rPr lang="el-GR" sz="1500" baseline="30000" dirty="0">
                <a:solidFill>
                  <a:schemeClr val="tx2">
                    <a:lumMod val="75000"/>
                  </a:schemeClr>
                </a:solidFill>
                <a:latin typeface="Franklin Gothic Book" pitchFamily="34" charset="0"/>
              </a:rPr>
              <a:t>A</a:t>
            </a:r>
            <a:r>
              <a:rPr lang="el-GR" sz="1500" dirty="0">
                <a:solidFill>
                  <a:schemeClr val="tx2">
                    <a:lumMod val="75000"/>
                  </a:schemeClr>
                </a:solidFill>
                <a:latin typeface="Franklin Gothic Book" pitchFamily="34" charset="0"/>
              </a:rPr>
              <a:t> (14) του περιοδικού πίνακα . Αυτό σημαίνει ότι έχει τέσσερα ηλεκτρόνια στην εξωτερική του στοιβάδα. Είναι το όγδοο (8</a:t>
            </a:r>
            <a:r>
              <a:rPr lang="el-GR" sz="1500" baseline="30000" dirty="0">
                <a:solidFill>
                  <a:schemeClr val="tx2">
                    <a:lumMod val="75000"/>
                  </a:schemeClr>
                </a:solidFill>
                <a:latin typeface="Franklin Gothic Book" pitchFamily="34" charset="0"/>
              </a:rPr>
              <a:t>ο</a:t>
            </a:r>
            <a:r>
              <a:rPr lang="el-GR" sz="1500" dirty="0">
                <a:solidFill>
                  <a:schemeClr val="tx2">
                    <a:lumMod val="75000"/>
                  </a:schemeClr>
                </a:solidFill>
                <a:latin typeface="Franklin Gothic Book" pitchFamily="34" charset="0"/>
              </a:rPr>
              <a:t>) κατά σειρά αφθονίας μάζας στοιχείο στο σύμπαν και δεύτερο στο φλοιό της Γης, αποτελώντας συγκεκριμένα το 25,7% της μάζας του, όπου όμως σπάνια βρίσκεται σε ελεύθερη στοιχειακή κατάσταση. Η πιο συνηθισμένη μορφή του στη διαστρική σκόνη, σε αστεροειδείς, δορυφόρους και πλανήτες είναι το διοξείδιο του πυριτίου (SiO</a:t>
            </a:r>
            <a:r>
              <a:rPr lang="el-GR" sz="1500" baseline="-25000" dirty="0">
                <a:solidFill>
                  <a:schemeClr val="tx2">
                    <a:lumMod val="75000"/>
                  </a:schemeClr>
                </a:solidFill>
                <a:latin typeface="Franklin Gothic Book" pitchFamily="34" charset="0"/>
              </a:rPr>
              <a:t>2</a:t>
            </a:r>
            <a:r>
              <a:rPr lang="el-GR" sz="1500" dirty="0">
                <a:solidFill>
                  <a:schemeClr val="tx2">
                    <a:lumMod val="75000"/>
                  </a:schemeClr>
                </a:solidFill>
                <a:latin typeface="Franklin Gothic Book" pitchFamily="34" charset="0"/>
              </a:rPr>
              <a:t>) και διάφορες πυριτικές ενώσεις.</a:t>
            </a:r>
          </a:p>
          <a:p>
            <a:pPr>
              <a:buFont typeface="Wingdings" pitchFamily="2" charset="2"/>
              <a:buChar char="ü"/>
            </a:pPr>
            <a:r>
              <a:rPr lang="el-GR" sz="1500" dirty="0">
                <a:solidFill>
                  <a:schemeClr val="tx2">
                    <a:lumMod val="75000"/>
                  </a:schemeClr>
                </a:solidFill>
                <a:latin typeface="Franklin Gothic Book" pitchFamily="34" charset="0"/>
              </a:rPr>
              <a:t>Το πυρίτιο και οι ενώσεις του έχουν πολλές βιομηχανικές χρήσεις. Το ίδιο το πυρίτιο είναι κύριο συστατικό των περισσότερων ημιαγωγικών συστημάτων και των μικροτσίπ. Οι ημιαγωγικές ιδιότητες των ημιαγωγών πυριτίου παραμένουν σε υψηλότερες θερμοκρασίες σε σύγκριση με των αντίστοιχων του γερμανίου. Ακόμη, στη μορφή του χαλαζία και διαφόρων πυριτικών ενώσεων σχηματίζει χρήσιμα υαλικά, τσιμέντα και κεραμεικά προϊόντα. Είναι ακόμη ένα κύριο συστατικό των σιλικονών, μια τάξη πολυμερών που περιέχουν πυρίτιο, άνθρακα, οξυγόνο και υδρογόνο .</a:t>
            </a:r>
          </a:p>
        </p:txBody>
      </p:sp>
      <p:sp>
        <p:nvSpPr>
          <p:cNvPr id="3" name="Θέση ημερομηνίας 2"/>
          <p:cNvSpPr>
            <a:spLocks noGrp="1"/>
          </p:cNvSpPr>
          <p:nvPr>
            <p:ph type="dt" sz="half" idx="10"/>
          </p:nvPr>
        </p:nvSpPr>
        <p:spPr/>
        <p:txBody>
          <a:bodyPr/>
          <a:lstStyle/>
          <a:p>
            <a:fld id="{B8B259F4-3155-4CC0-BEF6-A32F1E687E54}" type="datetime1">
              <a:rPr lang="el-GR" smtClean="0"/>
              <a:t>12/1/2012</a:t>
            </a:fld>
            <a:endParaRPr lang="el-GR" dirty="0"/>
          </a:p>
        </p:txBody>
      </p:sp>
      <p:sp>
        <p:nvSpPr>
          <p:cNvPr id="4" name="TextBox 3"/>
          <p:cNvSpPr txBox="1"/>
          <p:nvPr/>
        </p:nvSpPr>
        <p:spPr>
          <a:xfrm>
            <a:off x="971600" y="682824"/>
            <a:ext cx="7056784" cy="707886"/>
          </a:xfrm>
          <a:prstGeom prst="rect">
            <a:avLst/>
          </a:prstGeom>
          <a:noFill/>
        </p:spPr>
        <p:txBody>
          <a:bodyPr wrap="square" rtlCol="0">
            <a:spAutoFit/>
          </a:bodyPr>
          <a:lstStyle/>
          <a:p>
            <a:pPr algn="ctr"/>
            <a:r>
              <a:rPr lang="el-GR" sz="4000" dirty="0"/>
              <a:t>ΠΛΗΡΟΦΟΡΙΕΣ ΓΙΑ ΤΟ ΠΥΡΙΤΙΟ</a:t>
            </a:r>
          </a:p>
        </p:txBody>
      </p:sp>
    </p:spTree>
    <p:extLst>
      <p:ext uri="{BB962C8B-B14F-4D97-AF65-F5344CB8AC3E}">
        <p14:creationId xmlns:p14="http://schemas.microsoft.com/office/powerpoint/2010/main" val="1804006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640960" cy="6480720"/>
          </a:xfrm>
          <a:prstGeom prst="rect">
            <a:avLst/>
          </a:prstGeom>
          <a:solidFill>
            <a:schemeClr val="tx2">
              <a:lumMod val="20000"/>
              <a:lumOff val="80000"/>
              <a:alpha val="4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TextBox 2"/>
          <p:cNvSpPr txBox="1"/>
          <p:nvPr/>
        </p:nvSpPr>
        <p:spPr>
          <a:xfrm>
            <a:off x="611560" y="692696"/>
            <a:ext cx="8064896" cy="400110"/>
          </a:xfrm>
          <a:prstGeom prst="rect">
            <a:avLst/>
          </a:prstGeom>
          <a:noFill/>
        </p:spPr>
        <p:txBody>
          <a:bodyPr wrap="square" rtlCol="0">
            <a:spAutoFit/>
          </a:bodyPr>
          <a:lstStyle/>
          <a:p>
            <a:r>
              <a:rPr lang="el-GR" sz="2000" i="1" dirty="0" smtClean="0">
                <a:solidFill>
                  <a:schemeClr val="tx2">
                    <a:lumMod val="75000"/>
                  </a:schemeClr>
                </a:solidFill>
              </a:rPr>
              <a:t>- Πώς παρασκευάζεται το γυαλί; </a:t>
            </a:r>
            <a:endParaRPr lang="el-GR" sz="2000" i="1" dirty="0">
              <a:solidFill>
                <a:schemeClr val="tx2">
                  <a:lumMod val="75000"/>
                </a:schemeClr>
              </a:solidFill>
            </a:endParaRPr>
          </a:p>
        </p:txBody>
      </p:sp>
      <p:sp>
        <p:nvSpPr>
          <p:cNvPr id="4" name="TextBox 3"/>
          <p:cNvSpPr txBox="1"/>
          <p:nvPr/>
        </p:nvSpPr>
        <p:spPr>
          <a:xfrm>
            <a:off x="611560" y="1340768"/>
            <a:ext cx="8064896" cy="1477328"/>
          </a:xfrm>
          <a:prstGeom prst="rect">
            <a:avLst/>
          </a:prstGeom>
          <a:noFill/>
        </p:spPr>
        <p:txBody>
          <a:bodyPr wrap="square" rtlCol="0">
            <a:spAutoFit/>
          </a:bodyPr>
          <a:lstStyle/>
          <a:p>
            <a:r>
              <a:rPr lang="el-GR" dirty="0" smtClean="0">
                <a:solidFill>
                  <a:schemeClr val="tx2">
                    <a:lumMod val="75000"/>
                  </a:schemeClr>
                </a:solidFill>
              </a:rPr>
              <a:t>Το γυαλί παρασκευάζεται από χαλαζιακή άμμο ως βασικό συστατικό, καθώς περιέχεται σε μεγαλύτερη αναλογία, ανθρακικό νάτριο, οξείδιο του καλίου, ανθρακικό ασβέστιο, ανθρακικό μαγνήσιο</a:t>
            </a:r>
            <a:r>
              <a:rPr lang="el-GR" dirty="0">
                <a:solidFill>
                  <a:schemeClr val="tx2">
                    <a:lumMod val="75000"/>
                  </a:schemeClr>
                </a:solidFill>
              </a:rPr>
              <a:t> </a:t>
            </a:r>
            <a:r>
              <a:rPr lang="el-GR" dirty="0" smtClean="0">
                <a:solidFill>
                  <a:schemeClr val="tx2">
                    <a:lumMod val="75000"/>
                  </a:schemeClr>
                </a:solidFill>
              </a:rPr>
              <a:t>και οξειδίο </a:t>
            </a:r>
            <a:r>
              <a:rPr lang="el-GR" dirty="0">
                <a:solidFill>
                  <a:schemeClr val="tx2">
                    <a:lumMod val="75000"/>
                  </a:schemeClr>
                </a:solidFill>
              </a:rPr>
              <a:t>του </a:t>
            </a:r>
            <a:r>
              <a:rPr lang="el-GR" dirty="0" smtClean="0">
                <a:solidFill>
                  <a:schemeClr val="tx2">
                    <a:lumMod val="75000"/>
                  </a:schemeClr>
                </a:solidFill>
              </a:rPr>
              <a:t>αργιλίου. Ανάλογα με τον τύπο του γυαλιού και τις επιθυμητές ιδιότητες, αλλάζουν και τα δευτερεύοντα συστατικά, καθώς και η αναλογία τους.</a:t>
            </a:r>
            <a:endParaRPr lang="el-GR" dirty="0">
              <a:solidFill>
                <a:schemeClr val="tx2">
                  <a:lumMod val="75000"/>
                </a:schemeClr>
              </a:solidFill>
            </a:endParaRPr>
          </a:p>
        </p:txBody>
      </p:sp>
      <p:sp>
        <p:nvSpPr>
          <p:cNvPr id="5" name="TextBox 4"/>
          <p:cNvSpPr txBox="1"/>
          <p:nvPr/>
        </p:nvSpPr>
        <p:spPr>
          <a:xfrm>
            <a:off x="683568" y="3429000"/>
            <a:ext cx="7632848" cy="1754326"/>
          </a:xfrm>
          <a:prstGeom prst="rect">
            <a:avLst/>
          </a:prstGeom>
          <a:noFill/>
        </p:spPr>
        <p:txBody>
          <a:bodyPr wrap="square" rtlCol="0">
            <a:spAutoFit/>
          </a:bodyPr>
          <a:lstStyle/>
          <a:p>
            <a:r>
              <a:rPr lang="el-GR" dirty="0" smtClean="0">
                <a:solidFill>
                  <a:schemeClr val="tx2">
                    <a:lumMod val="75000"/>
                  </a:schemeClr>
                </a:solidFill>
              </a:rPr>
              <a:t>Αφού παρασκευαστεί η πρώτη ύλη του γυαλιού, παίρνει σχήμα με τρεις τρόπους:</a:t>
            </a:r>
          </a:p>
          <a:p>
            <a:endParaRPr lang="el-GR" dirty="0">
              <a:solidFill>
                <a:schemeClr val="tx2">
                  <a:lumMod val="75000"/>
                </a:schemeClr>
              </a:solidFill>
            </a:endParaRPr>
          </a:p>
          <a:p>
            <a:r>
              <a:rPr lang="el-GR" dirty="0" smtClean="0">
                <a:solidFill>
                  <a:schemeClr val="tx2">
                    <a:lumMod val="75000"/>
                  </a:schemeClr>
                </a:solidFill>
              </a:rPr>
              <a:t>α) Εμφύσηση</a:t>
            </a:r>
          </a:p>
          <a:p>
            <a:r>
              <a:rPr lang="el-GR" dirty="0" smtClean="0">
                <a:solidFill>
                  <a:schemeClr val="tx2">
                    <a:lumMod val="75000"/>
                  </a:schemeClr>
                </a:solidFill>
              </a:rPr>
              <a:t>β) Καλούπια</a:t>
            </a:r>
          </a:p>
          <a:p>
            <a:r>
              <a:rPr lang="el-GR" dirty="0" smtClean="0">
                <a:solidFill>
                  <a:schemeClr val="tx2">
                    <a:lumMod val="75000"/>
                  </a:schemeClr>
                </a:solidFill>
              </a:rPr>
              <a:t>γ) Με συσκευές που δημιουργούν ελάσματα γυαλιού</a:t>
            </a:r>
            <a:endParaRPr lang="el-GR" dirty="0">
              <a:solidFill>
                <a:schemeClr val="tx2">
                  <a:lumMod val="75000"/>
                </a:schemeClr>
              </a:solidFill>
            </a:endParaRPr>
          </a:p>
        </p:txBody>
      </p:sp>
      <p:sp>
        <p:nvSpPr>
          <p:cNvPr id="6" name="Θέση ημερομηνίας 5"/>
          <p:cNvSpPr>
            <a:spLocks noGrp="1"/>
          </p:cNvSpPr>
          <p:nvPr>
            <p:ph type="dt" sz="half" idx="10"/>
          </p:nvPr>
        </p:nvSpPr>
        <p:spPr/>
        <p:txBody>
          <a:bodyPr/>
          <a:lstStyle/>
          <a:p>
            <a:fld id="{2FB406A3-6251-4F8E-BBDE-9C2705DFC1A0}" type="datetime1">
              <a:rPr lang="el-GR" smtClean="0"/>
              <a:t>12/1/2012</a:t>
            </a:fld>
            <a:endParaRPr lang="el-GR" dirty="0"/>
          </a:p>
        </p:txBody>
      </p:sp>
    </p:spTree>
    <p:extLst>
      <p:ext uri="{BB962C8B-B14F-4D97-AF65-F5344CB8AC3E}">
        <p14:creationId xmlns:p14="http://schemas.microsoft.com/office/powerpoint/2010/main" val="265516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250"/>
                                        <p:tgtEl>
                                          <p:spTgt spid="4"/>
                                        </p:tgtEl>
                                      </p:cBhvr>
                                    </p:animEffect>
                                    <p:anim calcmode="lin" valueType="num">
                                      <p:cBhvr>
                                        <p:cTn id="14" dur="1250" fill="hold"/>
                                        <p:tgtEl>
                                          <p:spTgt spid="4"/>
                                        </p:tgtEl>
                                        <p:attrNameLst>
                                          <p:attrName>ppt_x</p:attrName>
                                        </p:attrNameLst>
                                      </p:cBhvr>
                                      <p:tavLst>
                                        <p:tav tm="0">
                                          <p:val>
                                            <p:strVal val="#ppt_x"/>
                                          </p:val>
                                        </p:tav>
                                        <p:tav tm="100000">
                                          <p:val>
                                            <p:strVal val="#ppt_x"/>
                                          </p:val>
                                        </p:tav>
                                      </p:tavLst>
                                    </p:anim>
                                    <p:anim calcmode="lin" valueType="num">
                                      <p:cBhvr>
                                        <p:cTn id="15" dur="125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7" presetClass="entr" presetSubtype="0" fill="hold"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250"/>
                                        <p:tgtEl>
                                          <p:spTgt spid="5">
                                            <p:txEl>
                                              <p:pRg st="0" end="0"/>
                                            </p:txEl>
                                          </p:spTgt>
                                        </p:tgtEl>
                                      </p:cBhvr>
                                    </p:animEffect>
                                    <p:anim calcmode="lin" valueType="num">
                                      <p:cBhvr>
                                        <p:cTn id="20" dur="12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25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3750"/>
                            </p:stCondLst>
                            <p:childTnLst>
                              <p:par>
                                <p:cTn id="23" presetID="47" presetClass="entr" presetSubtype="0"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250"/>
                                        <p:tgtEl>
                                          <p:spTgt spid="5">
                                            <p:txEl>
                                              <p:pRg st="3" end="3"/>
                                            </p:txEl>
                                          </p:spTgt>
                                        </p:tgtEl>
                                      </p:cBhvr>
                                    </p:animEffect>
                                    <p:anim calcmode="lin" valueType="num">
                                      <p:cBhvr>
                                        <p:cTn id="26" dur="125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25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7" presetClass="entr" presetSubtype="0" fill="hold"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250"/>
                                        <p:tgtEl>
                                          <p:spTgt spid="5">
                                            <p:txEl>
                                              <p:pRg st="4" end="4"/>
                                            </p:txEl>
                                          </p:spTgt>
                                        </p:tgtEl>
                                      </p:cBhvr>
                                    </p:animEffect>
                                    <p:anim calcmode="lin" valueType="num">
                                      <p:cBhvr>
                                        <p:cTn id="32" dur="125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25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6250"/>
                            </p:stCondLst>
                            <p:childTnLst>
                              <p:par>
                                <p:cTn id="35" presetID="47" presetClass="entr" presetSubtype="0" fill="hold" nodeType="after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1250"/>
                                        <p:tgtEl>
                                          <p:spTgt spid="5">
                                            <p:txEl>
                                              <p:pRg st="2" end="2"/>
                                            </p:txEl>
                                          </p:spTgt>
                                        </p:tgtEl>
                                      </p:cBhvr>
                                    </p:animEffect>
                                    <p:anim calcmode="lin" valueType="num">
                                      <p:cBhvr>
                                        <p:cTn id="38" dur="125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9" dur="125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40" fill="hold">
                            <p:stCondLst>
                              <p:cond delay="7500"/>
                            </p:stCondLst>
                            <p:childTnLst>
                              <p:par>
                                <p:cTn id="41" presetID="42" presetClass="entr" presetSubtype="0" fill="hold" nodeType="after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fade">
                                      <p:cBhvr>
                                        <p:cTn id="43" dur="1000"/>
                                        <p:tgtEl>
                                          <p:spTgt spid="3">
                                            <p:txEl>
                                              <p:pRg st="0" end="0"/>
                                            </p:txEl>
                                          </p:spTgt>
                                        </p:tgtEl>
                                      </p:cBhvr>
                                    </p:animEffect>
                                    <p:anim calcmode="lin" valueType="num">
                                      <p:cBhvr>
                                        <p:cTn id="4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640960" cy="6480720"/>
          </a:xfrm>
          <a:prstGeom prst="rect">
            <a:avLst/>
          </a:prstGeom>
          <a:solidFill>
            <a:schemeClr val="tx2">
              <a:lumMod val="20000"/>
              <a:lumOff val="80000"/>
              <a:alpha val="4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TextBox 2"/>
          <p:cNvSpPr txBox="1"/>
          <p:nvPr/>
        </p:nvSpPr>
        <p:spPr>
          <a:xfrm>
            <a:off x="683568" y="548680"/>
            <a:ext cx="7776864" cy="400110"/>
          </a:xfrm>
          <a:prstGeom prst="rect">
            <a:avLst/>
          </a:prstGeom>
          <a:noFill/>
        </p:spPr>
        <p:txBody>
          <a:bodyPr wrap="square" rtlCol="0">
            <a:spAutoFit/>
          </a:bodyPr>
          <a:lstStyle/>
          <a:p>
            <a:r>
              <a:rPr lang="el-GR" sz="2000" i="1" dirty="0" smtClean="0">
                <a:solidFill>
                  <a:schemeClr val="tx2">
                    <a:lumMod val="75000"/>
                  </a:schemeClr>
                </a:solidFill>
              </a:rPr>
              <a:t>Φωτογραφίες φυσητού γυαλιού</a:t>
            </a:r>
            <a:endParaRPr lang="el-GR" sz="2000" i="1" dirty="0">
              <a:solidFill>
                <a:schemeClr val="tx2">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948790"/>
            <a:ext cx="3480897"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948790"/>
            <a:ext cx="3288000" cy="493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6" y="3645024"/>
            <a:ext cx="3556895" cy="237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Θέση ημερομηνίας 6"/>
          <p:cNvSpPr>
            <a:spLocks noGrp="1"/>
          </p:cNvSpPr>
          <p:nvPr>
            <p:ph type="dt" sz="half" idx="10"/>
          </p:nvPr>
        </p:nvSpPr>
        <p:spPr/>
        <p:txBody>
          <a:bodyPr/>
          <a:lstStyle/>
          <a:p>
            <a:fld id="{606A208C-C094-4984-B328-0040EF62D608}" type="datetime1">
              <a:rPr lang="el-GR" smtClean="0"/>
              <a:t>12/1/2012</a:t>
            </a:fld>
            <a:endParaRPr lang="el-GR" dirty="0"/>
          </a:p>
        </p:txBody>
      </p:sp>
    </p:spTree>
    <p:extLst>
      <p:ext uri="{BB962C8B-B14F-4D97-AF65-F5344CB8AC3E}">
        <p14:creationId xmlns:p14="http://schemas.microsoft.com/office/powerpoint/2010/main" val="23886024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anim calcmode="lin" valueType="num">
                                      <p:cBhvr>
                                        <p:cTn id="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3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par>
                          <p:cTn id="17" fill="hold">
                            <p:stCondLst>
                              <p:cond delay="2250"/>
                            </p:stCondLst>
                            <p:childTnLst>
                              <p:par>
                                <p:cTn id="18" presetID="42"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250"/>
                                        <p:tgtEl>
                                          <p:spTgt spid="6"/>
                                        </p:tgtEl>
                                      </p:cBhvr>
                                    </p:animEffect>
                                    <p:anim calcmode="lin" valueType="num">
                                      <p:cBhvr>
                                        <p:cTn id="21" dur="1250" fill="hold"/>
                                        <p:tgtEl>
                                          <p:spTgt spid="6"/>
                                        </p:tgtEl>
                                        <p:attrNameLst>
                                          <p:attrName>ppt_x</p:attrName>
                                        </p:attrNameLst>
                                      </p:cBhvr>
                                      <p:tavLst>
                                        <p:tav tm="0">
                                          <p:val>
                                            <p:strVal val="#ppt_x"/>
                                          </p:val>
                                        </p:tav>
                                        <p:tav tm="100000">
                                          <p:val>
                                            <p:strVal val="#ppt_x"/>
                                          </p:val>
                                        </p:tav>
                                      </p:tavLst>
                                    </p:anim>
                                    <p:anim calcmode="lin" valueType="num">
                                      <p:cBhvr>
                                        <p:cTn id="22" dur="125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3500"/>
                            </p:stCondLst>
                            <p:childTnLst>
                              <p:par>
                                <p:cTn id="24" presetID="42"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250"/>
                                        <p:tgtEl>
                                          <p:spTgt spid="5"/>
                                        </p:tgtEl>
                                      </p:cBhvr>
                                    </p:animEffect>
                                    <p:anim calcmode="lin" valueType="num">
                                      <p:cBhvr>
                                        <p:cTn id="27" dur="1250" fill="hold"/>
                                        <p:tgtEl>
                                          <p:spTgt spid="5"/>
                                        </p:tgtEl>
                                        <p:attrNameLst>
                                          <p:attrName>ppt_x</p:attrName>
                                        </p:attrNameLst>
                                      </p:cBhvr>
                                      <p:tavLst>
                                        <p:tav tm="0">
                                          <p:val>
                                            <p:strVal val="#ppt_x"/>
                                          </p:val>
                                        </p:tav>
                                        <p:tav tm="100000">
                                          <p:val>
                                            <p:strVal val="#ppt_x"/>
                                          </p:val>
                                        </p:tav>
                                      </p:tavLst>
                                    </p:anim>
                                    <p:anim calcmode="lin" valueType="num">
                                      <p:cBhvr>
                                        <p:cTn id="28" dur="1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p:nvPr/>
        </p:nvSpPr>
        <p:spPr>
          <a:xfrm>
            <a:off x="215516" y="332656"/>
            <a:ext cx="8640960" cy="6336704"/>
          </a:xfrm>
          <a:prstGeom prst="rect">
            <a:avLst/>
          </a:prstGeom>
          <a:solidFill>
            <a:schemeClr val="tx2">
              <a:lumMod val="20000"/>
              <a:lumOff val="80000"/>
              <a:alpha val="4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Θέση ημερομηνίας 1"/>
          <p:cNvSpPr>
            <a:spLocks noGrp="1"/>
          </p:cNvSpPr>
          <p:nvPr>
            <p:ph type="dt" sz="half" idx="10"/>
          </p:nvPr>
        </p:nvSpPr>
        <p:spPr/>
        <p:txBody>
          <a:bodyPr/>
          <a:lstStyle/>
          <a:p>
            <a:fld id="{DBDC4199-BB4A-4B18-B92B-CAB61E80508A}" type="datetime1">
              <a:rPr lang="el-GR" smtClean="0"/>
              <a:t>12/1/2012</a:t>
            </a:fld>
            <a:endParaRPr lang="el-GR" dirty="0"/>
          </a:p>
        </p:txBody>
      </p:sp>
      <p:sp>
        <p:nvSpPr>
          <p:cNvPr id="3" name="Ορθογώνιο 2"/>
          <p:cNvSpPr/>
          <p:nvPr/>
        </p:nvSpPr>
        <p:spPr>
          <a:xfrm>
            <a:off x="539552" y="1839014"/>
            <a:ext cx="7776864" cy="3323987"/>
          </a:xfrm>
          <a:prstGeom prst="rect">
            <a:avLst/>
          </a:prstGeom>
        </p:spPr>
        <p:txBody>
          <a:bodyPr wrap="square">
            <a:spAutoFit/>
          </a:bodyPr>
          <a:lstStyle/>
          <a:p>
            <a:pPr marL="18288" indent="0">
              <a:buNone/>
            </a:pPr>
            <a:r>
              <a:rPr lang="el-GR" sz="1500" dirty="0">
                <a:solidFill>
                  <a:schemeClr val="tx2">
                    <a:lumMod val="75000"/>
                  </a:schemeClr>
                </a:solidFill>
                <a:latin typeface="Franklin Gothic Book" pitchFamily="34" charset="0"/>
              </a:rPr>
              <a:t>Ελάχιστα μας είναι γνωστά για τις πρώτες απόπειρες κατασκευής γυαλιού. Κατά πάσα πιθανότητα το γυαλί εφευρέθηκε στη Μεσοποταμία την 4η ή 3η χιλιετία π.Χ., αν και στην Αίγυπτο έχουν βρεθεί επίσης πολύ πρώιμα παραδείγματα. Τα πρώτα αγγεία εμφανίζονται γύρω στον 16ο αι. π.Χ. και είναι κατασκευασμένα με την </a:t>
            </a:r>
            <a:r>
              <a:rPr lang="el-GR" sz="1500" b="1" dirty="0">
                <a:solidFill>
                  <a:schemeClr val="tx2">
                    <a:lumMod val="75000"/>
                  </a:schemeClr>
                </a:solidFill>
                <a:latin typeface="Franklin Gothic Book" pitchFamily="34" charset="0"/>
              </a:rPr>
              <a:t>τεχνική του πυρήνα</a:t>
            </a:r>
            <a:r>
              <a:rPr lang="el-GR" sz="1500" dirty="0">
                <a:solidFill>
                  <a:schemeClr val="tx2">
                    <a:lumMod val="75000"/>
                  </a:schemeClr>
                </a:solidFill>
                <a:latin typeface="Franklin Gothic Book" pitchFamily="34" charset="0"/>
              </a:rPr>
              <a:t>. Από την εποχή αυτή, η τεχνολογία του γυαλιού εξελίσσεται εξαιρετικά αργά (ενδεχομένως και λόγω του κλειστού χαρακτήρα του επαγγέλματος του υαλουργού) και ουσιαστικά αλλάζει μόνο στα </a:t>
            </a:r>
            <a:r>
              <a:rPr lang="el-GR" sz="1500" u="sng" dirty="0">
                <a:solidFill>
                  <a:schemeClr val="tx2">
                    <a:lumMod val="75000"/>
                  </a:schemeClr>
                </a:solidFill>
                <a:latin typeface="Franklin Gothic Book" pitchFamily="34" charset="0"/>
              </a:rPr>
              <a:t>ρωμαϊκά χρόνια</a:t>
            </a:r>
            <a:r>
              <a:rPr lang="el-GR" sz="1500" dirty="0">
                <a:solidFill>
                  <a:schemeClr val="tx2">
                    <a:lumMod val="75000"/>
                  </a:schemeClr>
                </a:solidFill>
                <a:latin typeface="Franklin Gothic Book" pitchFamily="34" charset="0"/>
              </a:rPr>
              <a:t> με την ανακάλυψη </a:t>
            </a:r>
            <a:r>
              <a:rPr lang="el-GR" sz="1500" dirty="0" smtClean="0">
                <a:solidFill>
                  <a:schemeClr val="tx2">
                    <a:lumMod val="75000"/>
                  </a:schemeClr>
                </a:solidFill>
                <a:latin typeface="Franklin Gothic Book" pitchFamily="34" charset="0"/>
              </a:rPr>
              <a:t>του</a:t>
            </a:r>
            <a:r>
              <a:rPr lang="en-US" sz="1500" dirty="0" smtClean="0">
                <a:solidFill>
                  <a:schemeClr val="tx2">
                    <a:lumMod val="75000"/>
                  </a:schemeClr>
                </a:solidFill>
                <a:latin typeface="Franklin Gothic Book" pitchFamily="34" charset="0"/>
              </a:rPr>
              <a:t> </a:t>
            </a:r>
            <a:r>
              <a:rPr lang="el-GR" sz="1500" b="1" dirty="0" smtClean="0">
                <a:solidFill>
                  <a:schemeClr val="tx2">
                    <a:lumMod val="75000"/>
                  </a:schemeClr>
                </a:solidFill>
                <a:latin typeface="Franklin Gothic Book" pitchFamily="34" charset="0"/>
              </a:rPr>
              <a:t>φυσητού </a:t>
            </a:r>
            <a:r>
              <a:rPr lang="el-GR" sz="1500" b="1" dirty="0">
                <a:solidFill>
                  <a:schemeClr val="tx2">
                    <a:lumMod val="75000"/>
                  </a:schemeClr>
                </a:solidFill>
                <a:latin typeface="Franklin Gothic Book" pitchFamily="34" charset="0"/>
              </a:rPr>
              <a:t>γυαλιού</a:t>
            </a:r>
            <a:r>
              <a:rPr lang="el-GR" sz="1500" dirty="0">
                <a:solidFill>
                  <a:schemeClr val="tx2">
                    <a:lumMod val="75000"/>
                  </a:schemeClr>
                </a:solidFill>
                <a:latin typeface="Franklin Gothic Book" pitchFamily="34" charset="0"/>
              </a:rPr>
              <a:t>. </a:t>
            </a:r>
            <a:br>
              <a:rPr lang="el-GR" sz="1500" dirty="0">
                <a:solidFill>
                  <a:schemeClr val="tx2">
                    <a:lumMod val="75000"/>
                  </a:schemeClr>
                </a:solidFill>
                <a:latin typeface="Franklin Gothic Book" pitchFamily="34" charset="0"/>
              </a:rPr>
            </a:br>
            <a:r>
              <a:rPr lang="el-GR" sz="1500" dirty="0">
                <a:solidFill>
                  <a:schemeClr val="tx2">
                    <a:lumMod val="75000"/>
                  </a:schemeClr>
                </a:solidFill>
                <a:latin typeface="Franklin Gothic Book" pitchFamily="34" charset="0"/>
              </a:rPr>
              <a:t/>
            </a:r>
            <a:br>
              <a:rPr lang="el-GR" sz="1500" dirty="0">
                <a:solidFill>
                  <a:schemeClr val="tx2">
                    <a:lumMod val="75000"/>
                  </a:schemeClr>
                </a:solidFill>
                <a:latin typeface="Franklin Gothic Book" pitchFamily="34" charset="0"/>
              </a:rPr>
            </a:br>
            <a:r>
              <a:rPr lang="el-GR" sz="1500" dirty="0">
                <a:solidFill>
                  <a:schemeClr val="tx2">
                    <a:lumMod val="75000"/>
                  </a:schemeClr>
                </a:solidFill>
                <a:latin typeface="Franklin Gothic Book" pitchFamily="34" charset="0"/>
              </a:rPr>
              <a:t>Στην Ελλάδα γυάλινα αντικείμενα υπάρχουν ήδη από τη </a:t>
            </a:r>
            <a:r>
              <a:rPr lang="el-GR" sz="1500" u="sng" dirty="0">
                <a:solidFill>
                  <a:schemeClr val="tx2">
                    <a:lumMod val="75000"/>
                  </a:schemeClr>
                </a:solidFill>
                <a:latin typeface="Franklin Gothic Book" pitchFamily="34" charset="0"/>
              </a:rPr>
              <a:t>Μυκηναϊκή περίοδο</a:t>
            </a:r>
            <a:r>
              <a:rPr lang="el-GR" sz="1500" dirty="0">
                <a:solidFill>
                  <a:schemeClr val="tx2">
                    <a:lumMod val="75000"/>
                  </a:schemeClr>
                </a:solidFill>
                <a:latin typeface="Franklin Gothic Book" pitchFamily="34" charset="0"/>
              </a:rPr>
              <a:t>, παρόλο που δεν έχουν εντοπιστεί ακόμη εργαστήρια. Στους πρώιμους ιστορικούς χρόνους οι Ασσύριοι και οι Φοίνικες φαίνεται πως είχαν τη σημαντικότερη θέση στην παραγωγή και διακίνηση γυάλινων αντικειμένων. Στον ελλαδικό χώρο, έχουν βρεθεί εξαιρετικά δείγματα υαλουργίας, όμως με εξαίρεση το πολύ σημαντικό εργαστήριο της Ρόδου, γνωρίζουμε ελάχιστα για την οργάνωση της παραγωγής</a:t>
            </a:r>
          </a:p>
        </p:txBody>
      </p:sp>
      <p:sp>
        <p:nvSpPr>
          <p:cNvPr id="4" name="TextBox 3"/>
          <p:cNvSpPr txBox="1"/>
          <p:nvPr/>
        </p:nvSpPr>
        <p:spPr>
          <a:xfrm>
            <a:off x="1331640" y="548680"/>
            <a:ext cx="6408712" cy="707886"/>
          </a:xfrm>
          <a:prstGeom prst="rect">
            <a:avLst/>
          </a:prstGeom>
          <a:noFill/>
        </p:spPr>
        <p:txBody>
          <a:bodyPr wrap="square" rtlCol="0">
            <a:spAutoFit/>
          </a:bodyPr>
          <a:lstStyle/>
          <a:p>
            <a:pPr algn="ctr"/>
            <a:r>
              <a:rPr lang="el-GR" sz="4000" dirty="0"/>
              <a:t>Η ΙΣΤΟΡΙΑ ΤΟΥ ΓΥΑΛΙΟΥ</a:t>
            </a:r>
          </a:p>
        </p:txBody>
      </p:sp>
    </p:spTree>
    <p:extLst>
      <p:ext uri="{BB962C8B-B14F-4D97-AF65-F5344CB8AC3E}">
        <p14:creationId xmlns:p14="http://schemas.microsoft.com/office/powerpoint/2010/main" val="2643812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640960" cy="6480720"/>
          </a:xfrm>
          <a:prstGeom prst="rect">
            <a:avLst/>
          </a:prstGeom>
          <a:solidFill>
            <a:schemeClr val="tx2">
              <a:lumMod val="20000"/>
              <a:lumOff val="80000"/>
              <a:alpha val="4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2166" y="3717032"/>
            <a:ext cx="2340864" cy="23408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708" y="476672"/>
            <a:ext cx="3810000" cy="3048000"/>
          </a:xfrm>
          <a:prstGeom prst="roundRect">
            <a:avLst>
              <a:gd name="adj" fmla="val 8125"/>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694" y="476672"/>
            <a:ext cx="3805292" cy="57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Θέση ημερομηνίας 5"/>
          <p:cNvSpPr>
            <a:spLocks noGrp="1"/>
          </p:cNvSpPr>
          <p:nvPr>
            <p:ph type="dt" sz="half" idx="10"/>
          </p:nvPr>
        </p:nvSpPr>
        <p:spPr/>
        <p:txBody>
          <a:bodyPr/>
          <a:lstStyle/>
          <a:p>
            <a:fld id="{378F1CDE-8BC4-4A39-8B1B-EBF22FAD1684}" type="datetime1">
              <a:rPr lang="el-GR" smtClean="0"/>
              <a:t>12/1/2012</a:t>
            </a:fld>
            <a:endParaRPr lang="el-GR" dirty="0"/>
          </a:p>
        </p:txBody>
      </p:sp>
    </p:spTree>
    <p:extLst>
      <p:ext uri="{BB962C8B-B14F-4D97-AF65-F5344CB8AC3E}">
        <p14:creationId xmlns:p14="http://schemas.microsoft.com/office/powerpoint/2010/main" val="463100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anim calcmode="lin" valueType="num">
                                      <p:cBhvr>
                                        <p:cTn id="8" dur="1250" fill="hold"/>
                                        <p:tgtEl>
                                          <p:spTgt spid="5"/>
                                        </p:tgtEl>
                                        <p:attrNameLst>
                                          <p:attrName>ppt_x</p:attrName>
                                        </p:attrNameLst>
                                      </p:cBhvr>
                                      <p:tavLst>
                                        <p:tav tm="0">
                                          <p:val>
                                            <p:strVal val="#ppt_x"/>
                                          </p:val>
                                        </p:tav>
                                        <p:tav tm="100000">
                                          <p:val>
                                            <p:strVal val="#ppt_x"/>
                                          </p:val>
                                        </p:tav>
                                      </p:tavLst>
                                    </p:anim>
                                    <p:anim calcmode="lin" valueType="num">
                                      <p:cBhvr>
                                        <p:cTn id="9" dur="12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250"/>
                                        <p:tgtEl>
                                          <p:spTgt spid="4"/>
                                        </p:tgtEl>
                                      </p:cBhvr>
                                    </p:animEffect>
                                    <p:anim calcmode="lin" valueType="num">
                                      <p:cBhvr>
                                        <p:cTn id="14" dur="1250" fill="hold"/>
                                        <p:tgtEl>
                                          <p:spTgt spid="4"/>
                                        </p:tgtEl>
                                        <p:attrNameLst>
                                          <p:attrName>ppt_x</p:attrName>
                                        </p:attrNameLst>
                                      </p:cBhvr>
                                      <p:tavLst>
                                        <p:tav tm="0">
                                          <p:val>
                                            <p:strVal val="#ppt_x"/>
                                          </p:val>
                                        </p:tav>
                                        <p:tav tm="100000">
                                          <p:val>
                                            <p:strVal val="#ppt_x"/>
                                          </p:val>
                                        </p:tav>
                                      </p:tavLst>
                                    </p:anim>
                                    <p:anim calcmode="lin" valueType="num">
                                      <p:cBhvr>
                                        <p:cTn id="15" dur="1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100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250"/>
                                        <p:tgtEl>
                                          <p:spTgt spid="3"/>
                                        </p:tgtEl>
                                      </p:cBhvr>
                                    </p:animEffect>
                                    <p:anim calcmode="lin" valueType="num">
                                      <p:cBhvr>
                                        <p:cTn id="21" dur="1250" fill="hold"/>
                                        <p:tgtEl>
                                          <p:spTgt spid="3"/>
                                        </p:tgtEl>
                                        <p:attrNameLst>
                                          <p:attrName>ppt_x</p:attrName>
                                        </p:attrNameLst>
                                      </p:cBhvr>
                                      <p:tavLst>
                                        <p:tav tm="0">
                                          <p:val>
                                            <p:strVal val="#ppt_x"/>
                                          </p:val>
                                        </p:tav>
                                        <p:tav tm="100000">
                                          <p:val>
                                            <p:strVal val="#ppt_x"/>
                                          </p:val>
                                        </p:tav>
                                      </p:tavLst>
                                    </p:anim>
                                    <p:anim calcmode="lin" valueType="num">
                                      <p:cBhvr>
                                        <p:cTn id="22" dur="1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640960" cy="6480720"/>
          </a:xfrm>
          <a:prstGeom prst="rect">
            <a:avLst/>
          </a:prstGeom>
          <a:solidFill>
            <a:schemeClr val="tx2">
              <a:lumMod val="20000"/>
              <a:lumOff val="80000"/>
              <a:alpha val="4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TextBox 3"/>
          <p:cNvSpPr txBox="1"/>
          <p:nvPr/>
        </p:nvSpPr>
        <p:spPr>
          <a:xfrm>
            <a:off x="604185" y="692696"/>
            <a:ext cx="7632848" cy="400110"/>
          </a:xfrm>
          <a:prstGeom prst="rect">
            <a:avLst/>
          </a:prstGeom>
          <a:noFill/>
        </p:spPr>
        <p:txBody>
          <a:bodyPr wrap="square" rtlCol="0">
            <a:spAutoFit/>
          </a:bodyPr>
          <a:lstStyle/>
          <a:p>
            <a:r>
              <a:rPr lang="el-GR" sz="2000" i="1" dirty="0" smtClean="0">
                <a:solidFill>
                  <a:schemeClr val="tx2">
                    <a:lumMod val="75000"/>
                  </a:schemeClr>
                </a:solidFill>
              </a:rPr>
              <a:t>- Ποιες είναι οι φυσικές ιδιότητες του γυαλιού; </a:t>
            </a:r>
            <a:endParaRPr lang="el-GR" sz="2000" i="1" dirty="0">
              <a:solidFill>
                <a:schemeClr val="tx2">
                  <a:lumMod val="75000"/>
                </a:schemeClr>
              </a:solidFill>
            </a:endParaRPr>
          </a:p>
        </p:txBody>
      </p:sp>
      <p:sp>
        <p:nvSpPr>
          <p:cNvPr id="5" name="TextBox 4"/>
          <p:cNvSpPr txBox="1"/>
          <p:nvPr/>
        </p:nvSpPr>
        <p:spPr>
          <a:xfrm>
            <a:off x="604185" y="1628800"/>
            <a:ext cx="7784239" cy="2862322"/>
          </a:xfrm>
          <a:prstGeom prst="rect">
            <a:avLst/>
          </a:prstGeom>
          <a:noFill/>
        </p:spPr>
        <p:txBody>
          <a:bodyPr wrap="square" rtlCol="0">
            <a:spAutoFit/>
          </a:bodyPr>
          <a:lstStyle/>
          <a:p>
            <a:r>
              <a:rPr lang="el-GR" dirty="0" smtClean="0">
                <a:solidFill>
                  <a:schemeClr val="tx2">
                    <a:lumMod val="75000"/>
                  </a:schemeClr>
                </a:solidFill>
              </a:rPr>
              <a:t>Οι φυσικές ιδιότητες που έχει το γυαλί είναι:</a:t>
            </a:r>
          </a:p>
          <a:p>
            <a:endParaRPr lang="el-GR" dirty="0">
              <a:solidFill>
                <a:schemeClr val="tx2">
                  <a:lumMod val="75000"/>
                </a:schemeClr>
              </a:solidFill>
            </a:endParaRPr>
          </a:p>
          <a:p>
            <a:r>
              <a:rPr lang="el-GR" dirty="0" smtClean="0">
                <a:solidFill>
                  <a:schemeClr val="tx2">
                    <a:lumMod val="75000"/>
                  </a:schemeClr>
                </a:solidFill>
              </a:rPr>
              <a:t>Α) Στερεά μορφή</a:t>
            </a:r>
          </a:p>
          <a:p>
            <a:r>
              <a:rPr lang="el-GR" dirty="0" smtClean="0">
                <a:solidFill>
                  <a:schemeClr val="tx2">
                    <a:lumMod val="75000"/>
                  </a:schemeClr>
                </a:solidFill>
              </a:rPr>
              <a:t>Β) Υψηλή σκληρότητα</a:t>
            </a:r>
          </a:p>
          <a:p>
            <a:r>
              <a:rPr lang="el-GR" dirty="0" smtClean="0">
                <a:solidFill>
                  <a:schemeClr val="tx2">
                    <a:lumMod val="75000"/>
                  </a:schemeClr>
                </a:solidFill>
              </a:rPr>
              <a:t>Γ) Άμορφο υλικό (μπορεί να πάρει ό,τι σχήμα του δοθεί, τα μόριά του δεν έχουν  μια συγκεκριμένη δόμηση)</a:t>
            </a:r>
          </a:p>
          <a:p>
            <a:r>
              <a:rPr lang="el-GR" dirty="0" smtClean="0">
                <a:solidFill>
                  <a:schemeClr val="tx2">
                    <a:lumMod val="75000"/>
                  </a:schemeClr>
                </a:solidFill>
              </a:rPr>
              <a:t>Δ) Ευθραυστότητα (Μεγαλύτερη ή μικρότερη ανάλογα με τον τύπο και το πάχος      του γυαλιού)</a:t>
            </a:r>
          </a:p>
          <a:p>
            <a:r>
              <a:rPr lang="el-GR" dirty="0" smtClean="0">
                <a:solidFill>
                  <a:schemeClr val="tx2">
                    <a:lumMod val="75000"/>
                  </a:schemeClr>
                </a:solidFill>
              </a:rPr>
              <a:t>Ε) Διαφάνεια/Διαύγεια </a:t>
            </a:r>
          </a:p>
          <a:p>
            <a:r>
              <a:rPr lang="el-GR" dirty="0" smtClean="0">
                <a:solidFill>
                  <a:schemeClr val="tx2">
                    <a:lumMod val="75000"/>
                  </a:schemeClr>
                </a:solidFill>
              </a:rPr>
              <a:t>Στ) Μονώνει και δεν επιτρέπει την θερμότητα να το διαπεράσει εύκολα</a:t>
            </a:r>
          </a:p>
        </p:txBody>
      </p:sp>
      <p:sp>
        <p:nvSpPr>
          <p:cNvPr id="3" name="Θέση ημερομηνίας 2"/>
          <p:cNvSpPr>
            <a:spLocks noGrp="1"/>
          </p:cNvSpPr>
          <p:nvPr>
            <p:ph type="dt" sz="half" idx="10"/>
          </p:nvPr>
        </p:nvSpPr>
        <p:spPr/>
        <p:txBody>
          <a:bodyPr/>
          <a:lstStyle/>
          <a:p>
            <a:fld id="{97247351-E5CD-4BDD-8B7E-1C949DBADDAF}" type="datetime1">
              <a:rPr lang="el-GR" smtClean="0"/>
              <a:t>12/1/2012</a:t>
            </a:fld>
            <a:endParaRPr lang="el-GR" dirty="0"/>
          </a:p>
        </p:txBody>
      </p:sp>
    </p:spTree>
    <p:extLst>
      <p:ext uri="{BB962C8B-B14F-4D97-AF65-F5344CB8AC3E}">
        <p14:creationId xmlns:p14="http://schemas.microsoft.com/office/powerpoint/2010/main" val="32234791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7"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p:nvPr/>
        </p:nvSpPr>
        <p:spPr>
          <a:xfrm>
            <a:off x="251520" y="260648"/>
            <a:ext cx="8640960" cy="6480720"/>
          </a:xfrm>
          <a:prstGeom prst="rect">
            <a:avLst/>
          </a:prstGeom>
          <a:solidFill>
            <a:schemeClr val="tx2">
              <a:lumMod val="20000"/>
              <a:lumOff val="80000"/>
              <a:alpha val="49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Θέση ημερομηνίας 1"/>
          <p:cNvSpPr>
            <a:spLocks noGrp="1"/>
          </p:cNvSpPr>
          <p:nvPr>
            <p:ph type="dt" sz="half" idx="10"/>
          </p:nvPr>
        </p:nvSpPr>
        <p:spPr/>
        <p:txBody>
          <a:bodyPr/>
          <a:lstStyle/>
          <a:p>
            <a:fld id="{50C3EFDE-E6B5-48D7-971A-350552F3E650}" type="datetime1">
              <a:rPr lang="el-GR" smtClean="0"/>
              <a:t>12/1/2012</a:t>
            </a:fld>
            <a:endParaRPr lang="el-GR" dirty="0"/>
          </a:p>
        </p:txBody>
      </p:sp>
      <p:pic>
        <p:nvPicPr>
          <p:cNvPr id="3" name="Εικόνα 2" descr="http://www.votsalo.net/getattachment/11e79feb-b549-44e6-a970-3eee0c8e9190/Raw-Glass.aspx?maxSideSize=610"/>
          <p:cNvPicPr/>
          <p:nvPr/>
        </p:nvPicPr>
        <p:blipFill>
          <a:blip r:embed="rId2">
            <a:extLst>
              <a:ext uri="{28A0092B-C50C-407E-A947-70E740481C1C}">
                <a14:useLocalDpi xmlns:a14="http://schemas.microsoft.com/office/drawing/2010/main" val="0"/>
              </a:ext>
            </a:extLst>
          </a:blip>
          <a:srcRect/>
          <a:stretch>
            <a:fillRect/>
          </a:stretch>
        </p:blipFill>
        <p:spPr bwMode="auto">
          <a:xfrm>
            <a:off x="299800" y="2332584"/>
            <a:ext cx="4302710" cy="316835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Θέση περιεχομένου 3" descr="http://media.modernus.com/uploads/products/_thumbs/Casali_15_jpg_1024x768_max_q85.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6544" y="2116560"/>
            <a:ext cx="3995936" cy="33843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artDeco"/>
            <a:contourClr>
              <a:srgbClr val="969696"/>
            </a:contourClr>
          </a:sp3d>
        </p:spPr>
      </p:pic>
      <p:sp>
        <p:nvSpPr>
          <p:cNvPr id="6" name="TextBox 5"/>
          <p:cNvSpPr txBox="1"/>
          <p:nvPr/>
        </p:nvSpPr>
        <p:spPr>
          <a:xfrm>
            <a:off x="1403648" y="548680"/>
            <a:ext cx="6264696" cy="830997"/>
          </a:xfrm>
          <a:prstGeom prst="rect">
            <a:avLst/>
          </a:prstGeom>
          <a:noFill/>
        </p:spPr>
        <p:txBody>
          <a:bodyPr wrap="square" rtlCol="0">
            <a:spAutoFit/>
          </a:bodyPr>
          <a:lstStyle/>
          <a:p>
            <a:pPr algn="ctr"/>
            <a:r>
              <a:rPr lang="el-GR" sz="4800" dirty="0" smtClean="0"/>
              <a:t>ΕΙΚΟΝΕΣ</a:t>
            </a:r>
            <a:endParaRPr lang="el-GR" sz="4800" dirty="0"/>
          </a:p>
        </p:txBody>
      </p:sp>
    </p:spTree>
    <p:extLst>
      <p:ext uri="{BB962C8B-B14F-4D97-AF65-F5344CB8AC3E}">
        <p14:creationId xmlns:p14="http://schemas.microsoft.com/office/powerpoint/2010/main" val="17992390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6"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268</TotalTime>
  <Words>675</Words>
  <Application>Microsoft Office PowerPoint</Application>
  <PresentationFormat>Προβολή στην οθόνη (4:3)</PresentationFormat>
  <Paragraphs>98</Paragraphs>
  <Slides>17</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Office Theme</vt:lpstr>
      <vt:lpstr>Το γυαλί… </vt:lpstr>
      <vt:lpstr>ΕΡΓΑΣΙΑ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γυαλί…</dc:title>
  <dc:creator>MIMIKA</dc:creator>
  <cp:lastModifiedBy>mitsos</cp:lastModifiedBy>
  <cp:revision>23</cp:revision>
  <dcterms:created xsi:type="dcterms:W3CDTF">2012-01-11T17:42:52Z</dcterms:created>
  <dcterms:modified xsi:type="dcterms:W3CDTF">2012-01-12T15:30:27Z</dcterms:modified>
</cp:coreProperties>
</file>