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 id="260" r:id="rId4"/>
    <p:sldId id="269" r:id="rId5"/>
    <p:sldId id="263" r:id="rId6"/>
    <p:sldId id="266" r:id="rId7"/>
    <p:sldId id="270" r:id="rId8"/>
    <p:sldId id="265" r:id="rId9"/>
    <p:sldId id="271" r:id="rId10"/>
    <p:sldId id="272" r:id="rId11"/>
    <p:sldId id="264" r:id="rId12"/>
    <p:sldId id="267" r:id="rId13"/>
    <p:sldId id="268" r:id="rId14"/>
    <p:sldId id="261" r:id="rId15"/>
    <p:sldId id="262" r:id="rId16"/>
    <p:sldId id="273" r:id="rId17"/>
    <p:sldId id="274"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5" autoAdjust="0"/>
    <p:restoredTop sz="94624" autoAdjust="0"/>
  </p:normalViewPr>
  <p:slideViewPr>
    <p:cSldViewPr>
      <p:cViewPr varScale="1">
        <p:scale>
          <a:sx n="69" d="100"/>
          <a:sy n="69" d="100"/>
        </p:scale>
        <p:origin x="-1644"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spd="med" advClick="0" advTm="9000">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6A135EC-8B1D-4B8A-8BD6-B4092771F014}"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advClick="0" advTm="9000">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Tree>
  </p:cSld>
  <p:clrMapOvr>
    <a:masterClrMapping/>
  </p:clrMapOvr>
  <p:transition spd="med" advClick="0" advTm="9000">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891FE6F8-E09E-48E5-BA95-FF3B5648D62B}" type="datetimeFigureOut">
              <a:rPr lang="el-GR" smtClean="0"/>
              <a:pPr/>
              <a:t>8/1/2012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6A135EC-8B1D-4B8A-8BD6-B4092771F014}"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advClick="0" advTm="9000">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91FE6F8-E09E-48E5-BA95-FF3B5648D62B}" type="datetimeFigureOut">
              <a:rPr lang="el-GR" smtClean="0"/>
              <a:pPr/>
              <a:t>8/1/2012</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6A135EC-8B1D-4B8A-8BD6-B4092771F014}"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advClick="0" advTm="9000">
    <p:wipe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051720" y="476672"/>
            <a:ext cx="8596064" cy="890736"/>
          </a:xfrm>
        </p:spPr>
        <p:txBody>
          <a:bodyPr>
            <a:normAutofit/>
          </a:bodyPr>
          <a:lstStyle/>
          <a:p>
            <a:r>
              <a:rPr lang="el-GR" dirty="0" err="1" smtClean="0"/>
              <a:t>Πυριτιο</a:t>
            </a:r>
            <a:r>
              <a:rPr lang="el-GR" dirty="0" smtClean="0"/>
              <a:t>-</a:t>
            </a:r>
            <a:r>
              <a:rPr lang="el-GR" dirty="0" err="1" smtClean="0"/>
              <a:t>κεραμικα</a:t>
            </a:r>
            <a:endParaRPr lang="el-GR" dirty="0"/>
          </a:p>
        </p:txBody>
      </p:sp>
      <p:sp>
        <p:nvSpPr>
          <p:cNvPr id="3" name="2 - Θέση περιεχομένου"/>
          <p:cNvSpPr>
            <a:spLocks noGrp="1"/>
          </p:cNvSpPr>
          <p:nvPr>
            <p:ph idx="1"/>
          </p:nvPr>
        </p:nvSpPr>
        <p:spPr>
          <a:xfrm>
            <a:off x="0" y="1600200"/>
            <a:ext cx="9144000" cy="5257800"/>
          </a:xfrm>
        </p:spPr>
        <p:txBody>
          <a:bodyPr>
            <a:normAutofit/>
          </a:bodyPr>
          <a:lstStyle/>
          <a:p>
            <a:pPr>
              <a:buNone/>
            </a:pPr>
            <a:r>
              <a:rPr lang="el-GR" dirty="0" smtClean="0"/>
              <a:t>Το </a:t>
            </a:r>
            <a:r>
              <a:rPr lang="el-GR" b="1" dirty="0" smtClean="0"/>
              <a:t>πυρίτιο</a:t>
            </a:r>
            <a:r>
              <a:rPr lang="el-GR" dirty="0" smtClean="0"/>
              <a:t> είναι </a:t>
            </a:r>
            <a:r>
              <a:rPr lang="el-GR" dirty="0" err="1" smtClean="0"/>
              <a:t>ενα</a:t>
            </a:r>
            <a:r>
              <a:rPr lang="el-GR" dirty="0" smtClean="0"/>
              <a:t> </a:t>
            </a:r>
            <a:r>
              <a:rPr lang="el-GR" dirty="0" err="1" smtClean="0"/>
              <a:t>χημικο</a:t>
            </a:r>
            <a:r>
              <a:rPr lang="el-GR" dirty="0" smtClean="0"/>
              <a:t> </a:t>
            </a:r>
            <a:r>
              <a:rPr lang="el-GR" dirty="0" err="1" smtClean="0"/>
              <a:t>στοιχειο</a:t>
            </a:r>
            <a:r>
              <a:rPr lang="el-GR" dirty="0" smtClean="0"/>
              <a:t> (</a:t>
            </a:r>
            <a:r>
              <a:rPr lang="el-GR" b="1" dirty="0" err="1" smtClean="0"/>
              <a:t>Si</a:t>
            </a:r>
            <a:r>
              <a:rPr lang="el-GR" b="1" dirty="0" smtClean="0"/>
              <a:t>)</a:t>
            </a:r>
            <a:r>
              <a:rPr lang="el-GR" dirty="0" smtClean="0"/>
              <a:t>, </a:t>
            </a:r>
            <a:r>
              <a:rPr lang="el-GR" dirty="0" err="1" smtClean="0"/>
              <a:t>ατομικο</a:t>
            </a:r>
            <a:r>
              <a:rPr lang="el-GR" dirty="0" smtClean="0"/>
              <a:t> </a:t>
            </a:r>
            <a:r>
              <a:rPr lang="el-GR" dirty="0" err="1" smtClean="0"/>
              <a:t>αριθμο</a:t>
            </a:r>
            <a:r>
              <a:rPr lang="el-GR" dirty="0" smtClean="0"/>
              <a:t> 14 και</a:t>
            </a:r>
            <a:r>
              <a:rPr lang="en-US" dirty="0" smtClean="0"/>
              <a:t> </a:t>
            </a:r>
            <a:r>
              <a:rPr lang="el-GR" dirty="0" err="1" smtClean="0"/>
              <a:t>ατομικη</a:t>
            </a:r>
            <a:r>
              <a:rPr lang="el-GR" dirty="0" smtClean="0"/>
              <a:t> </a:t>
            </a:r>
            <a:r>
              <a:rPr lang="el-GR" dirty="0" err="1" smtClean="0"/>
              <a:t>μαζα</a:t>
            </a:r>
            <a:r>
              <a:rPr lang="el-GR" dirty="0" smtClean="0"/>
              <a:t> 28,0855 </a:t>
            </a:r>
            <a:r>
              <a:rPr lang="en-US" dirty="0" err="1" smtClean="0"/>
              <a:t>amu</a:t>
            </a:r>
            <a:r>
              <a:rPr lang="el-GR" dirty="0" smtClean="0"/>
              <a:t>. Είναι ένα </a:t>
            </a:r>
            <a:r>
              <a:rPr lang="el-GR" dirty="0" err="1" smtClean="0"/>
              <a:t>μεταλλοειδες</a:t>
            </a:r>
            <a:r>
              <a:rPr lang="el-GR" dirty="0" smtClean="0"/>
              <a:t>  που ανήκει στην ομάδα (14) του </a:t>
            </a:r>
            <a:r>
              <a:rPr lang="el-GR" dirty="0" err="1" smtClean="0"/>
              <a:t>περιοδικου</a:t>
            </a:r>
            <a:r>
              <a:rPr lang="el-GR" dirty="0" smtClean="0"/>
              <a:t> </a:t>
            </a:r>
            <a:r>
              <a:rPr lang="el-GR" dirty="0" err="1" smtClean="0"/>
              <a:t>πινακα</a:t>
            </a:r>
            <a:r>
              <a:rPr lang="en-US" dirty="0" smtClean="0"/>
              <a:t>.</a:t>
            </a:r>
            <a:r>
              <a:rPr lang="el-GR" dirty="0" smtClean="0"/>
              <a:t>Έχει τέσσερα </a:t>
            </a:r>
            <a:r>
              <a:rPr lang="el-GR" dirty="0" err="1" smtClean="0"/>
              <a:t>ηλεκτρονια</a:t>
            </a:r>
            <a:r>
              <a:rPr lang="el-GR" dirty="0" smtClean="0"/>
              <a:t> στην εξωτερική του στοιβάδα. Είναι το όγδοο (8</a:t>
            </a:r>
            <a:r>
              <a:rPr lang="el-GR" baseline="30000" dirty="0" smtClean="0"/>
              <a:t>ο</a:t>
            </a:r>
            <a:r>
              <a:rPr lang="el-GR" dirty="0" smtClean="0"/>
              <a:t>) κατά σειρά αφθονίας μάζας στοιχείο στο </a:t>
            </a:r>
            <a:r>
              <a:rPr lang="el-GR" dirty="0" err="1" smtClean="0"/>
              <a:t>συμπαν</a:t>
            </a:r>
            <a:r>
              <a:rPr lang="el-GR" dirty="0" smtClean="0"/>
              <a:t> και δεύτερο στο φλοιό της Γης, όμως σπάνια βρίσκεται σε ελεύθερη στοιχειακή κατάσταση. </a:t>
            </a:r>
            <a:endParaRPr lang="el-GR" dirty="0"/>
          </a:p>
        </p:txBody>
      </p:sp>
    </p:spTree>
  </p:cSld>
  <p:clrMapOvr>
    <a:masterClrMapping/>
  </p:clrMapOvr>
  <p:transition spd="med" advClick="0" advTm="13000">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ΟΡΥΚΤΑ ΚΕΡΑΜΙΚΑ</a:t>
            </a:r>
            <a:endParaRPr lang="el-GR" dirty="0"/>
          </a:p>
        </p:txBody>
      </p:sp>
      <p:sp>
        <p:nvSpPr>
          <p:cNvPr id="3" name="2 - Θέση περιεχομένου"/>
          <p:cNvSpPr>
            <a:spLocks noGrp="1"/>
          </p:cNvSpPr>
          <p:nvPr>
            <p:ph idx="1"/>
          </p:nvPr>
        </p:nvSpPr>
        <p:spPr>
          <a:xfrm>
            <a:off x="304800" y="1412776"/>
            <a:ext cx="8686800" cy="5040560"/>
          </a:xfrm>
        </p:spPr>
        <p:txBody>
          <a:bodyPr>
            <a:normAutofit fontScale="92500" lnSpcReduction="20000"/>
          </a:bodyPr>
          <a:lstStyle/>
          <a:p>
            <a:pPr>
              <a:buNone/>
            </a:pPr>
            <a:r>
              <a:rPr lang="el-GR" dirty="0" smtClean="0"/>
              <a:t>Ίσως η πολυπληθέστερη ομάδα ορυκτών. Περιέχουν την </a:t>
            </a:r>
            <a:r>
              <a:rPr lang="el-GR" dirty="0" err="1" smtClean="0"/>
              <a:t>τετραεδρικής</a:t>
            </a:r>
            <a:r>
              <a:rPr lang="el-GR" dirty="0" smtClean="0"/>
              <a:t> δομής ρίζα SiO</a:t>
            </a:r>
            <a:r>
              <a:rPr lang="el-GR" baseline="-25000" dirty="0" smtClean="0"/>
              <a:t>4</a:t>
            </a:r>
            <a:r>
              <a:rPr lang="el-GR" baseline="30000" dirty="0" smtClean="0"/>
              <a:t>-2</a:t>
            </a:r>
            <a:r>
              <a:rPr lang="el-GR" dirty="0" smtClean="0"/>
              <a:t>, η οποία μπορεί να σχηματίσει πολλαπλά συνδεδεμένα μεταξύ τους τετράεδρα με μια μορφή πολυμερισμού. Ανάλογα με τον τρόπο διάταξης των πολλαπλών ριζών, τα πυριτικά ορυκτά διακρίνονται στις εξής υποομάδες:</a:t>
            </a:r>
          </a:p>
          <a:p>
            <a:pPr>
              <a:buNone/>
            </a:pPr>
            <a:r>
              <a:rPr lang="el-GR" dirty="0" smtClean="0"/>
              <a:t>•</a:t>
            </a:r>
            <a:r>
              <a:rPr lang="el-GR" dirty="0" err="1" smtClean="0"/>
              <a:t>Φυλλοπυριτικά</a:t>
            </a:r>
            <a:endParaRPr lang="en-US" dirty="0" smtClean="0"/>
          </a:p>
          <a:p>
            <a:pPr>
              <a:buNone/>
            </a:pPr>
            <a:r>
              <a:rPr lang="el-GR" dirty="0" smtClean="0"/>
              <a:t>•</a:t>
            </a:r>
            <a:r>
              <a:rPr lang="el-GR" dirty="0" err="1" smtClean="0"/>
              <a:t>Νησοπυριτικά</a:t>
            </a:r>
            <a:endParaRPr lang="el-GR" dirty="0" smtClean="0"/>
          </a:p>
          <a:p>
            <a:pPr>
              <a:buNone/>
            </a:pPr>
            <a:r>
              <a:rPr lang="el-GR" dirty="0" smtClean="0"/>
              <a:t>•</a:t>
            </a:r>
            <a:r>
              <a:rPr lang="el-GR" dirty="0" err="1" smtClean="0"/>
              <a:t>Ινοπυριτικά</a:t>
            </a:r>
            <a:r>
              <a:rPr lang="el-GR" dirty="0" smtClean="0"/>
              <a:t> </a:t>
            </a:r>
          </a:p>
          <a:p>
            <a:pPr>
              <a:buNone/>
            </a:pPr>
            <a:r>
              <a:rPr lang="el-GR" dirty="0" smtClean="0"/>
              <a:t>•</a:t>
            </a:r>
            <a:r>
              <a:rPr lang="el-GR" dirty="0" err="1" smtClean="0"/>
              <a:t>Κυκλοπυριτικά</a:t>
            </a:r>
            <a:endParaRPr lang="el-GR" dirty="0" smtClean="0"/>
          </a:p>
          <a:p>
            <a:pPr>
              <a:buNone/>
            </a:pPr>
            <a:r>
              <a:rPr lang="el-GR" dirty="0" smtClean="0"/>
              <a:t>•</a:t>
            </a:r>
            <a:r>
              <a:rPr lang="el-GR" dirty="0" err="1" smtClean="0"/>
              <a:t>Σωροπυριτικά</a:t>
            </a:r>
            <a:endParaRPr lang="el-GR" dirty="0" smtClean="0"/>
          </a:p>
          <a:p>
            <a:pPr>
              <a:buNone/>
            </a:pPr>
            <a:r>
              <a:rPr lang="el-GR" dirty="0" smtClean="0"/>
              <a:t>•</a:t>
            </a:r>
            <a:r>
              <a:rPr lang="el-GR" dirty="0" err="1" smtClean="0"/>
              <a:t>Τηκτοπυριτικά</a:t>
            </a:r>
            <a:endParaRPr lang="el-GR" dirty="0"/>
          </a:p>
        </p:txBody>
      </p:sp>
    </p:spTree>
  </p:cSld>
  <p:clrMapOvr>
    <a:masterClrMapping/>
  </p:clrMapOvr>
  <p:transition spd="med" advClick="0" advTm="16000">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Πυκνοτητα</a:t>
            </a:r>
            <a:r>
              <a:rPr lang="el-GR" dirty="0" smtClean="0"/>
              <a:t> </a:t>
            </a:r>
            <a:r>
              <a:rPr lang="el-GR" dirty="0" err="1" smtClean="0"/>
              <a:t>κεραμικων</a:t>
            </a:r>
            <a:r>
              <a:rPr lang="el-GR" dirty="0" smtClean="0"/>
              <a:t> </a:t>
            </a:r>
            <a:r>
              <a:rPr lang="el-GR" dirty="0" err="1" smtClean="0"/>
              <a:t>υλικων</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Ο υπολογισμός της πυκνότητας </a:t>
            </a:r>
          </a:p>
          <a:p>
            <a:pPr>
              <a:buNone/>
            </a:pPr>
            <a:r>
              <a:rPr lang="el-GR" dirty="0" smtClean="0"/>
              <a:t>•</a:t>
            </a:r>
            <a:r>
              <a:rPr lang="el-GR" dirty="0" err="1" smtClean="0"/>
              <a:t>Γενικα</a:t>
            </a:r>
            <a:r>
              <a:rPr lang="el-GR" dirty="0" smtClean="0"/>
              <a:t> η  </a:t>
            </a:r>
            <a:r>
              <a:rPr lang="el-GR" dirty="0" err="1" smtClean="0"/>
              <a:t>πυκνοτητα</a:t>
            </a:r>
            <a:r>
              <a:rPr lang="el-GR" dirty="0" smtClean="0"/>
              <a:t> </a:t>
            </a:r>
            <a:r>
              <a:rPr lang="el-GR" dirty="0" err="1" smtClean="0"/>
              <a:t>ενος</a:t>
            </a:r>
            <a:r>
              <a:rPr lang="el-GR" dirty="0" smtClean="0"/>
              <a:t> </a:t>
            </a:r>
            <a:r>
              <a:rPr lang="el-GR" dirty="0" err="1" smtClean="0"/>
              <a:t>υλικου</a:t>
            </a:r>
            <a:r>
              <a:rPr lang="el-GR" dirty="0" smtClean="0"/>
              <a:t> </a:t>
            </a:r>
            <a:r>
              <a:rPr lang="el-GR" dirty="0" err="1" smtClean="0"/>
              <a:t>θεωρειται</a:t>
            </a:r>
            <a:r>
              <a:rPr lang="el-GR" dirty="0" smtClean="0"/>
              <a:t> ως ο </a:t>
            </a:r>
            <a:r>
              <a:rPr lang="el-GR" dirty="0" err="1" smtClean="0"/>
              <a:t>λογος</a:t>
            </a:r>
            <a:r>
              <a:rPr lang="el-GR" dirty="0" smtClean="0"/>
              <a:t> της </a:t>
            </a:r>
            <a:r>
              <a:rPr lang="el-GR" dirty="0" err="1" smtClean="0"/>
              <a:t>μαζας</a:t>
            </a:r>
            <a:r>
              <a:rPr lang="el-GR" dirty="0" smtClean="0"/>
              <a:t> προς τον </a:t>
            </a:r>
            <a:r>
              <a:rPr lang="el-GR" dirty="0" err="1" smtClean="0"/>
              <a:t>ογκο</a:t>
            </a:r>
            <a:r>
              <a:rPr lang="el-GR" dirty="0" smtClean="0"/>
              <a:t>, </a:t>
            </a:r>
            <a:r>
              <a:rPr lang="el-GR" b="1" dirty="0" err="1" smtClean="0"/>
              <a:t>ρ=m</a:t>
            </a:r>
            <a:r>
              <a:rPr lang="el-GR" b="1" dirty="0" smtClean="0"/>
              <a:t>/V.</a:t>
            </a:r>
          </a:p>
          <a:p>
            <a:pPr>
              <a:buNone/>
            </a:pPr>
            <a:r>
              <a:rPr lang="el-GR" b="1" dirty="0" err="1" smtClean="0"/>
              <a:t>Υπολογιζεται</a:t>
            </a:r>
            <a:r>
              <a:rPr lang="el-GR" b="1" dirty="0" smtClean="0"/>
              <a:t> με </a:t>
            </a:r>
            <a:r>
              <a:rPr lang="el-GR" b="1" dirty="0" err="1" smtClean="0"/>
              <a:t>μεγαλη</a:t>
            </a:r>
            <a:r>
              <a:rPr lang="el-GR" b="1" dirty="0" smtClean="0"/>
              <a:t> </a:t>
            </a:r>
            <a:r>
              <a:rPr lang="el-GR" b="1" dirty="0" err="1" smtClean="0"/>
              <a:t>ακριβεια</a:t>
            </a:r>
            <a:r>
              <a:rPr lang="el-GR" b="1" dirty="0" smtClean="0"/>
              <a:t> με την </a:t>
            </a:r>
            <a:r>
              <a:rPr lang="el-GR" b="1" dirty="0" err="1" smtClean="0"/>
              <a:t>Αρχη</a:t>
            </a:r>
            <a:r>
              <a:rPr lang="el-GR" b="1" dirty="0" smtClean="0"/>
              <a:t> </a:t>
            </a:r>
            <a:r>
              <a:rPr lang="el-GR" b="1" dirty="0" smtClean="0"/>
              <a:t>του  </a:t>
            </a:r>
            <a:r>
              <a:rPr lang="el-GR" b="1" dirty="0" err="1" smtClean="0"/>
              <a:t>Αρχιμηδη</a:t>
            </a:r>
            <a:r>
              <a:rPr lang="el-GR" b="1" dirty="0" smtClean="0"/>
              <a:t> </a:t>
            </a:r>
            <a:r>
              <a:rPr lang="el-GR" b="1" dirty="0" err="1" smtClean="0"/>
              <a:t>οπου</a:t>
            </a:r>
            <a:r>
              <a:rPr lang="el-GR" b="1" dirty="0" smtClean="0"/>
              <a:t> </a:t>
            </a:r>
            <a:r>
              <a:rPr lang="en-US" b="1" dirty="0" err="1" smtClean="0"/>
              <a:t>Wair</a:t>
            </a:r>
            <a:r>
              <a:rPr lang="en-US" b="1" dirty="0" smtClean="0"/>
              <a:t> </a:t>
            </a:r>
            <a:r>
              <a:rPr lang="el-GR" b="1" dirty="0" smtClean="0"/>
              <a:t>και </a:t>
            </a:r>
            <a:r>
              <a:rPr lang="en-US" b="1" dirty="0" err="1" smtClean="0"/>
              <a:t>Vfluid</a:t>
            </a:r>
            <a:r>
              <a:rPr lang="en-US" b="1" dirty="0" smtClean="0"/>
              <a:t> </a:t>
            </a:r>
            <a:r>
              <a:rPr lang="el-GR" b="1" dirty="0" smtClean="0"/>
              <a:t>το </a:t>
            </a:r>
            <a:r>
              <a:rPr lang="el-GR" b="1" dirty="0" err="1" smtClean="0"/>
              <a:t>βαρος</a:t>
            </a:r>
            <a:r>
              <a:rPr lang="el-GR" b="1" dirty="0" smtClean="0"/>
              <a:t> του </a:t>
            </a:r>
            <a:r>
              <a:rPr lang="el-GR" b="1" dirty="0" err="1" smtClean="0"/>
              <a:t>δειγματος</a:t>
            </a:r>
            <a:r>
              <a:rPr lang="el-GR" b="1" dirty="0" smtClean="0"/>
              <a:t> στον </a:t>
            </a:r>
            <a:r>
              <a:rPr lang="el-GR" b="1" dirty="0" err="1" smtClean="0"/>
              <a:t>αερα</a:t>
            </a:r>
            <a:r>
              <a:rPr lang="el-GR" b="1" dirty="0" smtClean="0"/>
              <a:t> και σε </a:t>
            </a:r>
            <a:r>
              <a:rPr lang="el-GR" b="1" dirty="0" err="1" smtClean="0"/>
              <a:t>καποιο</a:t>
            </a:r>
            <a:r>
              <a:rPr lang="el-GR" b="1" dirty="0" smtClean="0"/>
              <a:t> </a:t>
            </a:r>
            <a:r>
              <a:rPr lang="el-GR" b="1" dirty="0" err="1" smtClean="0"/>
              <a:t>υγρο</a:t>
            </a:r>
            <a:r>
              <a:rPr lang="el-GR" dirty="0" smtClean="0"/>
              <a:t> και η  </a:t>
            </a:r>
            <a:r>
              <a:rPr lang="el-GR" dirty="0" err="1" smtClean="0"/>
              <a:t>ρfluid</a:t>
            </a:r>
            <a:r>
              <a:rPr lang="el-GR" dirty="0" smtClean="0"/>
              <a:t> </a:t>
            </a:r>
            <a:r>
              <a:rPr lang="el-GR" dirty="0" err="1" smtClean="0"/>
              <a:t>πυκνοτητα</a:t>
            </a:r>
            <a:r>
              <a:rPr lang="el-GR" dirty="0" smtClean="0"/>
              <a:t> του </a:t>
            </a:r>
            <a:r>
              <a:rPr lang="el-GR" dirty="0" err="1" smtClean="0"/>
              <a:t>υγρου</a:t>
            </a:r>
            <a:r>
              <a:rPr lang="el-GR" dirty="0" smtClean="0"/>
              <a:t>. </a:t>
            </a:r>
          </a:p>
          <a:p>
            <a:pPr>
              <a:buNone/>
            </a:pPr>
            <a:r>
              <a:rPr lang="el-GR" dirty="0" smtClean="0">
                <a:latin typeface="Calibri"/>
              </a:rPr>
              <a:t>•</a:t>
            </a:r>
            <a:r>
              <a:rPr lang="el-GR" dirty="0" smtClean="0"/>
              <a:t>Σε </a:t>
            </a:r>
            <a:r>
              <a:rPr lang="el-GR" dirty="0" err="1" smtClean="0"/>
              <a:t>καποιες</a:t>
            </a:r>
            <a:r>
              <a:rPr lang="el-GR" dirty="0" smtClean="0"/>
              <a:t> </a:t>
            </a:r>
            <a:r>
              <a:rPr lang="el-GR" dirty="0" err="1" smtClean="0"/>
              <a:t>περιπτωσεις</a:t>
            </a:r>
            <a:r>
              <a:rPr lang="el-GR" dirty="0" smtClean="0"/>
              <a:t> </a:t>
            </a:r>
            <a:r>
              <a:rPr lang="el-GR" dirty="0" err="1" smtClean="0"/>
              <a:t>χριαζεται</a:t>
            </a:r>
            <a:r>
              <a:rPr lang="el-GR" dirty="0" smtClean="0"/>
              <a:t> </a:t>
            </a:r>
            <a:r>
              <a:rPr lang="el-GR" dirty="0" err="1" smtClean="0"/>
              <a:t>προσοχη,ωστε</a:t>
            </a:r>
            <a:r>
              <a:rPr lang="el-GR" dirty="0" smtClean="0"/>
              <a:t> να μην </a:t>
            </a:r>
            <a:r>
              <a:rPr lang="el-GR" dirty="0" err="1" smtClean="0"/>
              <a:t>απορροφησει</a:t>
            </a:r>
            <a:r>
              <a:rPr lang="el-GR" dirty="0" smtClean="0"/>
              <a:t> το </a:t>
            </a:r>
            <a:r>
              <a:rPr lang="el-GR" dirty="0" err="1" smtClean="0"/>
              <a:t>κεραμικο</a:t>
            </a:r>
            <a:r>
              <a:rPr lang="el-GR" dirty="0" smtClean="0"/>
              <a:t> </a:t>
            </a:r>
            <a:r>
              <a:rPr lang="el-GR" dirty="0" err="1" smtClean="0"/>
              <a:t>υλικο</a:t>
            </a:r>
            <a:r>
              <a:rPr lang="el-GR" dirty="0" smtClean="0"/>
              <a:t> το </a:t>
            </a:r>
            <a:r>
              <a:rPr lang="el-GR" dirty="0" err="1" smtClean="0"/>
              <a:t>υγρο</a:t>
            </a:r>
            <a:r>
              <a:rPr lang="el-GR" dirty="0" smtClean="0"/>
              <a:t>.</a:t>
            </a:r>
          </a:p>
          <a:p>
            <a:pPr>
              <a:buNone/>
            </a:pPr>
            <a:endParaRPr lang="el-GR" dirty="0" smtClean="0"/>
          </a:p>
          <a:p>
            <a:pPr>
              <a:buNone/>
            </a:pPr>
            <a:endParaRPr lang="el-GR" b="1" dirty="0" smtClean="0"/>
          </a:p>
        </p:txBody>
      </p:sp>
    </p:spTree>
  </p:cSld>
  <p:clrMapOvr>
    <a:masterClrMapping/>
  </p:clrMapOvr>
  <p:transition spd="med" advClick="0" advTm="14000">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dirty="0" err="1" smtClean="0"/>
              <a:t>κατεργασιΑ</a:t>
            </a:r>
            <a:r>
              <a:rPr lang="el-GR" dirty="0" smtClean="0"/>
              <a:t> </a:t>
            </a:r>
            <a:r>
              <a:rPr lang="el-GR" dirty="0" err="1" smtClean="0"/>
              <a:t>κεραμικων</a:t>
            </a:r>
            <a:r>
              <a:rPr lang="el-GR" dirty="0" smtClean="0"/>
              <a:t> </a:t>
            </a:r>
            <a:r>
              <a:rPr lang="el-GR" dirty="0" err="1" smtClean="0"/>
              <a:t>υλικων</a:t>
            </a:r>
            <a:endParaRPr lang="el-GR" dirty="0"/>
          </a:p>
        </p:txBody>
      </p:sp>
      <p:sp>
        <p:nvSpPr>
          <p:cNvPr id="3" name="2 - Θέση περιεχομένου"/>
          <p:cNvSpPr>
            <a:spLocks noGrp="1"/>
          </p:cNvSpPr>
          <p:nvPr>
            <p:ph idx="1"/>
          </p:nvPr>
        </p:nvSpPr>
        <p:spPr/>
        <p:txBody>
          <a:bodyPr>
            <a:noAutofit/>
          </a:bodyPr>
          <a:lstStyle/>
          <a:p>
            <a:pPr>
              <a:buNone/>
            </a:pPr>
            <a:r>
              <a:rPr lang="el-GR" sz="2800" dirty="0" smtClean="0"/>
              <a:t>Η </a:t>
            </a:r>
            <a:r>
              <a:rPr lang="el-GR" sz="2800" dirty="0" err="1" smtClean="0"/>
              <a:t>κατεργασια</a:t>
            </a:r>
            <a:r>
              <a:rPr lang="el-GR" sz="2800" dirty="0" smtClean="0"/>
              <a:t> των </a:t>
            </a:r>
            <a:r>
              <a:rPr lang="el-GR" sz="2800" dirty="0" err="1" smtClean="0"/>
              <a:t>κεραμικων</a:t>
            </a:r>
            <a:r>
              <a:rPr lang="el-GR" sz="2800" dirty="0" smtClean="0"/>
              <a:t> </a:t>
            </a:r>
            <a:r>
              <a:rPr lang="el-GR" sz="2800" dirty="0" err="1" smtClean="0"/>
              <a:t>γινεται</a:t>
            </a:r>
            <a:r>
              <a:rPr lang="el-GR" sz="2800" dirty="0" smtClean="0"/>
              <a:t> με </a:t>
            </a:r>
            <a:r>
              <a:rPr lang="el-GR" sz="2800" dirty="0" err="1" smtClean="0"/>
              <a:t>πολλους</a:t>
            </a:r>
            <a:r>
              <a:rPr lang="el-GR" sz="2800" dirty="0" smtClean="0"/>
              <a:t> </a:t>
            </a:r>
            <a:r>
              <a:rPr lang="el-GR" sz="2800" dirty="0" err="1" smtClean="0"/>
              <a:t>τροπους</a:t>
            </a:r>
            <a:r>
              <a:rPr lang="en-US" sz="2800" dirty="0" smtClean="0"/>
              <a:t>:</a:t>
            </a:r>
          </a:p>
          <a:p>
            <a:pPr>
              <a:buNone/>
            </a:pPr>
            <a:r>
              <a:rPr lang="el-GR" sz="2800" dirty="0" smtClean="0">
                <a:latin typeface="Calibri"/>
              </a:rPr>
              <a:t>•</a:t>
            </a:r>
            <a:r>
              <a:rPr lang="el-GR" sz="2800" dirty="0" smtClean="0"/>
              <a:t>ΜΕ ΥΠΕΡΗΧΗΤΙΚΕΣΚΑΤΕΡΓΑΣΙΕΣ</a:t>
            </a:r>
          </a:p>
          <a:p>
            <a:pPr>
              <a:buNone/>
            </a:pPr>
            <a:r>
              <a:rPr lang="el-GR" sz="2800" dirty="0" smtClean="0">
                <a:latin typeface="Calibri"/>
              </a:rPr>
              <a:t>•</a:t>
            </a:r>
            <a:r>
              <a:rPr lang="el-GR" sz="2800" dirty="0" smtClean="0"/>
              <a:t>ΚΑΤΕΡΓΑΣΙΕΣ ΜΕ ΤΗ ΒΟΗΘΕΙΑ LASER</a:t>
            </a:r>
          </a:p>
          <a:p>
            <a:pPr>
              <a:buNone/>
            </a:pPr>
            <a:r>
              <a:rPr lang="el-GR" sz="2800" dirty="0" smtClean="0">
                <a:latin typeface="Calibri"/>
              </a:rPr>
              <a:t>•</a:t>
            </a:r>
            <a:r>
              <a:rPr lang="el-GR" sz="2800" dirty="0" smtClean="0"/>
              <a:t>ΨEKAΣΜΟΣ ΔΕΣΜΗΣ ΝΕΡΟΥ ΠΟΥ ΜΕΤΑΦΕΡΕΙΚΟΚΚΟΥΣ ΛΕΙΑΝΣΗΣ (ΥΔΡΟΚΟΠΗ) </a:t>
            </a:r>
          </a:p>
          <a:p>
            <a:pPr>
              <a:buNone/>
            </a:pPr>
            <a:r>
              <a:rPr lang="el-GR" sz="2800" dirty="0" smtClean="0">
                <a:latin typeface="Calibri"/>
              </a:rPr>
              <a:t>•</a:t>
            </a:r>
            <a:r>
              <a:rPr lang="el-GR" sz="2800" dirty="0" smtClean="0"/>
              <a:t>ΚΑΤΕΡΓΑΣΙΑ ΚΕΡΑΜΙΚΩΝ ΜΕ ΗΛΕΚΤΡΟΔΙΑΒΡΩΣΗ</a:t>
            </a:r>
          </a:p>
          <a:p>
            <a:pPr>
              <a:buNone/>
            </a:pPr>
            <a:r>
              <a:rPr lang="el-GR" sz="2800" dirty="0" smtClean="0"/>
              <a:t>ΥΠΟΒΟΗΘΟΥΜΕΝΗ ΑΠΟ ΥΠΕΡΗΧΗΤΙΚΗ ΔΟΝΗΣΗ.</a:t>
            </a:r>
            <a:endParaRPr lang="el-GR" sz="2800" dirty="0"/>
          </a:p>
        </p:txBody>
      </p:sp>
    </p:spTree>
  </p:cSld>
  <p:clrMapOvr>
    <a:masterClrMapping/>
  </p:clrMapOvr>
  <p:transition spd="med" advClick="0" advTm="9000">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ΒΙΟΚΕΡΑΜΙΚΑ ΥΛΙΚΑ</a:t>
            </a:r>
            <a:endParaRPr lang="el-GR" dirty="0"/>
          </a:p>
        </p:txBody>
      </p:sp>
      <p:sp>
        <p:nvSpPr>
          <p:cNvPr id="3" name="2 - Θέση περιεχομένου"/>
          <p:cNvSpPr>
            <a:spLocks noGrp="1"/>
          </p:cNvSpPr>
          <p:nvPr>
            <p:ph idx="1"/>
          </p:nvPr>
        </p:nvSpPr>
        <p:spPr>
          <a:xfrm>
            <a:off x="179512" y="1412776"/>
            <a:ext cx="8812088" cy="4896544"/>
          </a:xfrm>
        </p:spPr>
        <p:txBody>
          <a:bodyPr>
            <a:normAutofit fontScale="92500" lnSpcReduction="10000"/>
          </a:bodyPr>
          <a:lstStyle/>
          <a:p>
            <a:pPr>
              <a:buNone/>
            </a:pPr>
            <a:r>
              <a:rPr lang="el-GR" dirty="0" smtClean="0"/>
              <a:t>Ιδιαίτερα για ιατρικές εφαρμογές έχουν αναπτυχθεί τα </a:t>
            </a:r>
            <a:r>
              <a:rPr lang="el-GR" b="1" dirty="0" err="1" smtClean="0"/>
              <a:t>βιοκεραμικά</a:t>
            </a:r>
            <a:r>
              <a:rPr lang="el-GR" dirty="0" smtClean="0"/>
              <a:t>, τα οποία χρησιμοποιούνται για την αντικατάσταση δοντιών έως και την αντικατάσταση οστών στο ανθρώπινο σώμα. </a:t>
            </a:r>
          </a:p>
          <a:p>
            <a:pPr>
              <a:buNone/>
            </a:pPr>
            <a:r>
              <a:rPr lang="el-GR" dirty="0" smtClean="0"/>
              <a:t>Τα </a:t>
            </a:r>
            <a:r>
              <a:rPr lang="el-GR" b="1" dirty="0" err="1" smtClean="0"/>
              <a:t>βιοκεραμικά</a:t>
            </a:r>
            <a:r>
              <a:rPr lang="el-GR" dirty="0" smtClean="0"/>
              <a:t> ανήκουν στην κατηγορία των τεχνικών </a:t>
            </a:r>
            <a:r>
              <a:rPr lang="el-GR" dirty="0" err="1" smtClean="0"/>
              <a:t>κεραμικών.Τα</a:t>
            </a:r>
            <a:r>
              <a:rPr lang="el-GR" dirty="0" smtClean="0"/>
              <a:t> κεραμικά αυτά μπορούν να είναι </a:t>
            </a:r>
            <a:r>
              <a:rPr lang="el-GR" dirty="0" err="1" smtClean="0"/>
              <a:t>μονοκρύσταλλοι</a:t>
            </a:r>
            <a:r>
              <a:rPr lang="el-GR" dirty="0" smtClean="0"/>
              <a:t>, (</a:t>
            </a:r>
            <a:r>
              <a:rPr lang="el-GR" dirty="0" err="1" smtClean="0"/>
              <a:t>σαπφειρίνης</a:t>
            </a:r>
            <a:r>
              <a:rPr lang="el-GR" dirty="0" smtClean="0"/>
              <a:t>), </a:t>
            </a:r>
            <a:r>
              <a:rPr lang="el-GR" dirty="0" err="1" smtClean="0"/>
              <a:t>πολυκρυσταλλικά</a:t>
            </a:r>
            <a:r>
              <a:rPr lang="el-GR" dirty="0" smtClean="0"/>
              <a:t> υλικά (</a:t>
            </a:r>
            <a:r>
              <a:rPr lang="el-GR" dirty="0" err="1" smtClean="0"/>
              <a:t>αλούμινα</a:t>
            </a:r>
            <a:r>
              <a:rPr lang="el-GR" dirty="0" smtClean="0"/>
              <a:t> ή </a:t>
            </a:r>
            <a:r>
              <a:rPr lang="el-GR" dirty="0" err="1" smtClean="0"/>
              <a:t>υδραξυαπατίτητης</a:t>
            </a:r>
            <a:r>
              <a:rPr lang="el-GR" dirty="0" smtClean="0"/>
              <a:t>), γυαλιά (</a:t>
            </a:r>
            <a:r>
              <a:rPr lang="en-US" dirty="0" err="1" smtClean="0"/>
              <a:t>Bioglass</a:t>
            </a:r>
            <a:r>
              <a:rPr lang="el-GR" dirty="0" smtClean="0"/>
              <a:t>), </a:t>
            </a:r>
            <a:r>
              <a:rPr lang="el-GR" dirty="0" err="1" smtClean="0"/>
              <a:t>υαλο</a:t>
            </a:r>
            <a:r>
              <a:rPr lang="el-GR" dirty="0" smtClean="0"/>
              <a:t>-κεραμικά, (</a:t>
            </a:r>
            <a:r>
              <a:rPr lang="en-US" dirty="0" err="1" smtClean="0"/>
              <a:t>Ceravital</a:t>
            </a:r>
            <a:r>
              <a:rPr lang="en-US" dirty="0" smtClean="0"/>
              <a:t> </a:t>
            </a:r>
            <a:r>
              <a:rPr lang="el-GR" dirty="0" smtClean="0"/>
              <a:t>ή </a:t>
            </a:r>
            <a:r>
              <a:rPr lang="en-US" dirty="0" smtClean="0"/>
              <a:t>A</a:t>
            </a:r>
            <a:r>
              <a:rPr lang="el-GR" dirty="0" smtClean="0"/>
              <a:t>/</a:t>
            </a:r>
            <a:r>
              <a:rPr lang="en-US" dirty="0" smtClean="0"/>
              <a:t>W</a:t>
            </a:r>
            <a:r>
              <a:rPr lang="el-GR" dirty="0" smtClean="0"/>
              <a:t> </a:t>
            </a:r>
            <a:r>
              <a:rPr lang="el-GR" dirty="0" err="1" smtClean="0"/>
              <a:t>υαλοκεραμικό</a:t>
            </a:r>
            <a:r>
              <a:rPr lang="el-GR" dirty="0" smtClean="0"/>
              <a:t>), ή σύνθετα υλικά (</a:t>
            </a:r>
            <a:r>
              <a:rPr lang="el-GR" dirty="0" err="1" smtClean="0"/>
              <a:t>βιοϋάλωμα</a:t>
            </a:r>
            <a:r>
              <a:rPr lang="el-GR" dirty="0" smtClean="0"/>
              <a:t> με ίνες από πολυαιθυλένιο – </a:t>
            </a:r>
            <a:r>
              <a:rPr lang="el-GR" dirty="0" err="1" smtClean="0"/>
              <a:t>υδροξυαπατίτη</a:t>
            </a:r>
            <a:r>
              <a:rPr lang="el-GR" dirty="0" smtClean="0"/>
              <a:t>). </a:t>
            </a:r>
            <a:endParaRPr lang="el-GR" dirty="0"/>
          </a:p>
        </p:txBody>
      </p:sp>
    </p:spTree>
  </p:cSld>
  <p:clrMapOvr>
    <a:masterClrMapping/>
  </p:clrMapOvr>
  <p:transition spd="med" advClick="0" advTm="14000">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err="1" smtClean="0"/>
              <a:t>Καποια</a:t>
            </a:r>
            <a:r>
              <a:rPr lang="el-GR" sz="2800" dirty="0" smtClean="0"/>
              <a:t> </a:t>
            </a:r>
            <a:r>
              <a:rPr lang="el-GR" sz="2800" dirty="0" err="1" smtClean="0"/>
              <a:t>παραδειγματα</a:t>
            </a:r>
            <a:r>
              <a:rPr lang="el-GR" sz="2800" dirty="0" smtClean="0"/>
              <a:t> </a:t>
            </a:r>
            <a:r>
              <a:rPr lang="el-GR" sz="2800" dirty="0" err="1" smtClean="0"/>
              <a:t>πυριτιου</a:t>
            </a:r>
            <a:endParaRPr lang="el-GR" sz="2800" dirty="0"/>
          </a:p>
        </p:txBody>
      </p:sp>
      <p:pic>
        <p:nvPicPr>
          <p:cNvPr id="4" name="3 - Θέση περιεχομένου" descr="kalooo.jpg"/>
          <p:cNvPicPr>
            <a:picLocks noGrp="1" noChangeAspect="1"/>
          </p:cNvPicPr>
          <p:nvPr>
            <p:ph idx="1"/>
          </p:nvPr>
        </p:nvPicPr>
        <p:blipFill>
          <a:blip r:embed="rId2" cstate="print"/>
          <a:stretch>
            <a:fillRect/>
          </a:stretch>
        </p:blipFill>
        <p:spPr>
          <a:xfrm>
            <a:off x="611560" y="1196752"/>
            <a:ext cx="2592287" cy="2376263"/>
          </a:xfrm>
        </p:spPr>
      </p:pic>
      <p:pic>
        <p:nvPicPr>
          <p:cNvPr id="5" name="5 - Θέση εικόνας" descr="πυριτιο.jpg"/>
          <p:cNvPicPr>
            <a:picLocks noChangeAspect="1"/>
          </p:cNvPicPr>
          <p:nvPr/>
        </p:nvPicPr>
        <p:blipFill>
          <a:blip r:embed="rId3" cstate="print"/>
          <a:srcRect t="18340" b="18340"/>
          <a:stretch>
            <a:fillRect/>
          </a:stretch>
        </p:blipFill>
        <p:spPr bwMode="auto">
          <a:xfrm>
            <a:off x="4139952" y="2492896"/>
            <a:ext cx="3816424" cy="2808313"/>
          </a:xfrm>
          <a:prstGeom prst="rect">
            <a:avLst/>
          </a:prstGeom>
          <a:noFill/>
        </p:spPr>
      </p:pic>
      <p:pic>
        <p:nvPicPr>
          <p:cNvPr id="6" name="5 - Εικόνα" descr="download.jpg"/>
          <p:cNvPicPr>
            <a:picLocks noChangeAspect="1"/>
          </p:cNvPicPr>
          <p:nvPr/>
        </p:nvPicPr>
        <p:blipFill>
          <a:blip r:embed="rId4" cstate="print"/>
          <a:stretch>
            <a:fillRect/>
          </a:stretch>
        </p:blipFill>
        <p:spPr>
          <a:xfrm>
            <a:off x="755576" y="4437112"/>
            <a:ext cx="2232248" cy="2016224"/>
          </a:xfrm>
          <a:prstGeom prst="rect">
            <a:avLst/>
          </a:prstGeom>
        </p:spPr>
      </p:pic>
      <p:pic>
        <p:nvPicPr>
          <p:cNvPr id="7" name="6 - Εικόνα" descr="download.jpg"/>
          <p:cNvPicPr>
            <a:picLocks noChangeAspect="1"/>
          </p:cNvPicPr>
          <p:nvPr/>
        </p:nvPicPr>
        <p:blipFill>
          <a:blip r:embed="rId5" cstate="print"/>
          <a:stretch>
            <a:fillRect/>
          </a:stretch>
        </p:blipFill>
        <p:spPr>
          <a:xfrm flipH="1">
            <a:off x="8416255" y="980729"/>
            <a:ext cx="72008" cy="72008"/>
          </a:xfrm>
          <a:prstGeom prst="rect">
            <a:avLst/>
          </a:prstGeom>
        </p:spPr>
      </p:pic>
    </p:spTree>
  </p:cSld>
  <p:clrMapOvr>
    <a:masterClrMapping/>
  </p:clrMapOvr>
  <p:transition spd="med" advClick="0" advTm="9000">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71800" y="0"/>
            <a:ext cx="8229600" cy="1143000"/>
          </a:xfrm>
        </p:spPr>
        <p:txBody>
          <a:bodyPr>
            <a:normAutofit/>
          </a:bodyPr>
          <a:lstStyle/>
          <a:p>
            <a:r>
              <a:rPr lang="el-GR" sz="3200" dirty="0" err="1" smtClean="0"/>
              <a:t>Κεραμικα</a:t>
            </a:r>
            <a:r>
              <a:rPr lang="el-GR" sz="3200" dirty="0" smtClean="0"/>
              <a:t> </a:t>
            </a:r>
            <a:r>
              <a:rPr lang="el-GR" sz="3200" dirty="0" err="1" smtClean="0"/>
              <a:t>ειδη</a:t>
            </a:r>
            <a:endParaRPr lang="el-GR" sz="3200" dirty="0"/>
          </a:p>
        </p:txBody>
      </p:sp>
      <p:pic>
        <p:nvPicPr>
          <p:cNvPr id="4" name="3 - Θέση περιεχομένου" descr="keramikh tostiera.jpg"/>
          <p:cNvPicPr>
            <a:picLocks noGrp="1" noChangeAspect="1"/>
          </p:cNvPicPr>
          <p:nvPr>
            <p:ph idx="1"/>
          </p:nvPr>
        </p:nvPicPr>
        <p:blipFill>
          <a:blip r:embed="rId2" cstate="print"/>
          <a:stretch>
            <a:fillRect/>
          </a:stretch>
        </p:blipFill>
        <p:spPr>
          <a:xfrm>
            <a:off x="971600" y="3789040"/>
            <a:ext cx="2808312" cy="2852936"/>
          </a:xfrm>
        </p:spPr>
      </p:pic>
      <p:pic>
        <p:nvPicPr>
          <p:cNvPr id="17410" name="Picture 2" descr="C:\Users\Katerina\Downloads\phlino aggeio.jpg"/>
          <p:cNvPicPr>
            <a:picLocks noChangeAspect="1" noChangeArrowheads="1"/>
          </p:cNvPicPr>
          <p:nvPr/>
        </p:nvPicPr>
        <p:blipFill>
          <a:blip r:embed="rId3" cstate="print"/>
          <a:srcRect/>
          <a:stretch>
            <a:fillRect/>
          </a:stretch>
        </p:blipFill>
        <p:spPr bwMode="auto">
          <a:xfrm>
            <a:off x="5148064" y="1124744"/>
            <a:ext cx="3240360" cy="2448272"/>
          </a:xfrm>
          <a:prstGeom prst="rect">
            <a:avLst/>
          </a:prstGeom>
          <a:noFill/>
        </p:spPr>
      </p:pic>
      <p:pic>
        <p:nvPicPr>
          <p:cNvPr id="17411" name="Picture 3" descr="C:\Users\Katerina\Downloads\keramiko katsarolaki.jpg"/>
          <p:cNvPicPr>
            <a:picLocks noChangeAspect="1" noChangeArrowheads="1"/>
          </p:cNvPicPr>
          <p:nvPr/>
        </p:nvPicPr>
        <p:blipFill>
          <a:blip r:embed="rId4" cstate="print"/>
          <a:srcRect/>
          <a:stretch>
            <a:fillRect/>
          </a:stretch>
        </p:blipFill>
        <p:spPr bwMode="auto">
          <a:xfrm>
            <a:off x="5508104" y="3984219"/>
            <a:ext cx="3312368" cy="2541125"/>
          </a:xfrm>
          <a:prstGeom prst="rect">
            <a:avLst/>
          </a:prstGeom>
          <a:noFill/>
        </p:spPr>
      </p:pic>
      <p:pic>
        <p:nvPicPr>
          <p:cNvPr id="6" name="5 - Εικόνα" descr="download.jpg"/>
          <p:cNvPicPr>
            <a:picLocks noChangeAspect="1"/>
          </p:cNvPicPr>
          <p:nvPr/>
        </p:nvPicPr>
        <p:blipFill>
          <a:blip r:embed="rId5" cstate="print"/>
          <a:stretch>
            <a:fillRect/>
          </a:stretch>
        </p:blipFill>
        <p:spPr>
          <a:xfrm flipH="1">
            <a:off x="3851920" y="2767013"/>
            <a:ext cx="58093" cy="58093"/>
          </a:xfrm>
          <a:prstGeom prst="rect">
            <a:avLst/>
          </a:prstGeom>
        </p:spPr>
      </p:pic>
      <p:pic>
        <p:nvPicPr>
          <p:cNvPr id="7" name="6 - Εικόνα" descr="120110.png"/>
          <p:cNvPicPr>
            <a:picLocks noChangeAspect="1"/>
          </p:cNvPicPr>
          <p:nvPr/>
        </p:nvPicPr>
        <p:blipFill>
          <a:blip r:embed="rId6" cstate="print"/>
          <a:stretch>
            <a:fillRect/>
          </a:stretch>
        </p:blipFill>
        <p:spPr>
          <a:xfrm>
            <a:off x="4572000" y="2060848"/>
            <a:ext cx="161932" cy="45719"/>
          </a:xfrm>
          <a:prstGeom prst="rect">
            <a:avLst/>
          </a:prstGeom>
        </p:spPr>
      </p:pic>
      <p:pic>
        <p:nvPicPr>
          <p:cNvPr id="8" name="7 - Εικόνα" descr="keramiko eidow.jpg"/>
          <p:cNvPicPr>
            <a:picLocks noChangeAspect="1"/>
          </p:cNvPicPr>
          <p:nvPr/>
        </p:nvPicPr>
        <p:blipFill>
          <a:blip r:embed="rId7"/>
          <a:stretch>
            <a:fillRect/>
          </a:stretch>
        </p:blipFill>
        <p:spPr>
          <a:xfrm>
            <a:off x="1331640" y="1196752"/>
            <a:ext cx="2153791" cy="2376264"/>
          </a:xfrm>
          <a:prstGeom prst="rect">
            <a:avLst/>
          </a:prstGeom>
        </p:spPr>
      </p:pic>
    </p:spTree>
  </p:cSld>
  <p:clrMapOvr>
    <a:masterClrMapping/>
  </p:clrMapOvr>
  <p:transition spd="med" advClick="0" advTm="9000">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ΚΕΡΑΜΙΚΑ ΥΛΙΚΑ ΣΤΟ ΜΙΚΡΟΣΚΟΠΙΟ</a:t>
            </a:r>
            <a:endParaRPr lang="el-GR" dirty="0"/>
          </a:p>
        </p:txBody>
      </p:sp>
      <p:pic>
        <p:nvPicPr>
          <p:cNvPr id="4" name="3 - Θέση περιεχομένου" descr="domh.jpg"/>
          <p:cNvPicPr>
            <a:picLocks noGrp="1" noChangeAspect="1"/>
          </p:cNvPicPr>
          <p:nvPr>
            <p:ph idx="1"/>
          </p:nvPr>
        </p:nvPicPr>
        <p:blipFill>
          <a:blip r:embed="rId2"/>
          <a:stretch>
            <a:fillRect/>
          </a:stretch>
        </p:blipFill>
        <p:spPr>
          <a:xfrm>
            <a:off x="3059832" y="3717032"/>
            <a:ext cx="2952328" cy="2304256"/>
          </a:xfrm>
        </p:spPr>
      </p:pic>
      <p:pic>
        <p:nvPicPr>
          <p:cNvPr id="5" name="4 - Εικόνα" descr="μικροσκοπιο 2.jpg"/>
          <p:cNvPicPr>
            <a:picLocks noChangeAspect="1"/>
          </p:cNvPicPr>
          <p:nvPr/>
        </p:nvPicPr>
        <p:blipFill>
          <a:blip r:embed="rId3"/>
          <a:stretch>
            <a:fillRect/>
          </a:stretch>
        </p:blipFill>
        <p:spPr>
          <a:xfrm>
            <a:off x="1043608" y="1412776"/>
            <a:ext cx="2808312" cy="2088232"/>
          </a:xfrm>
          <a:prstGeom prst="rect">
            <a:avLst/>
          </a:prstGeom>
        </p:spPr>
      </p:pic>
      <p:pic>
        <p:nvPicPr>
          <p:cNvPr id="6" name="5 - Εικόνα" descr="μικροσκοπιο.jpg"/>
          <p:cNvPicPr>
            <a:picLocks noChangeAspect="1"/>
          </p:cNvPicPr>
          <p:nvPr/>
        </p:nvPicPr>
        <p:blipFill>
          <a:blip r:embed="rId4"/>
          <a:stretch>
            <a:fillRect/>
          </a:stretch>
        </p:blipFill>
        <p:spPr>
          <a:xfrm>
            <a:off x="5220072" y="1124744"/>
            <a:ext cx="2808312" cy="2160240"/>
          </a:xfrm>
          <a:prstGeom prst="rect">
            <a:avLst/>
          </a:prstGeom>
        </p:spPr>
      </p:pic>
    </p:spTree>
  </p:cSld>
  <p:clrMapOvr>
    <a:masterClrMapping/>
  </p:clrMapOvr>
  <p:transition spd="med" advClick="0" advTm="9000">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  </a:t>
            </a:r>
            <a:r>
              <a:rPr lang="el-GR" dirty="0" err="1" smtClean="0"/>
              <a:t>Γυμνασιο</a:t>
            </a:r>
            <a:r>
              <a:rPr lang="el-GR" dirty="0" smtClean="0"/>
              <a:t> </a:t>
            </a:r>
            <a:r>
              <a:rPr lang="el-GR" dirty="0" err="1" smtClean="0"/>
              <a:t>σπαρτησ</a:t>
            </a:r>
            <a:r>
              <a:rPr lang="el-GR" dirty="0" smtClean="0"/>
              <a:t> </a:t>
            </a:r>
            <a:r>
              <a:rPr lang="el-GR" dirty="0" err="1" smtClean="0"/>
              <a:t>ιανουαριοσ</a:t>
            </a:r>
            <a:r>
              <a:rPr lang="el-GR" dirty="0" smtClean="0"/>
              <a:t> 2012</a:t>
            </a:r>
            <a:endParaRPr lang="el-GR" dirty="0"/>
          </a:p>
        </p:txBody>
      </p:sp>
      <p:sp>
        <p:nvSpPr>
          <p:cNvPr id="3" name="2 - Θέση περιεχομένου"/>
          <p:cNvSpPr>
            <a:spLocks noGrp="1"/>
          </p:cNvSpPr>
          <p:nvPr>
            <p:ph idx="1"/>
          </p:nvPr>
        </p:nvSpPr>
        <p:spPr>
          <a:xfrm>
            <a:off x="0" y="1988840"/>
            <a:ext cx="8686800" cy="4525963"/>
          </a:xfrm>
        </p:spPr>
        <p:txBody>
          <a:bodyPr>
            <a:normAutofit fontScale="92500" lnSpcReduction="20000"/>
          </a:bodyPr>
          <a:lstStyle/>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r>
              <a:rPr lang="el-GR" dirty="0" smtClean="0"/>
              <a:t>    ΤΗΝ ΕΡΓΑΣΙΑ ΕΚΑΝΑΝ ΟΙ ΚΑΤΕΡΙΝΑ ΤΖΙΑΝΝΟΥ,ΑΘΑΝΑΣΙΑ ΤΑΜΠΑΚΗ,ΑΝΑΣΤΑΣΙΑ ΠΑΠΑΔΟΠΟΥΛΟΥ ΚΙ ΔΗΜΗΤΡΑ ΜΠΟΥΓΑΔΗ.</a:t>
            </a:r>
          </a:p>
        </p:txBody>
      </p:sp>
    </p:spTree>
  </p:cSld>
  <p:clrMapOvr>
    <a:masterClrMapping/>
  </p:clrMapOvr>
  <p:transition spd="med" advClick="0" advTm="9000">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332656"/>
            <a:ext cx="8229600" cy="5577483"/>
          </a:xfrm>
        </p:spPr>
        <p:txBody>
          <a:bodyPr>
            <a:noAutofit/>
          </a:bodyPr>
          <a:lstStyle/>
          <a:p>
            <a:pPr>
              <a:buNone/>
            </a:pPr>
            <a:r>
              <a:rPr lang="el-GR" sz="3000" dirty="0"/>
              <a:t>Σήμερα ο όρος </a:t>
            </a:r>
            <a:r>
              <a:rPr lang="el-GR" sz="3000" b="1" dirty="0"/>
              <a:t>κεραμικά υλικά</a:t>
            </a:r>
            <a:r>
              <a:rPr lang="el-GR" sz="3000" dirty="0"/>
              <a:t> έχει ευρύτερη χρήση και περιλαμβάνει όλα τα ανόργανα μη μεταλλικά υλικά που έχουν υποστεί θερμική κατεργασία σε υψηλές θερμοκρασίες (&gt;1000°C) είτε κατά το στάδιο της επεξεργασίας είτε κατά το στάδιο της </a:t>
            </a:r>
            <a:r>
              <a:rPr lang="el-GR" sz="3000" dirty="0" err="1" smtClean="0"/>
              <a:t>εφαρμογής.Τα</a:t>
            </a:r>
            <a:r>
              <a:rPr lang="el-GR" sz="3000" dirty="0" smtClean="0"/>
              <a:t> </a:t>
            </a:r>
            <a:r>
              <a:rPr lang="el-GR" sz="3000" dirty="0" err="1" smtClean="0"/>
              <a:t>κεραμικα</a:t>
            </a:r>
            <a:r>
              <a:rPr lang="el-GR" sz="3000" dirty="0" smtClean="0"/>
              <a:t> </a:t>
            </a:r>
            <a:r>
              <a:rPr lang="el-GR" sz="3000" dirty="0" err="1" smtClean="0"/>
              <a:t>ειδη</a:t>
            </a:r>
            <a:r>
              <a:rPr lang="el-GR" sz="3000" dirty="0" smtClean="0"/>
              <a:t> </a:t>
            </a:r>
            <a:r>
              <a:rPr lang="el-GR" sz="3000" dirty="0" err="1" smtClean="0"/>
              <a:t>αποτελουνται</a:t>
            </a:r>
            <a:r>
              <a:rPr lang="el-GR" sz="3000" dirty="0" smtClean="0"/>
              <a:t> από </a:t>
            </a:r>
            <a:r>
              <a:rPr lang="el-GR" sz="3000" dirty="0" err="1" smtClean="0"/>
              <a:t>διαφροες</a:t>
            </a:r>
            <a:r>
              <a:rPr lang="el-GR" sz="3000" dirty="0" smtClean="0"/>
              <a:t> </a:t>
            </a:r>
            <a:r>
              <a:rPr lang="el-GR" sz="3000" dirty="0" err="1" smtClean="0"/>
              <a:t>εφαρμογες</a:t>
            </a:r>
            <a:r>
              <a:rPr lang="el-GR" sz="3000" dirty="0" smtClean="0"/>
              <a:t> πολύπλοκων </a:t>
            </a:r>
            <a:r>
              <a:rPr lang="el-GR" sz="3000" dirty="0" err="1" smtClean="0"/>
              <a:t>ομοιοντων</a:t>
            </a:r>
            <a:r>
              <a:rPr lang="el-GR" sz="3000" dirty="0" smtClean="0"/>
              <a:t> όπως</a:t>
            </a:r>
            <a:r>
              <a:rPr lang="en-US" sz="3000" dirty="0" smtClean="0"/>
              <a:t>:</a:t>
            </a:r>
            <a:endParaRPr lang="el-GR" sz="3000" dirty="0" smtClean="0"/>
          </a:p>
          <a:p>
            <a:pPr>
              <a:buNone/>
            </a:pPr>
            <a:r>
              <a:rPr lang="el-GR" sz="3000" dirty="0" smtClean="0">
                <a:latin typeface="Calibri"/>
              </a:rPr>
              <a:t>•</a:t>
            </a:r>
            <a:r>
              <a:rPr lang="el-GR" sz="3000" dirty="0" smtClean="0"/>
              <a:t>Οξείδια </a:t>
            </a:r>
            <a:r>
              <a:rPr lang="el-GR" sz="3000" dirty="0"/>
              <a:t>(π.χ. Al</a:t>
            </a:r>
            <a:r>
              <a:rPr lang="el-GR" sz="3000" baseline="-25000" dirty="0"/>
              <a:t>2</a:t>
            </a:r>
            <a:r>
              <a:rPr lang="el-GR" sz="3000" dirty="0"/>
              <a:t>O</a:t>
            </a:r>
            <a:r>
              <a:rPr lang="el-GR" sz="3000" baseline="-25000" dirty="0"/>
              <a:t>3</a:t>
            </a:r>
            <a:r>
              <a:rPr lang="el-GR" sz="3000" dirty="0"/>
              <a:t>)</a:t>
            </a:r>
          </a:p>
          <a:p>
            <a:pPr>
              <a:buNone/>
            </a:pPr>
            <a:r>
              <a:rPr lang="el-GR" sz="3000" dirty="0" smtClean="0">
                <a:latin typeface="Calibri"/>
              </a:rPr>
              <a:t>•</a:t>
            </a:r>
            <a:r>
              <a:rPr lang="el-GR" sz="3000" dirty="0" smtClean="0"/>
              <a:t>Καρβίδια </a:t>
            </a:r>
            <a:r>
              <a:rPr lang="el-GR" sz="3000" dirty="0"/>
              <a:t>(π.χ. B</a:t>
            </a:r>
            <a:r>
              <a:rPr lang="el-GR" sz="3000" baseline="-25000" dirty="0"/>
              <a:t>4</a:t>
            </a:r>
            <a:r>
              <a:rPr lang="el-GR" sz="3000" dirty="0"/>
              <a:t>C)</a:t>
            </a:r>
          </a:p>
          <a:p>
            <a:pPr>
              <a:buNone/>
            </a:pPr>
            <a:r>
              <a:rPr lang="el-GR" sz="3000" dirty="0" smtClean="0">
                <a:latin typeface="Calibri"/>
              </a:rPr>
              <a:t>•</a:t>
            </a:r>
            <a:r>
              <a:rPr lang="el-GR" sz="3000" dirty="0" err="1" smtClean="0"/>
              <a:t>Νιτρίδια</a:t>
            </a:r>
            <a:r>
              <a:rPr lang="el-GR" sz="3000" dirty="0" smtClean="0"/>
              <a:t> </a:t>
            </a:r>
            <a:r>
              <a:rPr lang="el-GR" sz="3000" dirty="0"/>
              <a:t>(π.χ. Si</a:t>
            </a:r>
            <a:r>
              <a:rPr lang="el-GR" sz="3000" baseline="-25000" dirty="0"/>
              <a:t>3</a:t>
            </a:r>
            <a:r>
              <a:rPr lang="el-GR" sz="3000" dirty="0"/>
              <a:t>N</a:t>
            </a:r>
            <a:r>
              <a:rPr lang="el-GR" sz="3000" baseline="-25000" dirty="0"/>
              <a:t>4</a:t>
            </a:r>
            <a:r>
              <a:rPr lang="el-GR" sz="3000" dirty="0"/>
              <a:t>)</a:t>
            </a:r>
          </a:p>
          <a:p>
            <a:pPr>
              <a:buNone/>
            </a:pPr>
            <a:r>
              <a:rPr lang="el-GR" sz="3000" dirty="0" smtClean="0">
                <a:latin typeface="Calibri"/>
              </a:rPr>
              <a:t>•</a:t>
            </a:r>
            <a:r>
              <a:rPr lang="el-GR" sz="3000" dirty="0" err="1" smtClean="0"/>
              <a:t>Βορίδια</a:t>
            </a:r>
            <a:r>
              <a:rPr lang="el-GR" sz="3000" dirty="0" smtClean="0"/>
              <a:t> </a:t>
            </a:r>
            <a:r>
              <a:rPr lang="el-GR" sz="3000" dirty="0"/>
              <a:t>(π.χ. Nd</a:t>
            </a:r>
            <a:r>
              <a:rPr lang="el-GR" sz="3000" baseline="-25000" dirty="0"/>
              <a:t>2</a:t>
            </a:r>
            <a:r>
              <a:rPr lang="el-GR" sz="3000" dirty="0"/>
              <a:t>Fe</a:t>
            </a:r>
            <a:r>
              <a:rPr lang="el-GR" sz="3000" baseline="-25000" dirty="0"/>
              <a:t>14</a:t>
            </a:r>
            <a:r>
              <a:rPr lang="el-GR" sz="3000" dirty="0"/>
              <a:t>B)</a:t>
            </a:r>
          </a:p>
          <a:p>
            <a:endParaRPr lang="el-GR" sz="3000" dirty="0"/>
          </a:p>
        </p:txBody>
      </p:sp>
    </p:spTree>
  </p:cSld>
  <p:clrMapOvr>
    <a:masterClrMapping/>
  </p:clrMapOvr>
  <p:transition spd="med" advClick="0" advTm="15000">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88640"/>
            <a:ext cx="8064896" cy="6001643"/>
          </a:xfrm>
          <a:prstGeom prst="rect">
            <a:avLst/>
          </a:prstGeom>
        </p:spPr>
        <p:txBody>
          <a:bodyPr wrap="square">
            <a:spAutoFit/>
          </a:bodyPr>
          <a:lstStyle/>
          <a:p>
            <a:r>
              <a:rPr lang="el-GR" sz="3200" dirty="0"/>
              <a:t>Συνήθεις ιδιότητες των κεραμικών είναι:</a:t>
            </a:r>
          </a:p>
          <a:p>
            <a:r>
              <a:rPr lang="el-GR" sz="3200" dirty="0" smtClean="0">
                <a:latin typeface="Calibri"/>
              </a:rPr>
              <a:t>•</a:t>
            </a:r>
            <a:r>
              <a:rPr lang="el-GR" sz="3200" dirty="0" smtClean="0"/>
              <a:t>Αντοχή </a:t>
            </a:r>
            <a:r>
              <a:rPr lang="el-GR" sz="3200" dirty="0"/>
              <a:t>σε υψηλές θερμοκρασίες</a:t>
            </a:r>
          </a:p>
          <a:p>
            <a:r>
              <a:rPr lang="el-GR" sz="3200" dirty="0" smtClean="0">
                <a:latin typeface="Calibri"/>
              </a:rPr>
              <a:t>•</a:t>
            </a:r>
            <a:r>
              <a:rPr lang="el-GR" sz="3200" dirty="0" smtClean="0"/>
              <a:t>Μονωτικές </a:t>
            </a:r>
            <a:r>
              <a:rPr lang="el-GR" sz="3200" dirty="0"/>
              <a:t>ιδιότητες, ή </a:t>
            </a:r>
            <a:r>
              <a:rPr lang="el-GR" sz="3200" dirty="0" err="1"/>
              <a:t>ημιαγώγιμη</a:t>
            </a:r>
            <a:r>
              <a:rPr lang="el-GR" sz="3200" dirty="0"/>
              <a:t> </a:t>
            </a:r>
            <a:r>
              <a:rPr lang="el-GR" sz="3200" dirty="0" smtClean="0">
                <a:latin typeface="Calibri"/>
              </a:rPr>
              <a:t>•</a:t>
            </a:r>
            <a:r>
              <a:rPr lang="el-GR" sz="3200" dirty="0" smtClean="0"/>
              <a:t>Συμπεριφορά </a:t>
            </a:r>
            <a:r>
              <a:rPr lang="el-GR" sz="3200" dirty="0"/>
              <a:t>με διάφορες μαγνητικές και διηλεκτρικές ιδιότητες</a:t>
            </a:r>
          </a:p>
          <a:p>
            <a:r>
              <a:rPr lang="el-GR" sz="3200" dirty="0" smtClean="0">
                <a:latin typeface="Calibri"/>
              </a:rPr>
              <a:t>•</a:t>
            </a:r>
            <a:r>
              <a:rPr lang="el-GR" sz="3200" dirty="0" smtClean="0"/>
              <a:t>Αντίσταση </a:t>
            </a:r>
            <a:r>
              <a:rPr lang="el-GR" sz="3200" dirty="0"/>
              <a:t>στην παραμόρφωση - </a:t>
            </a:r>
            <a:r>
              <a:rPr lang="el-GR" sz="3200" dirty="0" smtClean="0">
                <a:latin typeface="Calibri"/>
              </a:rPr>
              <a:t>•</a:t>
            </a:r>
            <a:r>
              <a:rPr lang="el-GR" sz="3200" dirty="0" smtClean="0"/>
              <a:t>Ευθραυστότητα</a:t>
            </a:r>
            <a:endParaRPr lang="el-GR" sz="3200" dirty="0"/>
          </a:p>
          <a:p>
            <a:r>
              <a:rPr lang="el-GR" sz="3200" dirty="0" smtClean="0"/>
              <a:t>Στην </a:t>
            </a:r>
            <a:r>
              <a:rPr lang="el-GR" sz="3200" dirty="0"/>
              <a:t>πράξη, οι ιδιότητες των κεραμικών υλικών έχουν μεγάλες διαφορές από υλικό σε υλικό, με χαρακτηριστικό παράδειγμα τους κεραμικούς υπεραγωγούς υψηλών </a:t>
            </a:r>
            <a:r>
              <a:rPr lang="el-GR" sz="3200" dirty="0" smtClean="0"/>
              <a:t>θερμοκρασιών.</a:t>
            </a:r>
            <a:endParaRPr lang="el-GR" sz="3200" dirty="0"/>
          </a:p>
        </p:txBody>
      </p:sp>
    </p:spTree>
  </p:cSld>
  <p:clrMapOvr>
    <a:masterClrMapping/>
  </p:clrMapOvr>
  <p:transition spd="med" advClick="0" advTm="16000">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4584" y="5301208"/>
            <a:ext cx="8610600" cy="882650"/>
          </a:xfrm>
        </p:spPr>
        <p:txBody>
          <a:bodyPr>
            <a:normAutofit/>
          </a:bodyPr>
          <a:lstStyle/>
          <a:p>
            <a:r>
              <a:rPr lang="el-GR" dirty="0" smtClean="0"/>
              <a:t>                 </a:t>
            </a:r>
            <a:endParaRPr lang="el-GR" dirty="0"/>
          </a:p>
        </p:txBody>
      </p:sp>
      <p:sp>
        <p:nvSpPr>
          <p:cNvPr id="3" name="2 - Θέση κειμένου"/>
          <p:cNvSpPr>
            <a:spLocks noGrp="1"/>
          </p:cNvSpPr>
          <p:nvPr>
            <p:ph type="body" idx="1"/>
          </p:nvPr>
        </p:nvSpPr>
        <p:spPr>
          <a:xfrm>
            <a:off x="251520" y="188640"/>
            <a:ext cx="4290556" cy="639762"/>
          </a:xfrm>
        </p:spPr>
        <p:txBody>
          <a:bodyPr/>
          <a:lstStyle/>
          <a:p>
            <a:r>
              <a:rPr lang="el-GR" dirty="0" smtClean="0"/>
              <a:t>ΠΛΕΟΝΕΚΤΗΜΑΤΑ</a:t>
            </a:r>
            <a:endParaRPr lang="el-GR" dirty="0"/>
          </a:p>
        </p:txBody>
      </p:sp>
      <p:sp>
        <p:nvSpPr>
          <p:cNvPr id="4" name="3 - Θέση κειμένου"/>
          <p:cNvSpPr>
            <a:spLocks noGrp="1"/>
          </p:cNvSpPr>
          <p:nvPr>
            <p:ph type="body" sz="half" idx="3"/>
          </p:nvPr>
        </p:nvSpPr>
        <p:spPr>
          <a:xfrm>
            <a:off x="4499992" y="188640"/>
            <a:ext cx="4292241" cy="639762"/>
          </a:xfrm>
        </p:spPr>
        <p:txBody>
          <a:bodyPr/>
          <a:lstStyle/>
          <a:p>
            <a:r>
              <a:rPr lang="el-GR" dirty="0" smtClean="0"/>
              <a:t>ΜΕΙΟΝΕΚΤΗΜΑΤΑ</a:t>
            </a:r>
            <a:endParaRPr lang="el-GR" dirty="0"/>
          </a:p>
        </p:txBody>
      </p:sp>
      <p:sp>
        <p:nvSpPr>
          <p:cNvPr id="5" name="4 - Θέση περιεχομένου"/>
          <p:cNvSpPr>
            <a:spLocks noGrp="1"/>
          </p:cNvSpPr>
          <p:nvPr>
            <p:ph sz="quarter" idx="2"/>
          </p:nvPr>
        </p:nvSpPr>
        <p:spPr>
          <a:xfrm>
            <a:off x="179512" y="692696"/>
            <a:ext cx="4290556" cy="5040560"/>
          </a:xfrm>
        </p:spPr>
        <p:txBody>
          <a:bodyPr>
            <a:noAutofit/>
          </a:bodyPr>
          <a:lstStyle/>
          <a:p>
            <a:pPr>
              <a:buNone/>
            </a:pPr>
            <a:r>
              <a:rPr lang="el-GR" sz="2500" dirty="0" smtClean="0"/>
              <a:t>• Υψηλό </a:t>
            </a:r>
            <a:r>
              <a:rPr lang="el-GR" sz="2500" dirty="0" err="1" smtClean="0"/>
              <a:t>σηµείο</a:t>
            </a:r>
            <a:r>
              <a:rPr lang="el-GR" sz="2500" dirty="0" smtClean="0"/>
              <a:t> τήξης (µ</a:t>
            </a:r>
            <a:r>
              <a:rPr lang="el-GR" sz="2500" dirty="0" err="1" smtClean="0"/>
              <a:t>εγαλύτερο</a:t>
            </a:r>
            <a:r>
              <a:rPr lang="el-GR" sz="2500" dirty="0" smtClean="0"/>
              <a:t> </a:t>
            </a:r>
            <a:r>
              <a:rPr lang="el-GR" sz="2500" dirty="0" smtClean="0"/>
              <a:t>εύρος </a:t>
            </a:r>
            <a:r>
              <a:rPr lang="el-GR" sz="2500" dirty="0" err="1" smtClean="0"/>
              <a:t>εφαρµογών</a:t>
            </a:r>
            <a:r>
              <a:rPr lang="el-GR" sz="2500" dirty="0" smtClean="0"/>
              <a:t> </a:t>
            </a:r>
            <a:r>
              <a:rPr lang="el-GR" sz="2500" dirty="0" smtClean="0"/>
              <a:t>υψηλής </a:t>
            </a:r>
            <a:r>
              <a:rPr lang="el-GR" sz="2500" dirty="0" err="1" smtClean="0"/>
              <a:t>θερµοκρασίας</a:t>
            </a:r>
            <a:r>
              <a:rPr lang="el-GR" sz="2500" dirty="0" smtClean="0"/>
              <a:t>). </a:t>
            </a:r>
          </a:p>
          <a:p>
            <a:pPr>
              <a:buNone/>
            </a:pPr>
            <a:r>
              <a:rPr lang="el-GR" sz="2500" dirty="0" smtClean="0"/>
              <a:t>• Υψηλό µ</a:t>
            </a:r>
            <a:r>
              <a:rPr lang="el-GR" sz="2500" dirty="0" err="1" smtClean="0"/>
              <a:t>έτρο</a:t>
            </a:r>
            <a:r>
              <a:rPr lang="el-GR" sz="2500" dirty="0" smtClean="0"/>
              <a:t> ελαστικότητας (πιο στιβαρά). </a:t>
            </a:r>
          </a:p>
          <a:p>
            <a:pPr>
              <a:buNone/>
            </a:pPr>
            <a:r>
              <a:rPr lang="el-GR" sz="2500" dirty="0" smtClean="0"/>
              <a:t>• </a:t>
            </a:r>
            <a:r>
              <a:rPr lang="el-GR" sz="2500" dirty="0" err="1" smtClean="0"/>
              <a:t>Χαµηλή</a:t>
            </a:r>
            <a:r>
              <a:rPr lang="el-GR" sz="2500" dirty="0" smtClean="0"/>
              <a:t> </a:t>
            </a:r>
            <a:r>
              <a:rPr lang="el-GR" sz="2500" dirty="0" err="1" smtClean="0"/>
              <a:t>θερµική</a:t>
            </a:r>
            <a:r>
              <a:rPr lang="el-GR" sz="2500" dirty="0" smtClean="0"/>
              <a:t> και ηλεκτρική </a:t>
            </a:r>
            <a:r>
              <a:rPr lang="el-GR" sz="2500" dirty="0" err="1" smtClean="0"/>
              <a:t>αγωγιµότητα</a:t>
            </a:r>
            <a:r>
              <a:rPr lang="el-GR" sz="2500" dirty="0" smtClean="0"/>
              <a:t> </a:t>
            </a:r>
            <a:r>
              <a:rPr lang="el-GR" sz="2500" dirty="0" smtClean="0"/>
              <a:t>(µ</a:t>
            </a:r>
            <a:r>
              <a:rPr lang="el-GR" sz="2500" dirty="0" err="1" smtClean="0"/>
              <a:t>ονωτές</a:t>
            </a:r>
            <a:r>
              <a:rPr lang="el-GR" sz="2500" dirty="0" smtClean="0"/>
              <a:t>). </a:t>
            </a:r>
          </a:p>
          <a:p>
            <a:pPr>
              <a:buNone/>
            </a:pPr>
            <a:r>
              <a:rPr lang="el-GR" sz="2500" dirty="0" smtClean="0"/>
              <a:t>• Καλή αντίσταση σε θλίψη (πιο ανθεκτικά). </a:t>
            </a:r>
          </a:p>
          <a:p>
            <a:pPr>
              <a:buNone/>
            </a:pPr>
            <a:r>
              <a:rPr lang="el-GR" sz="2500" dirty="0" smtClean="0"/>
              <a:t>• Πολύ υψηλή σκληρότητα  (πιο ανθεκτικά </a:t>
            </a:r>
            <a:r>
              <a:rPr lang="el-GR" sz="2500" dirty="0" smtClean="0"/>
              <a:t>σε φθορά</a:t>
            </a:r>
            <a:r>
              <a:rPr lang="el-GR" sz="2500" dirty="0" smtClean="0"/>
              <a:t>).  </a:t>
            </a:r>
            <a:endParaRPr lang="el-GR" sz="2500" dirty="0"/>
          </a:p>
        </p:txBody>
      </p:sp>
      <p:sp>
        <p:nvSpPr>
          <p:cNvPr id="6" name="5 - Θέση περιεχομένου"/>
          <p:cNvSpPr>
            <a:spLocks noGrp="1"/>
          </p:cNvSpPr>
          <p:nvPr>
            <p:ph sz="quarter" idx="4"/>
          </p:nvPr>
        </p:nvSpPr>
        <p:spPr>
          <a:xfrm>
            <a:off x="4499992" y="620688"/>
            <a:ext cx="4288536" cy="3941763"/>
          </a:xfrm>
        </p:spPr>
        <p:txBody>
          <a:bodyPr>
            <a:noAutofit/>
          </a:bodyPr>
          <a:lstStyle/>
          <a:p>
            <a:pPr>
              <a:buNone/>
            </a:pPr>
            <a:r>
              <a:rPr lang="el-GR" sz="2800" dirty="0" smtClean="0"/>
              <a:t>• Ευθραυστότητα. </a:t>
            </a:r>
          </a:p>
          <a:p>
            <a:pPr>
              <a:buNone/>
            </a:pPr>
            <a:r>
              <a:rPr lang="el-GR" sz="2800" dirty="0" smtClean="0"/>
              <a:t>• Εύκολη διάδοση </a:t>
            </a:r>
            <a:r>
              <a:rPr lang="el-GR" sz="2800" dirty="0" err="1" smtClean="0"/>
              <a:t>ρωγµών</a:t>
            </a:r>
            <a:r>
              <a:rPr lang="el-GR" sz="2800" dirty="0" smtClean="0"/>
              <a:t>. </a:t>
            </a:r>
          </a:p>
          <a:p>
            <a:pPr>
              <a:buNone/>
            </a:pPr>
            <a:r>
              <a:rPr lang="el-GR" sz="2800" dirty="0" smtClean="0"/>
              <a:t>• Μικρή αντοχή σε κόπωση,  </a:t>
            </a:r>
            <a:r>
              <a:rPr lang="el-GR" sz="2800" dirty="0" err="1" smtClean="0"/>
              <a:t>λυγισµό</a:t>
            </a:r>
            <a:r>
              <a:rPr lang="el-GR" sz="2800" dirty="0" smtClean="0"/>
              <a:t> και κρούση. </a:t>
            </a:r>
          </a:p>
          <a:p>
            <a:pPr>
              <a:buNone/>
            </a:pPr>
            <a:r>
              <a:rPr lang="el-GR" sz="2800" dirty="0" smtClean="0"/>
              <a:t>• Μεγάλη επίδραση  µ</a:t>
            </a:r>
            <a:r>
              <a:rPr lang="el-GR" sz="2800" dirty="0" err="1" smtClean="0"/>
              <a:t>ικροδοµής</a:t>
            </a:r>
            <a:r>
              <a:rPr lang="el-GR" sz="2800" dirty="0" smtClean="0"/>
              <a:t>    και πορώδους στις  µ</a:t>
            </a:r>
            <a:r>
              <a:rPr lang="el-GR" sz="2800" dirty="0" err="1" smtClean="0"/>
              <a:t>ηχανικές</a:t>
            </a:r>
            <a:r>
              <a:rPr lang="el-GR" sz="2800" dirty="0" smtClean="0"/>
              <a:t> και φυσικές τους ιδιότητες. </a:t>
            </a:r>
          </a:p>
          <a:p>
            <a:pPr>
              <a:buNone/>
            </a:pPr>
            <a:r>
              <a:rPr lang="el-GR" sz="2800" dirty="0" smtClean="0"/>
              <a:t>• Συνήθως υψηλό κόστος παραγωγής</a:t>
            </a:r>
            <a:endParaRPr lang="el-GR" sz="2800" dirty="0"/>
          </a:p>
        </p:txBody>
      </p:sp>
    </p:spTree>
  </p:cSld>
  <p:clrMapOvr>
    <a:masterClrMapping/>
  </p:clrMapOvr>
  <p:transition spd="med" advClick="0" advTm="9000">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548680"/>
            <a:ext cx="8748464" cy="6555641"/>
          </a:xfrm>
          <a:prstGeom prst="rect">
            <a:avLst/>
          </a:prstGeom>
        </p:spPr>
        <p:txBody>
          <a:bodyPr wrap="square">
            <a:spAutoFit/>
          </a:bodyPr>
          <a:lstStyle/>
          <a:p>
            <a:r>
              <a:rPr lang="el-GR" sz="2800" b="1" dirty="0" err="1" smtClean="0">
                <a:latin typeface="Calibri"/>
              </a:rPr>
              <a:t>≈</a:t>
            </a:r>
            <a:r>
              <a:rPr lang="el-GR" sz="2800" b="1" dirty="0" err="1" smtClean="0"/>
              <a:t>Πολλες</a:t>
            </a:r>
            <a:r>
              <a:rPr lang="el-GR" sz="2800" b="1" dirty="0" smtClean="0"/>
              <a:t> ιδιότητες των </a:t>
            </a:r>
            <a:r>
              <a:rPr lang="el-GR" sz="2800" b="1" dirty="0" err="1" smtClean="0"/>
              <a:t>κεραμικων</a:t>
            </a:r>
            <a:r>
              <a:rPr lang="el-GR" sz="2800" b="1" dirty="0" smtClean="0"/>
              <a:t> </a:t>
            </a:r>
            <a:r>
              <a:rPr lang="el-GR" sz="2800" b="1" dirty="0" err="1" smtClean="0"/>
              <a:t>υλικων</a:t>
            </a:r>
            <a:r>
              <a:rPr lang="el-GR" sz="2800" b="1" dirty="0" smtClean="0"/>
              <a:t>, π.χ. </a:t>
            </a:r>
            <a:r>
              <a:rPr lang="el-GR" sz="2800" b="1" dirty="0" err="1" smtClean="0"/>
              <a:t>οπτικες</a:t>
            </a:r>
            <a:r>
              <a:rPr lang="el-GR" sz="2800" b="1" dirty="0" smtClean="0"/>
              <a:t>, </a:t>
            </a:r>
            <a:r>
              <a:rPr lang="el-GR" sz="2800" b="1" dirty="0" err="1" smtClean="0"/>
              <a:t>μαγνητικες</a:t>
            </a:r>
            <a:r>
              <a:rPr lang="el-GR" sz="2800" b="1" dirty="0" smtClean="0"/>
              <a:t>, καθορίζονται από την </a:t>
            </a:r>
            <a:r>
              <a:rPr lang="el-GR" sz="2800" b="1" dirty="0" err="1" smtClean="0"/>
              <a:t>δομη</a:t>
            </a:r>
            <a:r>
              <a:rPr lang="el-GR" sz="2800" b="1" dirty="0" smtClean="0"/>
              <a:t> τους. </a:t>
            </a:r>
          </a:p>
          <a:p>
            <a:endParaRPr lang="el-GR" sz="2800" b="1" dirty="0" smtClean="0"/>
          </a:p>
          <a:p>
            <a:r>
              <a:rPr lang="el-GR" sz="2800" b="1" dirty="0" err="1" smtClean="0">
                <a:latin typeface="Calibri"/>
              </a:rPr>
              <a:t>≈</a:t>
            </a:r>
            <a:r>
              <a:rPr lang="el-GR" sz="2800" b="1" dirty="0" err="1" smtClean="0"/>
              <a:t>Η</a:t>
            </a:r>
            <a:r>
              <a:rPr lang="el-GR" sz="2800" b="1" dirty="0" smtClean="0"/>
              <a:t> </a:t>
            </a:r>
            <a:r>
              <a:rPr lang="el-GR" sz="2800" b="1" dirty="0" err="1" smtClean="0"/>
              <a:t>δομη</a:t>
            </a:r>
            <a:r>
              <a:rPr lang="el-GR" sz="2800" b="1" dirty="0" smtClean="0"/>
              <a:t> των </a:t>
            </a:r>
            <a:r>
              <a:rPr lang="el-GR" sz="2800" b="1" dirty="0" err="1" smtClean="0"/>
              <a:t>κεραμικων</a:t>
            </a:r>
            <a:r>
              <a:rPr lang="el-GR" sz="2800" b="1" dirty="0" smtClean="0"/>
              <a:t> είναι λίγο πιο </a:t>
            </a:r>
            <a:r>
              <a:rPr lang="el-GR" sz="2800" b="1" dirty="0" err="1" smtClean="0"/>
              <a:t>πολυπλοκη</a:t>
            </a:r>
            <a:r>
              <a:rPr lang="el-GR" sz="2800" b="1" dirty="0" smtClean="0"/>
              <a:t> από αυτή των μετάλλων, τα οποία </a:t>
            </a:r>
            <a:r>
              <a:rPr lang="el-GR" sz="2800" b="1" dirty="0" err="1" smtClean="0"/>
              <a:t>εχουν</a:t>
            </a:r>
            <a:r>
              <a:rPr lang="el-GR" sz="2800" b="1" dirty="0" smtClean="0"/>
              <a:t> </a:t>
            </a:r>
            <a:r>
              <a:rPr lang="el-GR" sz="2800" b="1" dirty="0" err="1" smtClean="0"/>
              <a:t>συνηθως</a:t>
            </a:r>
            <a:r>
              <a:rPr lang="el-GR" sz="2800" b="1" dirty="0" smtClean="0"/>
              <a:t> </a:t>
            </a:r>
            <a:r>
              <a:rPr lang="el-GR" sz="2800" b="1" dirty="0" err="1" smtClean="0"/>
              <a:t>κρυσταλλικες</a:t>
            </a:r>
            <a:r>
              <a:rPr lang="el-GR" sz="2800" b="1" dirty="0" smtClean="0"/>
              <a:t> </a:t>
            </a:r>
            <a:r>
              <a:rPr lang="el-GR" sz="2800" b="1" dirty="0" err="1" smtClean="0"/>
              <a:t>δομες</a:t>
            </a:r>
            <a:r>
              <a:rPr lang="el-GR" sz="2800" b="1" dirty="0" smtClean="0"/>
              <a:t> FCC, BCC, ι HCP. </a:t>
            </a:r>
          </a:p>
          <a:p>
            <a:endParaRPr lang="el-GR" sz="2800" dirty="0" smtClean="0"/>
          </a:p>
          <a:p>
            <a:r>
              <a:rPr lang="el-GR" sz="2800" b="1" dirty="0" smtClean="0"/>
              <a:t> </a:t>
            </a:r>
            <a:r>
              <a:rPr lang="el-GR" sz="2800" b="1" dirty="0" err="1" smtClean="0">
                <a:latin typeface="Calibri"/>
              </a:rPr>
              <a:t>≈</a:t>
            </a:r>
            <a:r>
              <a:rPr lang="el-GR" sz="2800" b="1" dirty="0" err="1" smtClean="0"/>
              <a:t>Οι</a:t>
            </a:r>
            <a:r>
              <a:rPr lang="el-GR" sz="2800" b="1" dirty="0" smtClean="0"/>
              <a:t> </a:t>
            </a:r>
            <a:r>
              <a:rPr lang="el-GR" sz="2800" b="1" dirty="0" err="1" smtClean="0"/>
              <a:t>δομες</a:t>
            </a:r>
            <a:r>
              <a:rPr lang="el-GR" sz="2800" b="1" dirty="0" smtClean="0"/>
              <a:t> των </a:t>
            </a:r>
            <a:r>
              <a:rPr lang="el-GR" sz="2800" b="1" dirty="0" err="1" smtClean="0"/>
              <a:t>κεραμικων</a:t>
            </a:r>
            <a:r>
              <a:rPr lang="el-GR" sz="2800" b="1" dirty="0" smtClean="0"/>
              <a:t> </a:t>
            </a:r>
            <a:r>
              <a:rPr lang="el-GR" sz="2800" b="1" dirty="0" err="1" smtClean="0"/>
              <a:t>παιρνουν</a:t>
            </a:r>
            <a:r>
              <a:rPr lang="el-GR" sz="2800" b="1" dirty="0" smtClean="0"/>
              <a:t> το </a:t>
            </a:r>
            <a:r>
              <a:rPr lang="el-GR" sz="2800" b="1" dirty="0" err="1" smtClean="0"/>
              <a:t>ονομα</a:t>
            </a:r>
            <a:r>
              <a:rPr lang="el-GR" sz="2800" b="1" dirty="0" smtClean="0"/>
              <a:t> τους από το ορυκτό στο </a:t>
            </a:r>
            <a:r>
              <a:rPr lang="el-GR" sz="2800" b="1" dirty="0" err="1" smtClean="0"/>
              <a:t>οποιο</a:t>
            </a:r>
            <a:r>
              <a:rPr lang="el-GR" sz="2800" b="1" dirty="0" smtClean="0"/>
              <a:t> </a:t>
            </a:r>
            <a:r>
              <a:rPr lang="el-GR" sz="2800" b="1" dirty="0" err="1" smtClean="0"/>
              <a:t>παρατηρηθηκε</a:t>
            </a:r>
            <a:r>
              <a:rPr lang="el-GR" sz="2800" b="1" dirty="0" smtClean="0"/>
              <a:t> η </a:t>
            </a:r>
            <a:r>
              <a:rPr lang="el-GR" sz="2800" b="1" dirty="0" err="1" smtClean="0"/>
              <a:t>συγκεκριμενη</a:t>
            </a:r>
            <a:r>
              <a:rPr lang="el-GR" sz="2800" b="1" dirty="0" smtClean="0"/>
              <a:t> </a:t>
            </a:r>
            <a:r>
              <a:rPr lang="el-GR" sz="2800" b="1" dirty="0" err="1" smtClean="0"/>
              <a:t>δομη</a:t>
            </a:r>
            <a:r>
              <a:rPr lang="el-GR" sz="2800" b="1" dirty="0" smtClean="0"/>
              <a:t> για </a:t>
            </a:r>
            <a:r>
              <a:rPr lang="el-GR" sz="2800" b="1" dirty="0" err="1" smtClean="0"/>
              <a:t>πρωτη</a:t>
            </a:r>
            <a:r>
              <a:rPr lang="el-GR" sz="2800" b="1" dirty="0" smtClean="0"/>
              <a:t> </a:t>
            </a:r>
            <a:r>
              <a:rPr lang="el-GR" sz="2800" b="1" dirty="0" err="1" smtClean="0"/>
              <a:t>φορα</a:t>
            </a:r>
            <a:r>
              <a:rPr lang="el-GR" sz="2800" b="1" dirty="0" smtClean="0"/>
              <a:t>.</a:t>
            </a:r>
          </a:p>
          <a:p>
            <a:endParaRPr lang="el-GR" sz="2800" b="1" dirty="0" smtClean="0"/>
          </a:p>
          <a:p>
            <a:endParaRPr lang="el-GR" sz="2800" b="1" dirty="0" smtClean="0"/>
          </a:p>
          <a:p>
            <a:endParaRPr lang="el-GR" sz="2800" b="1" dirty="0" smtClean="0"/>
          </a:p>
          <a:p>
            <a:endParaRPr lang="el-GR" sz="2800" b="1" dirty="0" smtClean="0"/>
          </a:p>
        </p:txBody>
      </p:sp>
      <p:sp>
        <p:nvSpPr>
          <p:cNvPr id="3" name="2 - Ορθογώνιο"/>
          <p:cNvSpPr/>
          <p:nvPr/>
        </p:nvSpPr>
        <p:spPr>
          <a:xfrm>
            <a:off x="467544" y="5196007"/>
            <a:ext cx="7704856" cy="1661993"/>
          </a:xfrm>
          <a:prstGeom prst="rect">
            <a:avLst/>
          </a:prstGeom>
        </p:spPr>
        <p:txBody>
          <a:bodyPr wrap="square">
            <a:spAutoFit/>
          </a:bodyPr>
          <a:lstStyle/>
          <a:p>
            <a:endParaRPr lang="el-GR" b="1" dirty="0" smtClean="0"/>
          </a:p>
          <a:p>
            <a:r>
              <a:rPr lang="el-GR" sz="2800" b="1" dirty="0" err="1" smtClean="0">
                <a:latin typeface="Calibri"/>
              </a:rPr>
              <a:t>≈</a:t>
            </a:r>
            <a:r>
              <a:rPr lang="el-GR" sz="2800" b="1" dirty="0" err="1" smtClean="0"/>
              <a:t>Ενας</a:t>
            </a:r>
            <a:r>
              <a:rPr lang="el-GR" sz="2800" b="1" dirty="0" smtClean="0"/>
              <a:t> άλλος </a:t>
            </a:r>
            <a:r>
              <a:rPr lang="el-GR" sz="2800" b="1" dirty="0" err="1" smtClean="0"/>
              <a:t>τροπος</a:t>
            </a:r>
            <a:r>
              <a:rPr lang="el-GR" sz="2800" b="1" dirty="0" smtClean="0"/>
              <a:t> </a:t>
            </a:r>
            <a:r>
              <a:rPr lang="el-GR" sz="2800" b="1" dirty="0" err="1" smtClean="0"/>
              <a:t>κατηγοριοποιησης</a:t>
            </a:r>
            <a:r>
              <a:rPr lang="el-GR" sz="2800" b="1" dirty="0" smtClean="0"/>
              <a:t> είναι </a:t>
            </a:r>
            <a:r>
              <a:rPr lang="el-GR" sz="2800" b="1" dirty="0" err="1" smtClean="0"/>
              <a:t>αναλογα</a:t>
            </a:r>
            <a:r>
              <a:rPr lang="el-GR" sz="2800" b="1" dirty="0" smtClean="0"/>
              <a:t> με το </a:t>
            </a:r>
            <a:r>
              <a:rPr lang="el-GR" sz="2800" b="1" dirty="0" err="1" smtClean="0"/>
              <a:t>λογο</a:t>
            </a:r>
            <a:r>
              <a:rPr lang="el-GR" sz="2800" b="1" dirty="0" smtClean="0"/>
              <a:t> των </a:t>
            </a:r>
            <a:r>
              <a:rPr lang="el-GR" sz="2800" b="1" dirty="0" err="1" smtClean="0"/>
              <a:t>ακτινων</a:t>
            </a:r>
            <a:r>
              <a:rPr lang="el-GR" sz="2800" b="1" dirty="0" smtClean="0"/>
              <a:t> </a:t>
            </a:r>
            <a:r>
              <a:rPr lang="el-GR" sz="2800" b="1" dirty="0" err="1" smtClean="0"/>
              <a:t>ανιοντος</a:t>
            </a:r>
            <a:r>
              <a:rPr lang="el-GR" sz="2800" b="1" dirty="0" smtClean="0"/>
              <a:t>-</a:t>
            </a:r>
            <a:r>
              <a:rPr lang="el-GR" sz="2800" b="1" dirty="0" err="1" smtClean="0"/>
              <a:t>κατιοντος</a:t>
            </a:r>
            <a:r>
              <a:rPr lang="el-GR" sz="2800" b="1" dirty="0" smtClean="0"/>
              <a:t>.</a:t>
            </a:r>
          </a:p>
        </p:txBody>
      </p:sp>
    </p:spTree>
  </p:cSld>
  <p:clrMapOvr>
    <a:masterClrMapping/>
  </p:clrMapOvr>
  <p:transition spd="med" advClick="0" advTm="9000">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ΚΑΤΗΓΟΡΙΕΣ-ΧΡΗΣΕΙΣ ΚΕΡΑΜΙΚΩΝ</a:t>
            </a:r>
            <a:endParaRPr lang="el-GR" dirty="0"/>
          </a:p>
        </p:txBody>
      </p:sp>
      <p:sp>
        <p:nvSpPr>
          <p:cNvPr id="3" name="2 - Θέση κειμένου"/>
          <p:cNvSpPr>
            <a:spLocks noGrp="1"/>
          </p:cNvSpPr>
          <p:nvPr>
            <p:ph type="body" idx="1"/>
          </p:nvPr>
        </p:nvSpPr>
        <p:spPr>
          <a:xfrm>
            <a:off x="395536" y="332656"/>
            <a:ext cx="4176464" cy="639762"/>
          </a:xfrm>
        </p:spPr>
        <p:txBody>
          <a:bodyPr>
            <a:normAutofit/>
          </a:bodyPr>
          <a:lstStyle/>
          <a:p>
            <a:r>
              <a:rPr lang="el-GR" sz="2400" u="sng" dirty="0" smtClean="0"/>
              <a:t>ΕΙΔΗ ΚΕΡΑΜΙΚΩΝ</a:t>
            </a:r>
            <a:endParaRPr lang="el-GR" sz="2400" u="sng" dirty="0"/>
          </a:p>
        </p:txBody>
      </p:sp>
      <p:sp>
        <p:nvSpPr>
          <p:cNvPr id="4" name="3 - Θέση κειμένου"/>
          <p:cNvSpPr>
            <a:spLocks noGrp="1"/>
          </p:cNvSpPr>
          <p:nvPr>
            <p:ph type="body" sz="half" idx="3"/>
          </p:nvPr>
        </p:nvSpPr>
        <p:spPr>
          <a:xfrm>
            <a:off x="4645025" y="188640"/>
            <a:ext cx="4292241" cy="936104"/>
          </a:xfrm>
        </p:spPr>
        <p:txBody>
          <a:bodyPr>
            <a:normAutofit/>
          </a:bodyPr>
          <a:lstStyle/>
          <a:p>
            <a:r>
              <a:rPr lang="el-GR" sz="2400" u="sng" dirty="0" err="1" smtClean="0"/>
              <a:t>ΧρησειΣ</a:t>
            </a:r>
            <a:r>
              <a:rPr lang="el-GR" sz="2400" u="sng" dirty="0" smtClean="0"/>
              <a:t> </a:t>
            </a:r>
            <a:r>
              <a:rPr lang="el-GR" sz="2400" u="sng" dirty="0" err="1" smtClean="0"/>
              <a:t>κεραμικων</a:t>
            </a:r>
            <a:endParaRPr lang="el-GR" sz="2400" u="sng" dirty="0"/>
          </a:p>
        </p:txBody>
      </p:sp>
      <p:sp>
        <p:nvSpPr>
          <p:cNvPr id="5" name="4 - Θέση περιεχομένου"/>
          <p:cNvSpPr>
            <a:spLocks noGrp="1"/>
          </p:cNvSpPr>
          <p:nvPr>
            <p:ph sz="quarter" idx="2"/>
          </p:nvPr>
        </p:nvSpPr>
        <p:spPr>
          <a:xfrm>
            <a:off x="281444" y="980729"/>
            <a:ext cx="4290556" cy="4277072"/>
          </a:xfrm>
        </p:spPr>
        <p:txBody>
          <a:bodyPr>
            <a:normAutofit/>
          </a:bodyPr>
          <a:lstStyle/>
          <a:p>
            <a:endParaRPr lang="el-GR" sz="2800" b="1" dirty="0" smtClean="0"/>
          </a:p>
          <a:p>
            <a:pPr>
              <a:buNone/>
            </a:pPr>
            <a:r>
              <a:rPr lang="el-GR" sz="2800" b="1" dirty="0" smtClean="0"/>
              <a:t>Λειαντικά Υλικά</a:t>
            </a:r>
          </a:p>
          <a:p>
            <a:pPr>
              <a:buNone/>
            </a:pPr>
            <a:endParaRPr lang="el-GR" sz="2800" b="1" dirty="0" smtClean="0"/>
          </a:p>
          <a:p>
            <a:pPr>
              <a:buNone/>
            </a:pPr>
            <a:r>
              <a:rPr lang="el-GR" sz="2800" b="1" dirty="0" smtClean="0"/>
              <a:t>Οικοδομικά</a:t>
            </a:r>
          </a:p>
          <a:p>
            <a:pPr>
              <a:buNone/>
            </a:pPr>
            <a:endParaRPr lang="el-GR" sz="2800" b="1" dirty="0" smtClean="0"/>
          </a:p>
          <a:p>
            <a:pPr>
              <a:buNone/>
            </a:pPr>
            <a:r>
              <a:rPr lang="el-GR" sz="2800" b="1" dirty="0" smtClean="0"/>
              <a:t>Πορσελάνες</a:t>
            </a:r>
            <a:endParaRPr lang="el-GR" sz="2800" b="1" dirty="0"/>
          </a:p>
        </p:txBody>
      </p:sp>
      <p:sp>
        <p:nvSpPr>
          <p:cNvPr id="6" name="5 - Θέση περιεχομένου"/>
          <p:cNvSpPr>
            <a:spLocks noGrp="1"/>
          </p:cNvSpPr>
          <p:nvPr>
            <p:ph sz="quarter" idx="4"/>
          </p:nvPr>
        </p:nvSpPr>
        <p:spPr>
          <a:xfrm>
            <a:off x="4572000" y="980728"/>
            <a:ext cx="4288536" cy="4104456"/>
          </a:xfrm>
        </p:spPr>
        <p:txBody>
          <a:bodyPr>
            <a:normAutofit/>
          </a:bodyPr>
          <a:lstStyle/>
          <a:p>
            <a:pPr>
              <a:buNone/>
            </a:pPr>
            <a:r>
              <a:rPr lang="el-GR" sz="2600" dirty="0" smtClean="0"/>
              <a:t>Τροχοί λείανσης, γυαλόχαρτα, αμμοβολές κα.</a:t>
            </a:r>
          </a:p>
          <a:p>
            <a:endParaRPr lang="el-GR" sz="2600" dirty="0" smtClean="0"/>
          </a:p>
          <a:p>
            <a:pPr>
              <a:buNone/>
            </a:pPr>
            <a:r>
              <a:rPr lang="el-GR" sz="2600" dirty="0" smtClean="0"/>
              <a:t>Τούβλα, σκυρόδερμα, πλακάκια, γύψος</a:t>
            </a:r>
          </a:p>
          <a:p>
            <a:endParaRPr lang="el-GR" sz="2600" dirty="0" smtClean="0"/>
          </a:p>
          <a:p>
            <a:pPr>
              <a:buNone/>
            </a:pPr>
            <a:r>
              <a:rPr lang="el-GR" sz="2600" dirty="0" smtClean="0"/>
              <a:t>Πιάτα, πλακάκια, </a:t>
            </a:r>
            <a:r>
              <a:rPr lang="el-GR" sz="2600" dirty="0" err="1" smtClean="0"/>
              <a:t>επισμαλτώσεις</a:t>
            </a:r>
            <a:endParaRPr lang="el-GR" sz="2600" dirty="0" smtClean="0"/>
          </a:p>
          <a:p>
            <a:endParaRPr lang="el-GR" sz="2600" dirty="0"/>
          </a:p>
        </p:txBody>
      </p:sp>
    </p:spTree>
  </p:cSld>
  <p:clrMapOvr>
    <a:masterClrMapping/>
  </p:clrMapOvr>
  <p:transition spd="med" advClick="0" advTm="16000">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ΚΑΤΗΓΟΡΙΕΣ ΚΕΡΑΜΙΚΩΝ</a:t>
            </a:r>
            <a:endParaRPr lang="el-GR" dirty="0"/>
          </a:p>
        </p:txBody>
      </p:sp>
      <p:sp>
        <p:nvSpPr>
          <p:cNvPr id="3" name="2 - Θέση περιεχομένου"/>
          <p:cNvSpPr>
            <a:spLocks noGrp="1"/>
          </p:cNvSpPr>
          <p:nvPr>
            <p:ph idx="1"/>
          </p:nvPr>
        </p:nvSpPr>
        <p:spPr/>
        <p:txBody>
          <a:bodyPr/>
          <a:lstStyle/>
          <a:p>
            <a:pPr>
              <a:buNone/>
            </a:pPr>
            <a:r>
              <a:rPr lang="el-GR" dirty="0" smtClean="0"/>
              <a:t>• Παραδοσιακά </a:t>
            </a:r>
            <a:r>
              <a:rPr lang="el-GR" dirty="0" err="1" smtClean="0"/>
              <a:t>κεραµικά</a:t>
            </a:r>
            <a:endParaRPr lang="el-GR" dirty="0" smtClean="0"/>
          </a:p>
          <a:p>
            <a:pPr>
              <a:buNone/>
            </a:pPr>
            <a:r>
              <a:rPr lang="el-GR" dirty="0" smtClean="0"/>
              <a:t>• </a:t>
            </a:r>
            <a:r>
              <a:rPr lang="el-GR" dirty="0" err="1" smtClean="0"/>
              <a:t>Προηγµένα</a:t>
            </a:r>
            <a:r>
              <a:rPr lang="el-GR" dirty="0" smtClean="0"/>
              <a:t> </a:t>
            </a:r>
            <a:r>
              <a:rPr lang="el-GR" dirty="0" err="1" smtClean="0"/>
              <a:t>κεραµικά</a:t>
            </a:r>
            <a:endParaRPr lang="el-GR" dirty="0" smtClean="0"/>
          </a:p>
          <a:p>
            <a:pPr>
              <a:buNone/>
            </a:pPr>
            <a:r>
              <a:rPr lang="el-GR" dirty="0" smtClean="0"/>
              <a:t>• Γυαλιά</a:t>
            </a:r>
          </a:p>
          <a:p>
            <a:pPr>
              <a:buNone/>
            </a:pPr>
            <a:r>
              <a:rPr lang="el-GR" dirty="0" smtClean="0"/>
              <a:t>• Ορυκτά </a:t>
            </a:r>
            <a:r>
              <a:rPr lang="el-GR" dirty="0" err="1" smtClean="0"/>
              <a:t>κεραµικά</a:t>
            </a:r>
            <a:endParaRPr lang="el-GR" dirty="0" smtClean="0"/>
          </a:p>
          <a:p>
            <a:pPr>
              <a:buNone/>
            </a:pPr>
            <a:r>
              <a:rPr lang="el-GR" dirty="0" smtClean="0"/>
              <a:t>• </a:t>
            </a:r>
            <a:r>
              <a:rPr lang="el-GR" dirty="0" err="1" smtClean="0"/>
              <a:t>Τσιµέντο</a:t>
            </a:r>
            <a:r>
              <a:rPr lang="el-GR" dirty="0" smtClean="0"/>
              <a:t>. </a:t>
            </a:r>
            <a:endParaRPr lang="el-GR" dirty="0"/>
          </a:p>
        </p:txBody>
      </p:sp>
    </p:spTree>
  </p:cSld>
  <p:clrMapOvr>
    <a:masterClrMapping/>
  </p:clrMapOvr>
  <p:transition spd="med" advClick="0" advTm="10000">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47664" y="476672"/>
            <a:ext cx="8686800" cy="838200"/>
          </a:xfrm>
        </p:spPr>
        <p:txBody>
          <a:bodyPr/>
          <a:lstStyle/>
          <a:p>
            <a:r>
              <a:rPr lang="el-GR" dirty="0" smtClean="0"/>
              <a:t>ΤΑ ΠΑΡΑΔΟΣΙΑΚΑ ΚΕΡΑΜΙΚΑ</a:t>
            </a:r>
            <a:endParaRPr lang="el-GR" dirty="0"/>
          </a:p>
        </p:txBody>
      </p:sp>
      <p:sp>
        <p:nvSpPr>
          <p:cNvPr id="3" name="2 - Θέση περιεχομένου"/>
          <p:cNvSpPr>
            <a:spLocks noGrp="1"/>
          </p:cNvSpPr>
          <p:nvPr>
            <p:ph idx="1"/>
          </p:nvPr>
        </p:nvSpPr>
        <p:spPr>
          <a:xfrm>
            <a:off x="457200" y="1268760"/>
            <a:ext cx="8686800" cy="4525963"/>
          </a:xfrm>
        </p:spPr>
        <p:txBody>
          <a:bodyPr>
            <a:noAutofit/>
          </a:bodyPr>
          <a:lstStyle/>
          <a:p>
            <a:pPr>
              <a:buNone/>
            </a:pPr>
            <a:r>
              <a:rPr lang="el-GR" sz="3300" dirty="0" smtClean="0"/>
              <a:t>Τα παραδοσιακά κεραμικά κατασκευάζονται από πρώτες ύλες οι οποίες </a:t>
            </a:r>
            <a:r>
              <a:rPr lang="el-GR" sz="3300" dirty="0" err="1" smtClean="0"/>
              <a:t>βρίσκονταισε</a:t>
            </a:r>
            <a:r>
              <a:rPr lang="el-GR" sz="3300" dirty="0" smtClean="0"/>
              <a:t> αφθονία στην φύση και εξαιτίας της ευκολίας παρασκευής τους, </a:t>
            </a:r>
            <a:r>
              <a:rPr lang="el-GR" sz="3300" dirty="0" smtClean="0"/>
              <a:t>χρησιμοποιούνται ευρέως </a:t>
            </a:r>
            <a:r>
              <a:rPr lang="el-GR" sz="3300" dirty="0" smtClean="0"/>
              <a:t>σε πολλές εφαρμογές. </a:t>
            </a:r>
          </a:p>
          <a:p>
            <a:pPr>
              <a:buNone/>
            </a:pPr>
            <a:r>
              <a:rPr lang="el-GR" sz="3300" dirty="0" smtClean="0"/>
              <a:t>Είναι συνήθως υλικά με αυξημένο πορώδες και με μικτή δομή.  </a:t>
            </a:r>
          </a:p>
          <a:p>
            <a:pPr>
              <a:buNone/>
            </a:pPr>
            <a:r>
              <a:rPr lang="el-GR" sz="3300" dirty="0" smtClean="0"/>
              <a:t>Τα κύρια συστατικά τους είναι άργιλος, πυριτική άμμος και </a:t>
            </a:r>
            <a:r>
              <a:rPr lang="el-GR" sz="3300" dirty="0" err="1" smtClean="0"/>
              <a:t>αργιλοπυριτικά</a:t>
            </a:r>
            <a:r>
              <a:rPr lang="el-GR" sz="3300" dirty="0" smtClean="0"/>
              <a:t> ορυκτά.</a:t>
            </a:r>
            <a:endParaRPr lang="el-GR" sz="3300" dirty="0"/>
          </a:p>
        </p:txBody>
      </p:sp>
    </p:spTree>
  </p:cSld>
  <p:clrMapOvr>
    <a:masterClrMapping/>
  </p:clrMapOvr>
  <p:transition spd="med" advClick="0" advTm="14000">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ΠΡΟΗΓΜΕΝΑ ΚΕΡΑΜΙΚΑ</a:t>
            </a:r>
            <a:endParaRPr lang="el-GR" dirty="0"/>
          </a:p>
        </p:txBody>
      </p:sp>
      <p:sp>
        <p:nvSpPr>
          <p:cNvPr id="3" name="2 - Θέση περιεχομένου"/>
          <p:cNvSpPr>
            <a:spLocks noGrp="1"/>
          </p:cNvSpPr>
          <p:nvPr>
            <p:ph idx="1"/>
          </p:nvPr>
        </p:nvSpPr>
        <p:spPr>
          <a:xfrm>
            <a:off x="304800" y="1340768"/>
            <a:ext cx="8686800" cy="5040560"/>
          </a:xfrm>
        </p:spPr>
        <p:txBody>
          <a:bodyPr>
            <a:normAutofit fontScale="92500" lnSpcReduction="20000"/>
          </a:bodyPr>
          <a:lstStyle/>
          <a:p>
            <a:pPr>
              <a:buNone/>
            </a:pPr>
            <a:r>
              <a:rPr lang="el-GR" dirty="0" smtClean="0"/>
              <a:t>Τα προηγμένα κεραμικά υλικά είναι υλικά που δημιουργήθηκαν λόγω της έντονης ερευνητικής δραστηριότητας και της τεχνολογικής ανάπτυξης στο χώρο των ανόργανων μη μεταλλικών υλικών αλλά και των αυξημένων απαιτήσεων για υλικά με ειδικές προδιαγραφές που δημιουργήθηκαν με την ανάπτυξη των νέων τεχνολογιών.</a:t>
            </a:r>
          </a:p>
          <a:p>
            <a:pPr>
              <a:buNone/>
            </a:pPr>
            <a:r>
              <a:rPr lang="el-GR" dirty="0" smtClean="0"/>
              <a:t>Τα υλικά αυτά είναι κυρίως οξείδια, </a:t>
            </a:r>
            <a:r>
              <a:rPr lang="el-GR" dirty="0" err="1" smtClean="0"/>
              <a:t>νιτρίδια</a:t>
            </a:r>
            <a:r>
              <a:rPr lang="el-GR" dirty="0" smtClean="0"/>
              <a:t>, καρβίδια </a:t>
            </a:r>
            <a:r>
              <a:rPr lang="el-GR" dirty="0" err="1" smtClean="0"/>
              <a:t>βορίδια</a:t>
            </a:r>
            <a:r>
              <a:rPr lang="el-GR" dirty="0" smtClean="0"/>
              <a:t> που συνδυάζουν μοναδικές ιδιότητες όπως εξαιρετική μηχανική αντοχή, μεγάλη σκληρότητα, μοναδικές μαγνητικές, οπτικές και ηλεκτρικές ιδιότητες, θερμομονωτικές ιδιότητες, αντοχή σε θερμικούς αιφνιδιασμούς. </a:t>
            </a:r>
            <a:r>
              <a:rPr lang="el-GR" dirty="0" err="1" smtClean="0"/>
              <a:t>κ.λπ</a:t>
            </a:r>
            <a:endParaRPr lang="el-GR" dirty="0"/>
          </a:p>
        </p:txBody>
      </p:sp>
    </p:spTree>
  </p:cSld>
  <p:clrMapOvr>
    <a:masterClrMapping/>
  </p:clrMapOvr>
  <p:transition spd="med" advClick="0" advTm="9000">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224</TotalTime>
  <Words>661</Words>
  <Application>Microsoft Office PowerPoint</Application>
  <PresentationFormat>Προβολή στην οθόνη (4:3)</PresentationFormat>
  <Paragraphs>96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Διαστημικό</vt:lpstr>
      <vt:lpstr>Πυριτιο-κεραμικα</vt:lpstr>
      <vt:lpstr>Διαφάνεια 2</vt:lpstr>
      <vt:lpstr>Διαφάνεια 3</vt:lpstr>
      <vt:lpstr>                 </vt:lpstr>
      <vt:lpstr>Διαφάνεια 5</vt:lpstr>
      <vt:lpstr>ΚΑΤΗΓΟΡΙΕΣ-ΧΡΗΣΕΙΣ ΚΕΡΑΜΙΚΩΝ</vt:lpstr>
      <vt:lpstr>         ΚΑΤΗΓΟΡΙΕΣ ΚΕΡΑΜΙΚΩΝ</vt:lpstr>
      <vt:lpstr>ΤΑ ΠΑΡΑΔΟΣΙΑΚΑ ΚΕΡΑΜΙΚΑ</vt:lpstr>
      <vt:lpstr>        ΠΡΟΗΓΜΕΝΑ ΚΕΡΑΜΙΚΑ</vt:lpstr>
      <vt:lpstr>                ΟΡΥΚΤΑ ΚΕΡΑΜΙΚΑ</vt:lpstr>
      <vt:lpstr>Πυκνοτητα κεραμικων υλικων</vt:lpstr>
      <vt:lpstr> κατεργασιΑ κεραμικων υλικων</vt:lpstr>
      <vt:lpstr>           ΒΙΟΚΕΡΑΜΙΚΑ ΥΛΙΚΑ</vt:lpstr>
      <vt:lpstr>Καποια παραδειγματα πυριτιου</vt:lpstr>
      <vt:lpstr>Κεραμικα ειδη</vt:lpstr>
      <vt:lpstr>  ΚΕΡΑΜΙΚΑ ΥΛΙΚΑ ΣΤΟ ΜΙΚΡΟΣΚΟΠΙΟ</vt:lpstr>
      <vt:lpstr>2  Γυμνασιο σπαρτησ ιανουαριοσ 2012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ΠΥΡΙΤΙΟ -ΚΕΡΑΜΙΚΑ</dc:title>
  <dc:creator>Katerina</dc:creator>
  <cp:lastModifiedBy>Katerina</cp:lastModifiedBy>
  <cp:revision>32</cp:revision>
  <dcterms:created xsi:type="dcterms:W3CDTF">2012-01-08T16:37:24Z</dcterms:created>
  <dcterms:modified xsi:type="dcterms:W3CDTF">2012-01-08T17:04:34Z</dcterms:modified>
</cp:coreProperties>
</file>