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1866" y="-4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5A24DC-0F42-4D87-A7B9-B766930D1965}" type="datetimeFigureOut">
              <a:rPr lang="el-GR" smtClean="0"/>
              <a:pPr/>
              <a:t>4/3/2012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880FB4-F658-4CE9-B671-160049B30E8F}"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880FB4-F658-4CE9-B671-160049B30E8F}" type="slidenum">
              <a:rPr lang="el-GR" smtClean="0"/>
              <a:pPr/>
              <a:t>1</a:t>
            </a:fld>
            <a:endParaRPr lang="el-G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5880FB4-F658-4CE9-B671-160049B30E8F}"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5880FB4-F658-4CE9-B671-160049B30E8F}" type="slidenum">
              <a:rPr lang="el-GR" smtClean="0"/>
              <a:pPr/>
              <a:t>11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880FB4-F658-4CE9-B671-160049B30E8F}" type="slidenum">
              <a:rPr lang="el-GR" smtClean="0"/>
              <a:pPr/>
              <a:t>2</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5880FB4-F658-4CE9-B671-160049B30E8F}"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5880FB4-F658-4CE9-B671-160049B30E8F}"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5880FB4-F658-4CE9-B671-160049B30E8F}"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880FB4-F658-4CE9-B671-160049B30E8F}"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5880FB4-F658-4CE9-B671-160049B30E8F}"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5880FB4-F658-4CE9-B671-160049B30E8F}"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5880FB4-F658-4CE9-B671-160049B30E8F}"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28016164-4944-4602-8A91-6E04703B3E32}" type="datetimeFigureOut">
              <a:rPr lang="el-GR" smtClean="0"/>
              <a:pPr/>
              <a:t>4/3/2012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385F043C-14F9-4DDA-A0CF-2DAD3782810B}"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8016164-4944-4602-8A91-6E04703B3E32}" type="datetimeFigureOut">
              <a:rPr lang="el-GR" smtClean="0"/>
              <a:pPr/>
              <a:t>4/3/2012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85F043C-14F9-4DDA-A0CF-2DAD3782810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8016164-4944-4602-8A91-6E04703B3E32}" type="datetimeFigureOut">
              <a:rPr lang="el-GR" smtClean="0"/>
              <a:pPr/>
              <a:t>4/3/2012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85F043C-14F9-4DDA-A0CF-2DAD3782810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8016164-4944-4602-8A91-6E04703B3E32}" type="datetimeFigureOut">
              <a:rPr lang="el-GR" smtClean="0"/>
              <a:pPr/>
              <a:t>4/3/2012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85F043C-14F9-4DDA-A0CF-2DAD3782810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8016164-4944-4602-8A91-6E04703B3E32}" type="datetimeFigureOut">
              <a:rPr lang="el-GR" smtClean="0"/>
              <a:pPr/>
              <a:t>4/3/2012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385F043C-14F9-4DDA-A0CF-2DAD3782810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8016164-4944-4602-8A91-6E04703B3E32}" type="datetimeFigureOut">
              <a:rPr lang="el-GR" smtClean="0"/>
              <a:pPr/>
              <a:t>4/3/2012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85F043C-14F9-4DDA-A0CF-2DAD3782810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8016164-4944-4602-8A91-6E04703B3E32}" type="datetimeFigureOut">
              <a:rPr lang="el-GR" smtClean="0"/>
              <a:pPr/>
              <a:t>4/3/2012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85F043C-14F9-4DDA-A0CF-2DAD3782810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8016164-4944-4602-8A91-6E04703B3E32}" type="datetimeFigureOut">
              <a:rPr lang="el-GR" smtClean="0"/>
              <a:pPr/>
              <a:t>4/3/2012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85F043C-14F9-4DDA-A0CF-2DAD3782810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8016164-4944-4602-8A91-6E04703B3E32}" type="datetimeFigureOut">
              <a:rPr lang="el-GR" smtClean="0"/>
              <a:pPr/>
              <a:t>4/3/2012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85F043C-14F9-4DDA-A0CF-2DAD3782810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8016164-4944-4602-8A91-6E04703B3E32}" type="datetimeFigureOut">
              <a:rPr lang="el-GR" smtClean="0"/>
              <a:pPr/>
              <a:t>4/3/2012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85F043C-14F9-4DDA-A0CF-2DAD3782810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8016164-4944-4602-8A91-6E04703B3E32}" type="datetimeFigureOut">
              <a:rPr lang="el-GR" smtClean="0"/>
              <a:pPr/>
              <a:t>4/3/2012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85F043C-14F9-4DDA-A0CF-2DAD3782810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8016164-4944-4602-8A91-6E04703B3E32}" type="datetimeFigureOut">
              <a:rPr lang="el-GR" smtClean="0"/>
              <a:pPr/>
              <a:t>4/3/2012</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85F043C-14F9-4DDA-A0CF-2DAD3782810B}"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el.wikipedia.org/wiki/%CE%A0%CF%8D%CE%BB%CE%B7:%CE%9A%CF%8D%CF%81%CE%B9%CE%B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break-glass-768x645.jpg"/>
          <p:cNvPicPr>
            <a:picLocks noChangeAspect="1"/>
          </p:cNvPicPr>
          <p:nvPr/>
        </p:nvPicPr>
        <p:blipFill>
          <a:blip r:embed="rId3" cstate="print"/>
          <a:stretch>
            <a:fillRect/>
          </a:stretch>
        </p:blipFill>
        <p:spPr>
          <a:xfrm>
            <a:off x="0" y="0"/>
            <a:ext cx="9144000" cy="6858000"/>
          </a:xfrm>
          <a:prstGeom prst="rect">
            <a:avLst/>
          </a:prstGeom>
        </p:spPr>
      </p:pic>
      <p:sp>
        <p:nvSpPr>
          <p:cNvPr id="5" name="4 - Ορθογώνιο"/>
          <p:cNvSpPr/>
          <p:nvPr/>
        </p:nvSpPr>
        <p:spPr>
          <a:xfrm>
            <a:off x="1571604" y="2500306"/>
            <a:ext cx="5857916" cy="1569660"/>
          </a:xfrm>
          <a:prstGeom prst="rect">
            <a:avLst/>
          </a:prstGeom>
          <a:noFill/>
        </p:spPr>
        <p:txBody>
          <a:bodyPr wrap="square" lIns="91440" tIns="45720" rIns="91440" bIns="45720">
            <a:spAutoFit/>
          </a:bodyPr>
          <a:lstStyle/>
          <a:p>
            <a:pPr algn="ctr"/>
            <a:r>
              <a:rPr lang="el-GR" sz="9600" b="1" cap="none" spc="0" dirty="0" smtClean="0">
                <a:ln w="17780" cmpd="sng">
                  <a:solidFill>
                    <a:srgbClr val="FFFFFF"/>
                  </a:solidFill>
                  <a:prstDash val="solid"/>
                  <a:miter lim="800000"/>
                </a:ln>
                <a:solidFill>
                  <a:srgbClr val="0070C0"/>
                </a:solidFill>
                <a:effectLst>
                  <a:outerShdw blurRad="50800" algn="tl" rotWithShape="0">
                    <a:srgbClr val="000000"/>
                  </a:outerShdw>
                </a:effectLst>
                <a:latin typeface="Monotype Corsiva" pitchFamily="66" charset="0"/>
                <a:cs typeface="BrowalliaUPC" pitchFamily="34" charset="-34"/>
              </a:rPr>
              <a:t>Γυαλί</a:t>
            </a:r>
            <a:r>
              <a:rPr lang="el-G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l-G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14282" y="428604"/>
            <a:ext cx="8501122" cy="2677656"/>
          </a:xfrm>
          <a:prstGeom prst="rect">
            <a:avLst/>
          </a:prstGeom>
        </p:spPr>
        <p:txBody>
          <a:bodyPr wrap="square">
            <a:spAutoFit/>
          </a:bodyPr>
          <a:lstStyle/>
          <a:p>
            <a:r>
              <a:rPr lang="el-GR" sz="2400" b="1" u="sng" dirty="0" smtClean="0">
                <a:solidFill>
                  <a:schemeClr val="bg1"/>
                </a:solidFill>
              </a:rPr>
              <a:t>Γυαλί αλκαλίων - βαρίου: </a:t>
            </a:r>
            <a:r>
              <a:rPr lang="el-GR" sz="2400" dirty="0" smtClean="0"/>
              <a:t>Χωρίς αυτό τον τύπο γυαλιού, η χρήση οθονών για υπολογιστές και τηλεοράσεις θα ήταν πολύ επικίνδυνη: Η Οθόνη καθοδικών ακτινών, από τον τρόπο λειτουργίας της, παράγει ιδιαίτερα επικίνδυνες ακτινοβολίες (Ακτίνες Χ), οι οποίες απορροφώνται από αυτόν τον τύπο γυαλιού, που περιέχει εκτός από οξείδιο του μολύβδου σε χαμηλό ποσοστό, και οξείδιο του βαρίου (BaO) και του στροντίου (SrO).</a:t>
            </a:r>
            <a:endParaRPr lang="el-GR" sz="2400" dirty="0"/>
          </a:p>
        </p:txBody>
      </p:sp>
      <p:sp>
        <p:nvSpPr>
          <p:cNvPr id="5" name="4 - Ορθογώνιο"/>
          <p:cNvSpPr/>
          <p:nvPr/>
        </p:nvSpPr>
        <p:spPr>
          <a:xfrm>
            <a:off x="285720" y="3214686"/>
            <a:ext cx="8286808" cy="2308324"/>
          </a:xfrm>
          <a:prstGeom prst="rect">
            <a:avLst/>
          </a:prstGeom>
        </p:spPr>
        <p:txBody>
          <a:bodyPr wrap="square">
            <a:spAutoFit/>
          </a:bodyPr>
          <a:lstStyle/>
          <a:p>
            <a:r>
              <a:rPr lang="el-GR" sz="2400" b="1" u="sng" dirty="0" smtClean="0">
                <a:solidFill>
                  <a:schemeClr val="bg1"/>
                </a:solidFill>
              </a:rPr>
              <a:t>Οπτικά γυαλιά: </a:t>
            </a:r>
            <a:r>
              <a:rPr lang="el-GR" sz="2400" dirty="0" smtClean="0"/>
              <a:t>Δεν έχουν σταθερή σύσταση, αλλά αυτή ποικίλει ανάλογα με τον τύπο που απαιτείται κάθε φορά. Τα συναντούμε στην κατασκευή γυαλιών οράσεως και ηλίου, σε συσκευές όπως φωτογραφικές μηχανές, βιντεοκάμερες και μικροσκόπια (κατασκευή φακών) και σε συσκευές ακριβείας (οπτικά όργανα πλοήγησης, κάτοπτρα, τηλεσκόπια κτλ.).</a:t>
            </a:r>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6" name="5 - Ορθογώνιο"/>
          <p:cNvSpPr/>
          <p:nvPr/>
        </p:nvSpPr>
        <p:spPr>
          <a:xfrm>
            <a:off x="1857356" y="785794"/>
            <a:ext cx="5572164" cy="1446550"/>
          </a:xfrm>
          <a:prstGeom prst="rect">
            <a:avLst/>
          </a:prstGeom>
          <a:noFill/>
        </p:spPr>
        <p:txBody>
          <a:bodyPr wrap="square" lIns="91440" tIns="45720" rIns="91440" bIns="45720">
            <a:spAutoFit/>
          </a:bodyPr>
          <a:lstStyle/>
          <a:p>
            <a:pPr algn="ctr"/>
            <a:r>
              <a:rPr lang="el-GR" sz="88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ΤΕΛΟΣ</a:t>
            </a:r>
            <a:endParaRPr lang="el-GR" sz="8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7" name="6 - TextBox"/>
          <p:cNvSpPr txBox="1"/>
          <p:nvPr/>
        </p:nvSpPr>
        <p:spPr>
          <a:xfrm>
            <a:off x="0" y="3714752"/>
            <a:ext cx="5286412" cy="3046988"/>
          </a:xfrm>
          <a:prstGeom prst="rect">
            <a:avLst/>
          </a:prstGeom>
          <a:noFill/>
        </p:spPr>
        <p:txBody>
          <a:bodyPr wrap="square" rtlCol="0">
            <a:spAutoFit/>
          </a:bodyPr>
          <a:lstStyle/>
          <a:p>
            <a:r>
              <a:rPr lang="el-GR" sz="3200" b="1" dirty="0" smtClean="0">
                <a:solidFill>
                  <a:schemeClr val="tx2">
                    <a:lumMod val="20000"/>
                    <a:lumOff val="80000"/>
                  </a:schemeClr>
                </a:solidFill>
              </a:rPr>
              <a:t>Την εργασία  έκαναν :</a:t>
            </a:r>
          </a:p>
          <a:p>
            <a:r>
              <a:rPr lang="el-GR" sz="3200" b="1" dirty="0" err="1" smtClean="0">
                <a:solidFill>
                  <a:schemeClr val="tx2">
                    <a:lumMod val="20000"/>
                    <a:lumOff val="80000"/>
                  </a:schemeClr>
                </a:solidFill>
              </a:rPr>
              <a:t>Κουτσοβίτης</a:t>
            </a:r>
            <a:r>
              <a:rPr lang="el-GR" sz="3200" b="1" dirty="0" smtClean="0">
                <a:solidFill>
                  <a:schemeClr val="tx2">
                    <a:lumMod val="20000"/>
                    <a:lumOff val="80000"/>
                  </a:schemeClr>
                </a:solidFill>
              </a:rPr>
              <a:t> Ηλίας</a:t>
            </a:r>
          </a:p>
          <a:p>
            <a:r>
              <a:rPr lang="el-GR" sz="3200" b="1" dirty="0" err="1" smtClean="0">
                <a:solidFill>
                  <a:schemeClr val="tx2">
                    <a:lumMod val="20000"/>
                    <a:lumOff val="80000"/>
                  </a:schemeClr>
                </a:solidFill>
              </a:rPr>
              <a:t>Κωνστάνταρος</a:t>
            </a:r>
            <a:r>
              <a:rPr lang="el-GR" sz="3200" b="1" dirty="0" smtClean="0">
                <a:solidFill>
                  <a:schemeClr val="tx2">
                    <a:lumMod val="20000"/>
                    <a:lumOff val="80000"/>
                  </a:schemeClr>
                </a:solidFill>
              </a:rPr>
              <a:t> Χρήστος</a:t>
            </a:r>
          </a:p>
          <a:p>
            <a:r>
              <a:rPr lang="el-GR" sz="3200" b="1" dirty="0" smtClean="0">
                <a:solidFill>
                  <a:schemeClr val="tx2">
                    <a:lumMod val="20000"/>
                    <a:lumOff val="80000"/>
                  </a:schemeClr>
                </a:solidFill>
              </a:rPr>
              <a:t>Λάμπρου Ελπίδα</a:t>
            </a:r>
          </a:p>
          <a:p>
            <a:r>
              <a:rPr lang="el-GR" sz="3200" b="1" dirty="0" err="1" smtClean="0">
                <a:solidFill>
                  <a:schemeClr val="tx2">
                    <a:lumMod val="20000"/>
                    <a:lumOff val="80000"/>
                  </a:schemeClr>
                </a:solidFill>
              </a:rPr>
              <a:t>Λαζάρ</a:t>
            </a:r>
            <a:r>
              <a:rPr lang="el-GR" sz="3200" b="1" dirty="0" smtClean="0">
                <a:solidFill>
                  <a:schemeClr val="tx2">
                    <a:lumMod val="20000"/>
                    <a:lumOff val="80000"/>
                  </a:schemeClr>
                </a:solidFill>
              </a:rPr>
              <a:t> </a:t>
            </a:r>
            <a:r>
              <a:rPr lang="el-GR" sz="3200" b="1" dirty="0" smtClean="0">
                <a:solidFill>
                  <a:schemeClr val="tx2">
                    <a:lumMod val="20000"/>
                    <a:lumOff val="80000"/>
                  </a:schemeClr>
                </a:solidFill>
              </a:rPr>
              <a:t>Αντρέας</a:t>
            </a:r>
            <a:endParaRPr lang="en-US" sz="3200" b="1" dirty="0" smtClean="0">
              <a:solidFill>
                <a:schemeClr val="tx2">
                  <a:lumMod val="20000"/>
                  <a:lumOff val="80000"/>
                </a:schemeClr>
              </a:solidFill>
            </a:endParaRPr>
          </a:p>
          <a:p>
            <a:r>
              <a:rPr lang="el-GR" sz="3200" b="1" smtClean="0">
                <a:solidFill>
                  <a:schemeClr val="tx2">
                    <a:lumMod val="20000"/>
                    <a:lumOff val="80000"/>
                  </a:schemeClr>
                </a:solidFill>
              </a:rPr>
              <a:t>2</a:t>
            </a:r>
            <a:r>
              <a:rPr lang="el-GR" sz="3200" b="1" baseline="30000" smtClean="0">
                <a:solidFill>
                  <a:schemeClr val="tx2">
                    <a:lumMod val="20000"/>
                    <a:lumOff val="80000"/>
                  </a:schemeClr>
                </a:solidFill>
              </a:rPr>
              <a:t>ο</a:t>
            </a:r>
            <a:r>
              <a:rPr lang="el-GR" sz="3200" b="1" smtClean="0">
                <a:solidFill>
                  <a:schemeClr val="tx2">
                    <a:lumMod val="20000"/>
                    <a:lumOff val="80000"/>
                  </a:schemeClr>
                </a:solidFill>
              </a:rPr>
              <a:t> ΓΥΜΝΑΣΙΟ ΣΠΑΡΤΗΣ</a:t>
            </a:r>
            <a:endParaRPr lang="el-GR" sz="3200" b="1" dirty="0" smtClean="0">
              <a:solidFill>
                <a:schemeClr val="tx2">
                  <a:lumMod val="20000"/>
                  <a:lumOff val="80000"/>
                </a:schemeClr>
              </a:solidFill>
            </a:endParaRPr>
          </a:p>
        </p:txBody>
      </p:sp>
      <p:sp>
        <p:nvSpPr>
          <p:cNvPr id="8" name="7 - TextBox"/>
          <p:cNvSpPr txBox="1"/>
          <p:nvPr/>
        </p:nvSpPr>
        <p:spPr>
          <a:xfrm>
            <a:off x="5143504" y="4429132"/>
            <a:ext cx="3500462" cy="1846659"/>
          </a:xfrm>
          <a:prstGeom prst="rect">
            <a:avLst/>
          </a:prstGeom>
          <a:noFill/>
        </p:spPr>
        <p:txBody>
          <a:bodyPr wrap="square" rtlCol="0">
            <a:spAutoFit/>
          </a:bodyPr>
          <a:lstStyle/>
          <a:p>
            <a:r>
              <a:rPr lang="el-GR" sz="2400" dirty="0" smtClean="0"/>
              <a:t>Πηγές:</a:t>
            </a:r>
          </a:p>
          <a:p>
            <a:r>
              <a:rPr lang="el-GR" dirty="0" smtClean="0"/>
              <a:t> </a:t>
            </a:r>
            <a:r>
              <a:rPr lang="el-GR" dirty="0" err="1" smtClean="0"/>
              <a:t>Βικιπαίδεια</a:t>
            </a:r>
            <a:r>
              <a:rPr lang="el-GR" dirty="0" smtClean="0"/>
              <a:t>:</a:t>
            </a:r>
            <a:r>
              <a:rPr lang="en-US" dirty="0" smtClean="0">
                <a:solidFill>
                  <a:srgbClr val="FFFF00"/>
                </a:solidFill>
                <a:hlinkClick r:id="rId4"/>
              </a:rPr>
              <a:t>http://el.wikipedia.org/wiki/%CE%A0%CF%8D%CE%BB%CE%B7:%CE%9A%CF%8D%CF%81%CE%B9%CE%B1</a:t>
            </a:r>
            <a:endParaRPr lang="el-GR"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buFont typeface="Arial" pitchFamily="34" charset="0"/>
              <a:buChar char="•"/>
            </a:pPr>
            <a:r>
              <a:rPr lang="el-GR" sz="5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ook Antiqua" pitchFamily="18" charset="0"/>
              </a:rPr>
              <a:t>Τι είναι το γυαλί;</a:t>
            </a:r>
            <a:endParaRPr lang="el-GR" sz="54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 Θέση περιεχομένου"/>
          <p:cNvSpPr>
            <a:spLocks noGrp="1"/>
          </p:cNvSpPr>
          <p:nvPr>
            <p:ph idx="1"/>
          </p:nvPr>
        </p:nvSpPr>
        <p:spPr/>
        <p:txBody>
          <a:bodyPr/>
          <a:lstStyle/>
          <a:p>
            <a:pPr>
              <a:buNone/>
            </a:pPr>
            <a:r>
              <a:rPr lang="el-GR" b="1" dirty="0" smtClean="0">
                <a:solidFill>
                  <a:schemeClr val="bg1"/>
                </a:solidFill>
              </a:rPr>
              <a:t>     Το γυαλί</a:t>
            </a:r>
            <a:r>
              <a:rPr lang="el-GR" dirty="0" smtClean="0"/>
              <a:t> είναι υλικό στερεό και άμορφο, δηλαδή δεν παρουσιάζει κρυσταλλική δομή. Είναι ημιδιάφανο ή διάφανο, εύθραυστο, άκαμπτο και σκληρό. Λόγω της μη κρυσταλλικότητάς του, ο όρος «ύαλος» (γυαλί) ή «υαλώδης» έχει επεκταθεί σημαίνοντας όλα τα άμορφα στερεά. Ως υλικό είναι χημικά και βιολογικά αδρανές, πλήρως ανακυκλώσιμο και, κατά συνέπεια, ιδιαίτερα κατάλληλο για χρήση σε κατασκευή συσκευασιών τροφίμων και ποτών.</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buFont typeface="Arial" pitchFamily="34" charset="0"/>
              <a:buChar char="•"/>
            </a:pPr>
            <a:r>
              <a:rPr lang="el-GR" sz="5400" b="0" dirty="0" smtClean="0">
                <a:ln>
                  <a:solidFill>
                    <a:schemeClr val="bg1"/>
                  </a:solidFill>
                </a:ln>
                <a:solidFill>
                  <a:schemeClr val="bg1"/>
                </a:solidFill>
                <a:effectLst>
                  <a:outerShdw blurRad="38100" dist="38100" dir="2700000" algn="tl">
                    <a:srgbClr val="000000">
                      <a:alpha val="43137"/>
                    </a:srgbClr>
                  </a:outerShdw>
                </a:effectLst>
                <a:latin typeface="Arial Narrow" pitchFamily="34" charset="0"/>
              </a:rPr>
              <a:t> Πώς παρασκευάζεται;</a:t>
            </a:r>
            <a:endParaRPr lang="el-GR" sz="5400" b="0" dirty="0">
              <a:solidFill>
                <a:schemeClr val="bg1"/>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428596" y="1285860"/>
            <a:ext cx="8229600" cy="5572140"/>
          </a:xfrm>
        </p:spPr>
        <p:txBody>
          <a:bodyPr>
            <a:normAutofit/>
          </a:bodyPr>
          <a:lstStyle/>
          <a:p>
            <a:pPr>
              <a:buNone/>
            </a:pPr>
            <a:r>
              <a:rPr lang="el-GR" dirty="0" smtClean="0"/>
              <a:t>     Το γυαλί παρασκευάζεται με σύντηξη χαλαζιακής άμμου, η οποία αποτελεί το βασικό συστατικό του (</a:t>
            </a:r>
            <a:r>
              <a:rPr lang="el-GR" b="1" dirty="0" smtClean="0"/>
              <a:t>διαμορφωτή</a:t>
            </a:r>
            <a:r>
              <a:rPr lang="el-GR" dirty="0" smtClean="0"/>
              <a:t>), ενός ή περισσότερων </a:t>
            </a:r>
            <a:r>
              <a:rPr lang="el-GR" b="1" dirty="0" smtClean="0"/>
              <a:t>συλλιπασμάτων</a:t>
            </a:r>
            <a:r>
              <a:rPr lang="el-GR" dirty="0" smtClean="0"/>
              <a:t> και ενός (ή περισσότερων </a:t>
            </a:r>
            <a:r>
              <a:rPr lang="el-GR" b="1" dirty="0" smtClean="0"/>
              <a:t>σταθεροποιητών </a:t>
            </a:r>
            <a:r>
              <a:rPr lang="el-GR" dirty="0" smtClean="0"/>
              <a:t>. Αν δεν χρησιμοποιηθεί σταθεροποιητής, τότε το γυαλί γίνεται εύθρυπτο και αποσαθρώνεται από το νερό. Το γυαλί , μπορεί να πάρει το επιθυμητό σχήμα με τρεις τρόπους: είτε με εμφύσηση (</a:t>
            </a:r>
            <a:r>
              <a:rPr lang="el-GR" b="1" dirty="0" smtClean="0"/>
              <a:t>φυσητό γυαλί</a:t>
            </a:r>
            <a:r>
              <a:rPr lang="el-GR" dirty="0" smtClean="0"/>
              <a:t>) είτε με τη βοήθεια καλουπιών είτε με συσκευές που δημιουργούν φύλλα («ελάσματα») γυαλιού.</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buFont typeface="Arial" pitchFamily="34" charset="0"/>
              <a:buChar char="•"/>
            </a:pPr>
            <a:r>
              <a:rPr lang="el-GR" dirty="0" smtClean="0">
                <a:ln>
                  <a:solidFill>
                    <a:schemeClr val="bg1">
                      <a:alpha val="77000"/>
                    </a:schemeClr>
                  </a:solidFill>
                </a:ln>
                <a:solidFill>
                  <a:schemeClr val="bg1"/>
                </a:solidFill>
                <a:effectLst>
                  <a:outerShdw blurRad="50800" dist="50800" dir="5400000" algn="ctr" rotWithShape="0">
                    <a:srgbClr val="000000"/>
                  </a:outerShdw>
                </a:effectLst>
              </a:rPr>
              <a:t> Φυσικές ιδιότητες του γυαλιού</a:t>
            </a:r>
            <a:endParaRPr lang="el-GR" dirty="0">
              <a:solidFill>
                <a:schemeClr val="bg1"/>
              </a:solidFill>
            </a:endParaRPr>
          </a:p>
        </p:txBody>
      </p:sp>
      <p:sp>
        <p:nvSpPr>
          <p:cNvPr id="3" name="2 - Θέση περιεχομένου"/>
          <p:cNvSpPr>
            <a:spLocks noGrp="1"/>
          </p:cNvSpPr>
          <p:nvPr>
            <p:ph idx="1"/>
          </p:nvPr>
        </p:nvSpPr>
        <p:spPr/>
        <p:txBody>
          <a:bodyPr/>
          <a:lstStyle/>
          <a:p>
            <a:pPr marL="708660" indent="-571500">
              <a:buSzPct val="81000"/>
              <a:buFont typeface="+mj-lt"/>
              <a:buAutoNum type="arabicParenR"/>
            </a:pPr>
            <a:r>
              <a:rPr lang="el-GR" sz="3200" dirty="0" smtClean="0"/>
              <a:t>Στερεό υψηλής σκληρότητας (7 στην κλίμακα Mohs).</a:t>
            </a:r>
          </a:p>
          <a:p>
            <a:pPr marL="708660" indent="-571500">
              <a:buSzPct val="81000"/>
              <a:buFont typeface="+mj-lt"/>
              <a:buAutoNum type="arabicParenR"/>
            </a:pPr>
            <a:r>
              <a:rPr lang="el-GR" sz="3200" dirty="0" smtClean="0"/>
              <a:t>Μη κρυσταλλικής δομής άμορφο υλικό.</a:t>
            </a:r>
          </a:p>
          <a:p>
            <a:pPr marL="708660" indent="-571500">
              <a:buSzPct val="81000"/>
              <a:buFont typeface="+mj-lt"/>
              <a:buAutoNum type="arabicParenR"/>
            </a:pPr>
            <a:r>
              <a:rPr lang="el-GR" sz="3200" dirty="0" smtClean="0"/>
              <a:t>Εύθραυστο. Τα θραύσματά του είναι οξύληκτα.</a:t>
            </a:r>
          </a:p>
          <a:p>
            <a:pPr marL="708660" indent="-571500">
              <a:buSzPct val="81000"/>
              <a:buFont typeface="+mj-lt"/>
              <a:buAutoNum type="arabicParenR"/>
            </a:pPr>
            <a:r>
              <a:rPr lang="el-GR" sz="3200" dirty="0" smtClean="0"/>
              <a:t>Διαφανές για το φάσμα του ορατού φωτός.</a:t>
            </a:r>
          </a:p>
          <a:p>
            <a:pPr marL="708660" indent="-571500">
              <a:buSzPct val="81000"/>
              <a:buFont typeface="+mj-lt"/>
              <a:buAutoNum type="arabicParenR"/>
            </a:pPr>
            <a:r>
              <a:rPr lang="el-GR" sz="3200" dirty="0" smtClean="0"/>
              <a:t>Δυσθερμαγωγό και μονωτικό υλικό.</a:t>
            </a:r>
          </a:p>
          <a:p>
            <a:pPr marL="708660" indent="-571500">
              <a:buSzPct val="81000"/>
              <a:buFont typeface="+mj-lt"/>
              <a:buAutoNum type="arabicParenR"/>
            </a:pPr>
            <a:r>
              <a:rPr lang="el-GR" sz="3200" dirty="0" smtClean="0"/>
              <a:t>Αδρανές χημικά και βιολογικά.</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28858" y="0"/>
            <a:ext cx="8229600" cy="1143000"/>
          </a:xfrm>
        </p:spPr>
        <p:txBody>
          <a:bodyPr/>
          <a:lstStyle/>
          <a:p>
            <a:r>
              <a:rPr lang="el-GR" sz="4400" dirty="0" smtClean="0">
                <a:ln cmpd="dbl">
                  <a:solidFill>
                    <a:schemeClr val="bg1"/>
                  </a:solidFill>
                  <a:prstDash val="lgDash"/>
                </a:ln>
                <a:effectLst>
                  <a:outerShdw blurRad="50800" dist="50800" dir="5400000" algn="ctr" rotWithShape="0">
                    <a:srgbClr val="000000"/>
                  </a:outerShdw>
                </a:effectLst>
              </a:rPr>
              <a:t>Τύποι γυαλιού</a:t>
            </a:r>
            <a:endParaRPr lang="el-GR" dirty="0"/>
          </a:p>
        </p:txBody>
      </p:sp>
      <p:sp>
        <p:nvSpPr>
          <p:cNvPr id="7" name="6 - TextBox"/>
          <p:cNvSpPr txBox="1"/>
          <p:nvPr/>
        </p:nvSpPr>
        <p:spPr>
          <a:xfrm>
            <a:off x="0" y="1071546"/>
            <a:ext cx="5072066" cy="369332"/>
          </a:xfrm>
          <a:prstGeom prst="rect">
            <a:avLst/>
          </a:prstGeom>
          <a:noFill/>
        </p:spPr>
        <p:txBody>
          <a:bodyPr wrap="square" rtlCol="0">
            <a:spAutoFit/>
          </a:bodyPr>
          <a:lstStyle/>
          <a:p>
            <a:endParaRPr lang="el-GR" dirty="0"/>
          </a:p>
        </p:txBody>
      </p:sp>
      <p:sp>
        <p:nvSpPr>
          <p:cNvPr id="8" name="7 - Ορθογώνιο"/>
          <p:cNvSpPr/>
          <p:nvPr/>
        </p:nvSpPr>
        <p:spPr>
          <a:xfrm>
            <a:off x="642910" y="928670"/>
            <a:ext cx="4654736" cy="830997"/>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l-GR" sz="4800" b="1" dirty="0" smtClean="0">
                <a:ln w="50800"/>
                <a:solidFill>
                  <a:schemeClr val="bg1">
                    <a:shade val="50000"/>
                  </a:schemeClr>
                </a:solidFill>
                <a:latin typeface="+mj-lt"/>
              </a:rPr>
              <a:t>Βασικοί τύποι :</a:t>
            </a:r>
            <a:endParaRPr lang="el-GR" sz="4800" b="1" dirty="0">
              <a:ln w="50800"/>
              <a:solidFill>
                <a:schemeClr val="bg1">
                  <a:shade val="50000"/>
                </a:schemeClr>
              </a:solidFill>
              <a:latin typeface="+mj-lt"/>
            </a:endParaRPr>
          </a:p>
        </p:txBody>
      </p:sp>
      <p:sp>
        <p:nvSpPr>
          <p:cNvPr id="12" name="11 - TextBox"/>
          <p:cNvSpPr txBox="1"/>
          <p:nvPr/>
        </p:nvSpPr>
        <p:spPr>
          <a:xfrm>
            <a:off x="357158" y="1928802"/>
            <a:ext cx="8143932" cy="4401205"/>
          </a:xfrm>
          <a:prstGeom prst="rect">
            <a:avLst/>
          </a:prstGeom>
          <a:noFill/>
        </p:spPr>
        <p:txBody>
          <a:bodyPr wrap="square" rtlCol="0">
            <a:spAutoFit/>
          </a:bodyPr>
          <a:lstStyle/>
          <a:p>
            <a:pPr>
              <a:buFont typeface="Wingdings" pitchFamily="2" charset="2"/>
              <a:buChar char="v"/>
            </a:pPr>
            <a:r>
              <a:rPr lang="el-GR" sz="2400" b="1" dirty="0" smtClean="0">
                <a:solidFill>
                  <a:schemeClr val="bg1"/>
                </a:solidFill>
              </a:rPr>
              <a:t>  </a:t>
            </a:r>
            <a:r>
              <a:rPr lang="el-GR" sz="2400" b="1" u="sng" dirty="0" smtClean="0">
                <a:solidFill>
                  <a:schemeClr val="bg1"/>
                </a:solidFill>
              </a:rPr>
              <a:t>Κοινό γυαλί</a:t>
            </a:r>
            <a:r>
              <a:rPr lang="el-GR" sz="2400" u="sng" dirty="0" smtClean="0">
                <a:solidFill>
                  <a:schemeClr val="bg1"/>
                </a:solidFill>
              </a:rPr>
              <a:t>:</a:t>
            </a:r>
            <a:r>
              <a:rPr lang="el-GR" sz="2400" dirty="0" smtClean="0"/>
              <a:t> </a:t>
            </a:r>
            <a:r>
              <a:rPr lang="el-GR" sz="2800" dirty="0" smtClean="0"/>
              <a:t>Παρασκευάζεται με συλλίπασμα οξείδιο του νατρίου (12-18%) και σταθεροποιητή οξείδιο του ασβεστίου (5-12%). Ορισμένα άλλα οξείδια μπορεί να συμμετέχουν για λόγους απόδοσης χρωματισμών.</a:t>
            </a:r>
          </a:p>
          <a:p>
            <a:r>
              <a:rPr lang="el-GR" sz="2800" dirty="0" smtClean="0"/>
              <a:t>Το κοινό γυαλί είναι φθηνό στην κατασκευή του και παρουσιάζει οπτικές και φυσικές ιδιότητες κατάλληλες για την κατασκευή κοινών αντικειμένων, όπως υαλοπίνακες και οικιακά σκεύη (ποτήρια, φιάλες, δοχεία τροφίμων). Επειδή δεν είναι πορώδες, δεν συγκρατεί  κανένα συστατικό και καθαρίζεται  εύκολα.</a:t>
            </a:r>
            <a:endParaRPr lang="el-GR"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85720" y="357166"/>
            <a:ext cx="8143932" cy="6555641"/>
          </a:xfrm>
          <a:prstGeom prst="rect">
            <a:avLst/>
          </a:prstGeom>
          <a:noFill/>
        </p:spPr>
        <p:txBody>
          <a:bodyPr wrap="square" rtlCol="0">
            <a:spAutoFit/>
          </a:bodyPr>
          <a:lstStyle/>
          <a:p>
            <a:pPr>
              <a:buFont typeface="Wingdings" pitchFamily="2" charset="2"/>
              <a:buChar char="v"/>
            </a:pPr>
            <a:r>
              <a:rPr lang="el-GR" sz="2400" b="1" dirty="0" smtClean="0">
                <a:solidFill>
                  <a:schemeClr val="bg1"/>
                </a:solidFill>
              </a:rPr>
              <a:t>  </a:t>
            </a:r>
            <a:r>
              <a:rPr lang="el-GR" sz="2400" b="1" u="sng" dirty="0" smtClean="0">
                <a:solidFill>
                  <a:schemeClr val="bg1"/>
                </a:solidFill>
              </a:rPr>
              <a:t>Γυαλί μολύβδου:</a:t>
            </a:r>
            <a:r>
              <a:rPr lang="el-GR" sz="2400" dirty="0" smtClean="0">
                <a:solidFill>
                  <a:schemeClr val="bg1"/>
                </a:solidFill>
              </a:rPr>
              <a:t>  </a:t>
            </a:r>
            <a:r>
              <a:rPr lang="el-GR" sz="2800" dirty="0" smtClean="0"/>
              <a:t>Παρασκευάζεται με αντικατάσταση του οξειδίου του νατρίου από οξείδιο του καλίου και του οξειδίου του ασβεστίου από οξείδιο του μολύβδου (PbO). Η περιεκτικότητα του PbO μπορεί να φθάνει και το 30%, αλλά το γυαλί με περιεκτικότητα μέχρι 24% σε  PbO χαρακτηρίζεται ως </a:t>
            </a:r>
            <a:r>
              <a:rPr lang="el-GR" sz="2800" i="1" dirty="0" smtClean="0"/>
              <a:t>κρύσταλλο</a:t>
            </a:r>
            <a:r>
              <a:rPr lang="el-GR" sz="2800" dirty="0" smtClean="0"/>
              <a:t>. Έχει υψηλή ανθεκτικότητα και παρουσιάζει υψηλό δείκτη διάθλασης. Οι δύο τελευταίες ιδιότητες το κάνουν υλικό ιδιαίτερα κατάλληλο για την κατασκευή διακοσμητικών αντικειμένων αλλά και  ειδών οικιακής χρήσεως. O μόλυβδος είναι δηλητηριώδες υλικό, αλλά επειδή τα άτομά του είναι ολοσχερώς εγκλωβισμένα στη μοριακή δομή του γυαλιού, δεν επιφέρει καμία απολύτως βλάβη στην ανθρώπινη υγεία. </a:t>
            </a:r>
            <a:endParaRPr lang="el-G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285720" y="214290"/>
            <a:ext cx="8143932" cy="6555641"/>
          </a:xfrm>
          <a:prstGeom prst="rect">
            <a:avLst/>
          </a:prstGeom>
          <a:noFill/>
        </p:spPr>
        <p:txBody>
          <a:bodyPr wrap="square" rtlCol="0">
            <a:spAutoFit/>
          </a:bodyPr>
          <a:lstStyle/>
          <a:p>
            <a:pPr>
              <a:buFont typeface="Wingdings" pitchFamily="2" charset="2"/>
              <a:buChar char="v"/>
            </a:pPr>
            <a:r>
              <a:rPr lang="el-GR" sz="2400" b="1" dirty="0" smtClean="0">
                <a:solidFill>
                  <a:schemeClr val="bg1"/>
                </a:solidFill>
              </a:rPr>
              <a:t>  </a:t>
            </a:r>
            <a:r>
              <a:rPr lang="el-GR" sz="2400" b="1" u="sng" dirty="0" smtClean="0">
                <a:solidFill>
                  <a:schemeClr val="bg1"/>
                </a:solidFill>
              </a:rPr>
              <a:t>Γυαλί βορίου</a:t>
            </a:r>
            <a:r>
              <a:rPr lang="el-GR" sz="2400" dirty="0" smtClean="0">
                <a:solidFill>
                  <a:schemeClr val="bg1"/>
                </a:solidFill>
              </a:rPr>
              <a:t>: </a:t>
            </a:r>
            <a:r>
              <a:rPr lang="el-GR" sz="2800" dirty="0" smtClean="0"/>
              <a:t>Είναι γνωστότερο με την εμπορική ονομασία «Pyrex». Η σύστασή του είναι οξείδιο του πυριτίου (70-80%), οξείδιο του βορίου B</a:t>
            </a:r>
            <a:r>
              <a:rPr lang="el-GR" sz="2800" baseline="-25000" dirty="0" smtClean="0"/>
              <a:t>2</a:t>
            </a:r>
            <a:r>
              <a:rPr lang="el-GR" sz="2800" dirty="0" smtClean="0"/>
              <a:t>O</a:t>
            </a:r>
            <a:r>
              <a:rPr lang="el-GR" sz="2800" baseline="-25000" dirty="0" smtClean="0"/>
              <a:t>3</a:t>
            </a:r>
            <a:r>
              <a:rPr lang="el-GR" sz="2800" dirty="0" smtClean="0"/>
              <a:t> (7-13%) μικρά ποσοστά οξειδίων των αλκαλίων (4-8% Na</a:t>
            </a:r>
            <a:r>
              <a:rPr lang="el-GR" sz="2800" baseline="-25000" dirty="0" smtClean="0"/>
              <a:t>2</a:t>
            </a:r>
            <a:r>
              <a:rPr lang="el-GR" sz="2800" dirty="0" smtClean="0"/>
              <a:t>O και K</a:t>
            </a:r>
            <a:r>
              <a:rPr lang="el-GR" sz="2800" baseline="-25000" dirty="0" smtClean="0"/>
              <a:t>2</a:t>
            </a:r>
            <a:r>
              <a:rPr lang="el-GR" sz="2800" dirty="0" smtClean="0"/>
              <a:t>O, και 2-7% οξείδιο του αργιλίου (Al</a:t>
            </a:r>
            <a:r>
              <a:rPr lang="el-GR" sz="2800" baseline="-25000" dirty="0" smtClean="0"/>
              <a:t>2</a:t>
            </a:r>
            <a:r>
              <a:rPr lang="el-GR" sz="2800" dirty="0" smtClean="0"/>
              <a:t>O</a:t>
            </a:r>
            <a:r>
              <a:rPr lang="el-GR" sz="2800" baseline="-25000" dirty="0" smtClean="0"/>
              <a:t>3</a:t>
            </a:r>
            <a:r>
              <a:rPr lang="el-GR" sz="2800" dirty="0" smtClean="0"/>
              <a:t>). Η παρουσία βορίου και το μικρό ποσοστό αλκαλίων κάνουν το γυαλί  αυτό ανθεκτικό στις απότομες μεταβολές θερμοκρασίας και περισσότερο δύστηκτο. Χρησιμοποιείται για την κατασκευή εργαστηριακών οργάνων και συσκευών, συσκευασίες φαρμακευτικών προϊόντων, σε λαμπτήρες υψηλών αποδόσεων αλλά και για οικιακές εφαρμογές (σκεύη Pyrex, τα οποία δεν θραύονται κατά το μαγείρεμα). Παρουσιάζει, επίσης, χαμηλό συντελεστή διαστολής πράγμα που δίνει μεγαλύτερη ακρίβεια μετρήσεων στα πειράματα.</a:t>
            </a:r>
            <a:r>
              <a:rPr lang="el-GR" sz="2800" u="sng" dirty="0" smtClean="0"/>
              <a:t>  </a:t>
            </a:r>
            <a:endParaRPr lang="el-G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85720" y="357166"/>
            <a:ext cx="8143932" cy="5693866"/>
          </a:xfrm>
          <a:prstGeom prst="rect">
            <a:avLst/>
          </a:prstGeom>
          <a:noFill/>
        </p:spPr>
        <p:txBody>
          <a:bodyPr wrap="square" rtlCol="0">
            <a:spAutoFit/>
          </a:bodyPr>
          <a:lstStyle/>
          <a:p>
            <a:pPr>
              <a:buFont typeface="Wingdings" pitchFamily="2" charset="2"/>
              <a:buChar char="v"/>
            </a:pPr>
            <a:r>
              <a:rPr lang="el-GR" sz="2400" b="1" dirty="0" smtClean="0">
                <a:solidFill>
                  <a:schemeClr val="bg1"/>
                </a:solidFill>
              </a:rPr>
              <a:t>  </a:t>
            </a:r>
            <a:r>
              <a:rPr lang="el-GR" sz="2400" b="1" u="sng" dirty="0" smtClean="0">
                <a:solidFill>
                  <a:schemeClr val="bg1"/>
                </a:solidFill>
              </a:rPr>
              <a:t>Υαλονημα: </a:t>
            </a:r>
            <a:r>
              <a:rPr lang="el-GR" sz="2800" dirty="0" smtClean="0"/>
              <a:t>Κατασκευάζεται από ποικίλους τύπους γυαλιού σε μορφή νήματος με πολλαπλές χρήσεις. Το κοινό γυαλί παρέχει νήματα κατάλληλα για κατασκευή μονώσεων (υαλόμαλλο), ενώ το γυαλί βορίου δίνει υαλόνημα από το οποίο κατασκευάζονται υφαντικές δομές που χρησιμοποιούνται για την ενίσχυση κατασκευών από πλαστικό, όπως κράνη, μικρά σκάφη, σωληνώσεις κτλ. και είναι γνωστό με το εμπορικό όνομα Fiberglass. Μια πιο πρόσφατη εφαρμογή του υαλονήματος είναι η κατασκευή οπτικών ινών, που χρησιμοποιούνται για τη μετάδοση φωτεινών σημάτων, παρακάμπτοντας το ευθύγραμμο της διάδοσης του φωτός. </a:t>
            </a:r>
            <a:endParaRPr lang="el-G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660" y="0"/>
            <a:ext cx="5257808" cy="1143000"/>
          </a:xfrm>
        </p:spPr>
        <p:txBody>
          <a:bodyPr>
            <a:normAutofit/>
          </a:bodyPr>
          <a:lstStyle/>
          <a:p>
            <a:r>
              <a:rPr lang="el-GR" sz="4400" dirty="0" smtClean="0">
                <a:ln cmpd="dbl">
                  <a:solidFill>
                    <a:schemeClr val="bg1"/>
                  </a:solidFill>
                  <a:prstDash val="lgDash"/>
                </a:ln>
                <a:effectLst>
                  <a:outerShdw blurRad="50800" dist="50800" dir="5400000" algn="ctr" rotWithShape="0">
                    <a:srgbClr val="000000"/>
                  </a:outerShdw>
                </a:effectLst>
              </a:rPr>
              <a:t>Τύποι γυαλιού</a:t>
            </a:r>
            <a:endParaRPr lang="el-GR" sz="4400" dirty="0"/>
          </a:p>
        </p:txBody>
      </p:sp>
      <p:sp>
        <p:nvSpPr>
          <p:cNvPr id="4" name="3 - Ορθογώνιο"/>
          <p:cNvSpPr/>
          <p:nvPr/>
        </p:nvSpPr>
        <p:spPr>
          <a:xfrm>
            <a:off x="571472" y="928670"/>
            <a:ext cx="4929222" cy="830997"/>
          </a:xfrm>
          <a:prstGeom prst="rect">
            <a:avLst/>
          </a:prstGeom>
        </p:spPr>
        <p:txBody>
          <a:bodyPr wrap="square">
            <a:spAutoFit/>
          </a:bodyPr>
          <a:lstStyle/>
          <a:p>
            <a:pPr algn="ctr"/>
            <a:r>
              <a:rPr lang="el-GR" sz="4800" b="1" dirty="0" smtClean="0">
                <a:ln w="50800"/>
                <a:solidFill>
                  <a:schemeClr val="bg1">
                    <a:shade val="50000"/>
                  </a:schemeClr>
                </a:solidFill>
                <a:latin typeface="+mj-lt"/>
              </a:rPr>
              <a:t>Ειδικοί τύποι :</a:t>
            </a:r>
            <a:endParaRPr lang="el-GR" sz="4800" b="1" dirty="0">
              <a:ln w="50800"/>
              <a:solidFill>
                <a:schemeClr val="bg1">
                  <a:shade val="50000"/>
                </a:schemeClr>
              </a:solidFill>
              <a:latin typeface="+mj-lt"/>
            </a:endParaRPr>
          </a:p>
        </p:txBody>
      </p:sp>
      <p:sp>
        <p:nvSpPr>
          <p:cNvPr id="5" name="4 - Ορθογώνιο"/>
          <p:cNvSpPr/>
          <p:nvPr/>
        </p:nvSpPr>
        <p:spPr>
          <a:xfrm>
            <a:off x="285720" y="1857364"/>
            <a:ext cx="8572560" cy="2677656"/>
          </a:xfrm>
          <a:prstGeom prst="rect">
            <a:avLst/>
          </a:prstGeom>
        </p:spPr>
        <p:txBody>
          <a:bodyPr wrap="square">
            <a:spAutoFit/>
          </a:bodyPr>
          <a:lstStyle/>
          <a:p>
            <a:r>
              <a:rPr lang="el-GR" sz="2400" b="1" u="sng" dirty="0" smtClean="0">
                <a:solidFill>
                  <a:schemeClr val="bg1"/>
                </a:solidFill>
              </a:rPr>
              <a:t>Γυαλί αργιλίου</a:t>
            </a:r>
            <a:r>
              <a:rPr lang="el-GR" sz="2000" b="1" dirty="0" smtClean="0">
                <a:solidFill>
                  <a:schemeClr val="bg1"/>
                </a:solidFill>
              </a:rPr>
              <a:t>:</a:t>
            </a:r>
            <a:r>
              <a:rPr lang="el-GR" dirty="0" smtClean="0"/>
              <a:t> </a:t>
            </a:r>
            <a:r>
              <a:rPr lang="el-GR" sz="2400" dirty="0" smtClean="0"/>
              <a:t>Περιέχει περίπου 20% οξειδίου του αργιλίου, μικρά ποσοστά οξειδίων του βορίου και του μαγνησίου, αλλά πολύ μικρό ποσοστό οξειδίων των αλκαλίων. Το γυαλί αυτού του τύπου είναι ιδιαίτερα θερμοανθεκτικό και χρησιμοποιείται σε θαλάμους καύσεων, σε γυαλιά οργάνων μέτρησης υψηλών θερμοκρασιών και σε λαμπτήρες αλογόνου, στους οποίους η θερμοκρασία αυτού του γυαλιού μπορεί να φθάσει και τους 750</a:t>
            </a:r>
            <a:r>
              <a:rPr lang="el-GR" sz="2400" baseline="30000" dirty="0" smtClean="0"/>
              <a:t>ο</a:t>
            </a:r>
            <a:r>
              <a:rPr lang="el-GR" sz="2400" dirty="0" smtClean="0"/>
              <a:t>C.</a:t>
            </a:r>
            <a:endParaRPr lang="el-GR" sz="2400" dirty="0"/>
          </a:p>
        </p:txBody>
      </p:sp>
      <p:sp>
        <p:nvSpPr>
          <p:cNvPr id="6" name="5 - Ορθογώνιο"/>
          <p:cNvSpPr/>
          <p:nvPr/>
        </p:nvSpPr>
        <p:spPr>
          <a:xfrm>
            <a:off x="285720" y="4549676"/>
            <a:ext cx="8001056" cy="2308324"/>
          </a:xfrm>
          <a:prstGeom prst="rect">
            <a:avLst/>
          </a:prstGeom>
        </p:spPr>
        <p:txBody>
          <a:bodyPr wrap="square">
            <a:spAutoFit/>
          </a:bodyPr>
          <a:lstStyle/>
          <a:p>
            <a:r>
              <a:rPr lang="el-GR" sz="2400" b="1" u="sng" dirty="0" smtClean="0">
                <a:solidFill>
                  <a:schemeClr val="bg1"/>
                </a:solidFill>
              </a:rPr>
              <a:t>Κεραμικό γυαλί:</a:t>
            </a:r>
            <a:r>
              <a:rPr lang="el-GR" dirty="0" smtClean="0"/>
              <a:t> </a:t>
            </a:r>
            <a:r>
              <a:rPr lang="el-GR" sz="2400" dirty="0" smtClean="0"/>
              <a:t>Είναι γυαλί με οξείδια του αργιλίου και του λιθίου να συμμετέχουν στη σύστασή του και, λόγω θερμοανθεκτικότητας, έχει βρει εφαρμογή ως πυρίμαχο διάφανο υλικό σε θύρες κλιβάνων, κατόπτρων τηλεσκοπίων, υαλοποίησης πλακιδίων διαστημοπλοίων, αλλά και σε οικιακές συσκευές(υαλοκεραμικές εστίες μαγειρέματος). </a:t>
            </a:r>
            <a:endParaRPr lang="el-GR"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137</TotalTime>
  <Words>455</Words>
  <Application>Microsoft Office PowerPoint</Application>
  <PresentationFormat>Προβολή στην οθόνη (4:3)</PresentationFormat>
  <Paragraphs>45</Paragraphs>
  <Slides>11</Slides>
  <Notes>11</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Αποκορύφωμα</vt:lpstr>
      <vt:lpstr>Διαφάνεια 1</vt:lpstr>
      <vt:lpstr>Τι είναι το γυαλί;</vt:lpstr>
      <vt:lpstr> Πώς παρασκευάζεται;</vt:lpstr>
      <vt:lpstr> Φυσικές ιδιότητες του γυαλιού</vt:lpstr>
      <vt:lpstr>Τύποι γυαλιού</vt:lpstr>
      <vt:lpstr>Διαφάνεια 6</vt:lpstr>
      <vt:lpstr>Διαφάνεια 7</vt:lpstr>
      <vt:lpstr>Διαφάνεια 8</vt:lpstr>
      <vt:lpstr>Τύποι γυαλιού</vt:lpstr>
      <vt:lpstr>Διαφάνεια 10</vt:lpstr>
      <vt:lpstr>Διαφάνεια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Valued Acer Customer</dc:creator>
  <cp:lastModifiedBy>User</cp:lastModifiedBy>
  <cp:revision>24</cp:revision>
  <dcterms:created xsi:type="dcterms:W3CDTF">2012-01-03T15:11:50Z</dcterms:created>
  <dcterms:modified xsi:type="dcterms:W3CDTF">2012-03-04T18:04:32Z</dcterms:modified>
</cp:coreProperties>
</file>