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7" r:id="rId2"/>
    <p:sldId id="258" r:id="rId3"/>
    <p:sldId id="256" r:id="rId4"/>
    <p:sldId id="259" r:id="rId5"/>
    <p:sldId id="260" r:id="rId6"/>
    <p:sldId id="264" r:id="rId7"/>
    <p:sldId id="265" r:id="rId8"/>
    <p:sldId id="261" r:id="rId9"/>
    <p:sldId id="262" r:id="rId10"/>
    <p:sldId id="263" r:id="rId11"/>
    <p:sldId id="266" r:id="rId12"/>
    <p:sldId id="267" r:id="rId13"/>
    <p:sldId id="268" r:id="rId14"/>
    <p:sldId id="269" r:id="rId15"/>
    <p:sldId id="270" r:id="rId16"/>
    <p:sldId id="271" r:id="rId17"/>
    <p:sldId id="272" r:id="rId18"/>
    <p:sldId id="273" r:id="rId19"/>
    <p:sldId id="275" r:id="rId20"/>
    <p:sldId id="274" r:id="rId21"/>
    <p:sldId id="276" r:id="rId22"/>
    <p:sldId id="277" r:id="rId23"/>
    <p:sldId id="278" r:id="rId24"/>
    <p:sldId id="289" r:id="rId25"/>
    <p:sldId id="279" r:id="rId26"/>
    <p:sldId id="280" r:id="rId27"/>
    <p:sldId id="281" r:id="rId28"/>
    <p:sldId id="282" r:id="rId29"/>
    <p:sldId id="283" r:id="rId30"/>
    <p:sldId id="284" r:id="rId31"/>
    <p:sldId id="285" r:id="rId32"/>
    <p:sldId id="286" r:id="rId33"/>
    <p:sldId id="287" r:id="rId34"/>
    <p:sldId id="288" r:id="rId3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62" autoAdjust="0"/>
  </p:normalViewPr>
  <p:slideViewPr>
    <p:cSldViewPr>
      <p:cViewPr varScale="1">
        <p:scale>
          <a:sx n="81" d="100"/>
          <a:sy n="81" d="100"/>
        </p:scale>
        <p:origin x="-102" y="-114"/>
      </p:cViewPr>
      <p:guideLst>
        <p:guide orient="horz" pos="2161"/>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CCBCAD32-E300-420B-A972-AE0025041C07}" type="datetimeFigureOut">
              <a:rPr lang="el-GR" smtClean="0"/>
              <a:pPr/>
              <a:t>18/05/2014</a:t>
            </a:fld>
            <a:endParaRPr lang="el-GR"/>
          </a:p>
        </p:txBody>
      </p:sp>
      <p:sp>
        <p:nvSpPr>
          <p:cNvPr id="17" name="Footer Placeholder 16"/>
          <p:cNvSpPr>
            <a:spLocks noGrp="1"/>
          </p:cNvSpPr>
          <p:nvPr>
            <p:ph type="ftr" sz="quarter" idx="11"/>
          </p:nvPr>
        </p:nvSpPr>
        <p:spPr/>
        <p:txBody>
          <a:bodyPr/>
          <a:lstStyle/>
          <a:p>
            <a:endParaRPr lang="el-GR"/>
          </a:p>
        </p:txBody>
      </p:sp>
      <p:sp>
        <p:nvSpPr>
          <p:cNvPr id="29" name="Slide Number Placeholder 28"/>
          <p:cNvSpPr>
            <a:spLocks noGrp="1"/>
          </p:cNvSpPr>
          <p:nvPr>
            <p:ph type="sldNum" sz="quarter" idx="12"/>
          </p:nvPr>
        </p:nvSpPr>
        <p:spPr/>
        <p:txBody>
          <a:bodyPr/>
          <a:lstStyle/>
          <a:p>
            <a:fld id="{89C5F592-94FA-476F-B5AB-16F69F478708}" type="slidenum">
              <a:rPr lang="el-GR" smtClean="0"/>
              <a:pPr/>
              <a:t>‹#›</a:t>
            </a:fld>
            <a:endParaRPr lang="el-G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mc:AlternateContent xmlns:mc="http://schemas.openxmlformats.org/markup-compatibility/2006">
    <mc:Choice xmlns="" xmlns:p14="http://schemas.microsoft.com/office/powerpoint/2010/main" Requires="p14">
      <p:transition spd="slow" p14:dur="5000">
        <p14:vortex dir="r"/>
        <p:sndAc>
          <p:endSnd/>
        </p:sndAc>
      </p:transition>
    </mc:Choice>
    <mc:Fallback>
      <p:transition spd="slow">
        <p:fade/>
        <p:sndAc>
          <p:endSnd/>
        </p:sndAc>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BCAD32-E300-420B-A972-AE0025041C07}" type="datetimeFigureOut">
              <a:rPr lang="el-GR" smtClean="0"/>
              <a:pPr/>
              <a:t>18/05/2014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9C5F592-94FA-476F-B5AB-16F69F478708}" type="slidenum">
              <a:rPr lang="el-GR" smtClean="0"/>
              <a:pPr/>
              <a:t>‹#›</a:t>
            </a:fld>
            <a:endParaRPr lang="el-GR"/>
          </a:p>
        </p:txBody>
      </p:sp>
    </p:spTree>
  </p:cSld>
  <p:clrMapOvr>
    <a:masterClrMapping/>
  </p:clrMapOvr>
  <mc:AlternateContent xmlns:mc="http://schemas.openxmlformats.org/markup-compatibility/2006">
    <mc:Choice xmlns="" xmlns:p14="http://schemas.microsoft.com/office/powerpoint/2010/main" Requires="p14">
      <p:transition spd="slow" p14:dur="5000">
        <p14:vortex dir="r"/>
        <p:sndAc>
          <p:endSnd/>
        </p:sndAc>
      </p:transition>
    </mc:Choice>
    <mc:Fallback>
      <p:transition spd="slow">
        <p:fade/>
        <p:sndAc>
          <p:endSnd/>
        </p:sndAc>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BCAD32-E300-420B-A972-AE0025041C07}" type="datetimeFigureOut">
              <a:rPr lang="el-GR" smtClean="0"/>
              <a:pPr/>
              <a:t>18/05/2014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9C5F592-94FA-476F-B5AB-16F69F478708}" type="slidenum">
              <a:rPr lang="el-GR" smtClean="0"/>
              <a:pPr/>
              <a:t>‹#›</a:t>
            </a:fld>
            <a:endParaRPr lang="el-GR"/>
          </a:p>
        </p:txBody>
      </p:sp>
    </p:spTree>
  </p:cSld>
  <p:clrMapOvr>
    <a:masterClrMapping/>
  </p:clrMapOvr>
  <mc:AlternateContent xmlns:mc="http://schemas.openxmlformats.org/markup-compatibility/2006">
    <mc:Choice xmlns="" xmlns:p14="http://schemas.microsoft.com/office/powerpoint/2010/main" Requires="p14">
      <p:transition spd="slow" p14:dur="5000">
        <p14:vortex dir="r"/>
        <p:sndAc>
          <p:endSnd/>
        </p:sndAc>
      </p:transition>
    </mc:Choice>
    <mc:Fallback>
      <p:transition spd="slow">
        <p:fade/>
        <p:sndAc>
          <p:endSnd/>
        </p:sndAc>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BCAD32-E300-420B-A972-AE0025041C07}" type="datetimeFigureOut">
              <a:rPr lang="el-GR" smtClean="0"/>
              <a:pPr/>
              <a:t>18/05/2014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9C5F592-94FA-476F-B5AB-16F69F478708}" type="slidenum">
              <a:rPr lang="el-GR" smtClean="0"/>
              <a:pPr/>
              <a:t>‹#›</a:t>
            </a:fld>
            <a:endParaRPr lang="el-GR"/>
          </a:p>
        </p:txBody>
      </p:sp>
    </p:spTree>
  </p:cSld>
  <p:clrMapOvr>
    <a:masterClrMapping/>
  </p:clrMapOvr>
  <mc:AlternateContent xmlns:mc="http://schemas.openxmlformats.org/markup-compatibility/2006">
    <mc:Choice xmlns="" xmlns:p14="http://schemas.microsoft.com/office/powerpoint/2010/main" Requires="p14">
      <p:transition spd="slow" p14:dur="5000">
        <p14:vortex dir="r"/>
        <p:sndAc>
          <p:endSnd/>
        </p:sndAc>
      </p:transition>
    </mc:Choice>
    <mc:Fallback>
      <p:transition spd="slow">
        <p:fade/>
        <p:sndAc>
          <p:endSnd/>
        </p:sndAc>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8"/>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CBCAD32-E300-420B-A972-AE0025041C07}" type="datetimeFigureOut">
              <a:rPr lang="el-GR" smtClean="0"/>
              <a:pPr/>
              <a:t>18/05/2014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a:xfrm>
            <a:off x="7924800" y="6416678"/>
            <a:ext cx="762000" cy="365125"/>
          </a:xfrm>
        </p:spPr>
        <p:txBody>
          <a:bodyPr/>
          <a:lstStyle/>
          <a:p>
            <a:fld id="{89C5F592-94FA-476F-B5AB-16F69F478708}"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spd="slow" p14:dur="5000">
        <p14:vortex dir="r"/>
        <p:sndAc>
          <p:endSnd/>
        </p:sndAc>
      </p:transition>
    </mc:Choice>
    <mc:Fallback>
      <p:transition spd="slow">
        <p:fade/>
        <p:sndAc>
          <p:endSnd/>
        </p:sndAc>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1"/>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1"/>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CBCAD32-E300-420B-A972-AE0025041C07}" type="datetimeFigureOut">
              <a:rPr lang="el-GR" smtClean="0"/>
              <a:pPr/>
              <a:t>18/05/2014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9C5F592-94FA-476F-B5AB-16F69F478708}" type="slidenum">
              <a:rPr lang="el-GR" smtClean="0"/>
              <a:pPr/>
              <a:t>‹#›</a:t>
            </a:fld>
            <a:endParaRPr lang="el-GR"/>
          </a:p>
        </p:txBody>
      </p:sp>
    </p:spTree>
  </p:cSld>
  <p:clrMapOvr>
    <a:masterClrMapping/>
  </p:clrMapOvr>
  <mc:AlternateContent xmlns:mc="http://schemas.openxmlformats.org/markup-compatibility/2006">
    <mc:Choice xmlns="" xmlns:p14="http://schemas.microsoft.com/office/powerpoint/2010/main" Requires="p14">
      <p:transition spd="slow" p14:dur="5000">
        <p14:vortex dir="r"/>
        <p:sndAc>
          <p:endSnd/>
        </p:sndAc>
      </p:transition>
    </mc:Choice>
    <mc:Fallback>
      <p:transition spd="slow">
        <p:fade/>
        <p:sndAc>
          <p:endSnd/>
        </p:sndAc>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4"/>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9" y="1535114"/>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9"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CBCAD32-E300-420B-A972-AE0025041C07}" type="datetimeFigureOut">
              <a:rPr lang="el-GR" smtClean="0"/>
              <a:pPr/>
              <a:t>18/05/2014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89C5F592-94FA-476F-B5AB-16F69F478708}" type="slidenum">
              <a:rPr lang="el-GR" smtClean="0"/>
              <a:pPr/>
              <a:t>‹#›</a:t>
            </a:fld>
            <a:endParaRPr lang="el-GR"/>
          </a:p>
        </p:txBody>
      </p:sp>
    </p:spTree>
  </p:cSld>
  <p:clrMapOvr>
    <a:masterClrMapping/>
  </p:clrMapOvr>
  <mc:AlternateContent xmlns:mc="http://schemas.openxmlformats.org/markup-compatibility/2006">
    <mc:Choice xmlns="" xmlns:p14="http://schemas.microsoft.com/office/powerpoint/2010/main" Requires="p14">
      <p:transition spd="slow" p14:dur="5000">
        <p14:vortex dir="r"/>
        <p:sndAc>
          <p:endSnd/>
        </p:sndAc>
      </p:transition>
    </mc:Choice>
    <mc:Fallback>
      <p:transition spd="slow">
        <p:fade/>
        <p:sndAc>
          <p:endSnd/>
        </p:sndAc>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CBCAD32-E300-420B-A972-AE0025041C07}" type="datetimeFigureOut">
              <a:rPr lang="el-GR" smtClean="0"/>
              <a:pPr/>
              <a:t>18/05/2014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89C5F592-94FA-476F-B5AB-16F69F478708}" type="slidenum">
              <a:rPr lang="el-GR" smtClean="0"/>
              <a:pPr/>
              <a:t>‹#›</a:t>
            </a:fld>
            <a:endParaRPr lang="el-GR"/>
          </a:p>
        </p:txBody>
      </p:sp>
    </p:spTree>
  </p:cSld>
  <p:clrMapOvr>
    <a:masterClrMapping/>
  </p:clrMapOvr>
  <mc:AlternateContent xmlns:mc="http://schemas.openxmlformats.org/markup-compatibility/2006">
    <mc:Choice xmlns="" xmlns:p14="http://schemas.microsoft.com/office/powerpoint/2010/main" Requires="p14">
      <p:transition spd="slow" p14:dur="5000">
        <p14:vortex dir="r"/>
        <p:sndAc>
          <p:endSnd/>
        </p:sndAc>
      </p:transition>
    </mc:Choice>
    <mc:Fallback>
      <p:transition spd="slow">
        <p:fade/>
        <p:sndAc>
          <p:endSnd/>
        </p:sndAc>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BCAD32-E300-420B-A972-AE0025041C07}" type="datetimeFigureOut">
              <a:rPr lang="el-GR" smtClean="0"/>
              <a:pPr/>
              <a:t>18/05/2014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89C5F592-94FA-476F-B5AB-16F69F478708}" type="slidenum">
              <a:rPr lang="el-GR" smtClean="0"/>
              <a:pPr/>
              <a:t>‹#›</a:t>
            </a:fld>
            <a:endParaRPr lang="el-GR"/>
          </a:p>
        </p:txBody>
      </p:sp>
    </p:spTree>
  </p:cSld>
  <p:clrMapOvr>
    <a:masterClrMapping/>
  </p:clrMapOvr>
  <mc:AlternateContent xmlns:mc="http://schemas.openxmlformats.org/markup-compatibility/2006">
    <mc:Choice xmlns="" xmlns:p14="http://schemas.microsoft.com/office/powerpoint/2010/main" Requires="p14">
      <p:transition spd="slow" p14:dur="5000">
        <p14:vortex dir="r"/>
        <p:sndAc>
          <p:endSnd/>
        </p:sndAc>
      </p:transition>
    </mc:Choice>
    <mc:Fallback>
      <p:transition spd="slow">
        <p:fade/>
        <p:sndAc>
          <p:endSnd/>
        </p:sndAc>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2"/>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4" y="1524001"/>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CBCAD32-E300-420B-A972-AE0025041C07}" type="datetimeFigureOut">
              <a:rPr lang="el-GR" smtClean="0"/>
              <a:pPr/>
              <a:t>18/05/2014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9C5F592-94FA-476F-B5AB-16F69F478708}" type="slidenum">
              <a:rPr lang="el-GR" smtClean="0"/>
              <a:pPr/>
              <a:t>‹#›</a:t>
            </a:fld>
            <a:endParaRPr lang="el-GR"/>
          </a:p>
        </p:txBody>
      </p:sp>
    </p:spTree>
  </p:cSld>
  <p:clrMapOvr>
    <a:masterClrMapping/>
  </p:clrMapOvr>
  <mc:AlternateContent xmlns:mc="http://schemas.openxmlformats.org/markup-compatibility/2006">
    <mc:Choice xmlns="" xmlns:p14="http://schemas.microsoft.com/office/powerpoint/2010/main" Requires="p14">
      <p:transition spd="slow" p14:dur="5000">
        <p14:vortex dir="r"/>
        <p:sndAc>
          <p:endSnd/>
        </p:sndAc>
      </p:transition>
    </mc:Choice>
    <mc:Fallback>
      <p:transition spd="slow">
        <p:fade/>
        <p:sndAc>
          <p:endSnd/>
        </p:sndAc>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1"/>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8"/>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CBCAD32-E300-420B-A972-AE0025041C07}" type="datetimeFigureOut">
              <a:rPr lang="el-GR" smtClean="0"/>
              <a:pPr/>
              <a:t>18/05/2014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9C5F592-94FA-476F-B5AB-16F69F478708}" type="slidenum">
              <a:rPr lang="el-GR" smtClean="0"/>
              <a:pPr/>
              <a:t>‹#›</a:t>
            </a:fld>
            <a:endParaRPr lang="el-GR"/>
          </a:p>
        </p:txBody>
      </p:sp>
    </p:spTree>
  </p:cSld>
  <p:clrMapOvr>
    <a:masterClrMapping/>
  </p:clrMapOvr>
  <mc:AlternateContent xmlns:mc="http://schemas.openxmlformats.org/markup-compatibility/2006">
    <mc:Choice xmlns="" xmlns:p14="http://schemas.microsoft.com/office/powerpoint/2010/main" Requires="p14">
      <p:transition spd="slow" p14:dur="5000">
        <p14:vortex dir="r"/>
        <p:sndAc>
          <p:endSnd/>
        </p:sndAc>
      </p:transition>
    </mc:Choice>
    <mc:Fallback>
      <p:transition spd="slow">
        <p:fade/>
        <p:sndAc>
          <p:endSnd/>
        </p:sndAc>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9"/>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1"/>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8"/>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CBCAD32-E300-420B-A972-AE0025041C07}" type="datetimeFigureOut">
              <a:rPr lang="el-GR" smtClean="0"/>
              <a:pPr/>
              <a:t>18/05/2014</a:t>
            </a:fld>
            <a:endParaRPr lang="el-GR"/>
          </a:p>
        </p:txBody>
      </p:sp>
      <p:sp>
        <p:nvSpPr>
          <p:cNvPr id="3" name="Footer Placeholder 2"/>
          <p:cNvSpPr>
            <a:spLocks noGrp="1"/>
          </p:cNvSpPr>
          <p:nvPr>
            <p:ph type="ftr" sz="quarter" idx="3"/>
          </p:nvPr>
        </p:nvSpPr>
        <p:spPr>
          <a:xfrm>
            <a:off x="3124200" y="6416678"/>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Slide Number Placeholder 22"/>
          <p:cNvSpPr>
            <a:spLocks noGrp="1"/>
          </p:cNvSpPr>
          <p:nvPr>
            <p:ph type="sldNum" sz="quarter" idx="4"/>
          </p:nvPr>
        </p:nvSpPr>
        <p:spPr>
          <a:xfrm>
            <a:off x="7924800" y="6416678"/>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9C5F592-94FA-476F-B5AB-16F69F478708}"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mc:AlternateContent xmlns:mc="http://schemas.openxmlformats.org/markup-compatibility/2006">
    <mc:Choice xmlns="" xmlns:p14="http://schemas.microsoft.com/office/powerpoint/2010/main" Requires="p14">
      <p:transition spd="slow" p14:dur="5000">
        <p14:vortex dir="r"/>
        <p:sndAc>
          <p:endSnd/>
        </p:sndAc>
      </p:transition>
    </mc:Choice>
    <mc:Fallback>
      <p:transition spd="slow">
        <p:fade/>
        <p:sndAc>
          <p:endSnd/>
        </p:sndAc>
      </p:transition>
    </mc:Fallback>
  </mc:AlternateContent>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youtu.be/bjJs9cVn3TQ"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ΟΙ ΜΑΘΗΤΕΣ</a:t>
            </a:r>
            <a:endParaRPr lang="el-GR" dirty="0"/>
          </a:p>
        </p:txBody>
      </p:sp>
      <p:sp>
        <p:nvSpPr>
          <p:cNvPr id="3" name="Content Placeholder 2"/>
          <p:cNvSpPr>
            <a:spLocks noGrp="1"/>
          </p:cNvSpPr>
          <p:nvPr>
            <p:ph idx="1"/>
          </p:nvPr>
        </p:nvSpPr>
        <p:spPr>
          <a:xfrm>
            <a:off x="457200" y="1600201"/>
            <a:ext cx="8229600" cy="4565103"/>
          </a:xfrm>
        </p:spPr>
        <p:txBody>
          <a:bodyPr/>
          <a:lstStyle/>
          <a:p>
            <a:r>
              <a:rPr lang="el-GR" dirty="0"/>
              <a:t>ΠΕΤΡΟΠΟΥΛΟΥ ΑΝΤΩΝΙΑ</a:t>
            </a:r>
          </a:p>
          <a:p>
            <a:r>
              <a:rPr lang="el-GR" dirty="0"/>
              <a:t>ΧΡΙΣΤΑΚΟΣ ΔΗΜΗΤΡΙΟΣ </a:t>
            </a:r>
          </a:p>
          <a:p>
            <a:r>
              <a:rPr lang="el-GR" dirty="0"/>
              <a:t>ΡΕΤΑΛΗ ΜΑΡΙΝΑ</a:t>
            </a:r>
          </a:p>
          <a:p>
            <a:endParaRPr lang="el-GR" dirty="0"/>
          </a:p>
        </p:txBody>
      </p:sp>
    </p:spTree>
    <p:extLst>
      <p:ext uri="{BB962C8B-B14F-4D97-AF65-F5344CB8AC3E}">
        <p14:creationId xmlns="" xmlns:p14="http://schemas.microsoft.com/office/powerpoint/2010/main" val="3030239438"/>
      </p:ext>
    </p:extLst>
  </p:cSld>
  <p:clrMapOvr>
    <a:masterClrMapping/>
  </p:clrMapOvr>
  <mc:AlternateContent xmlns:mc="http://schemas.openxmlformats.org/markup-compatibility/2006">
    <mc:Choice xmlns="" xmlns:p14="http://schemas.microsoft.com/office/powerpoint/2010/main" Requires="p14">
      <p:transition spd="slow" p14:dur="1750" advClick="0" advTm="4104">
        <p:wheel spokes="1"/>
        <p:sndAc>
          <p:endSnd/>
        </p:sndAc>
      </p:transition>
    </mc:Choice>
    <mc:Fallback>
      <p:transition spd="slow" advClick="0" advTm="4104">
        <p:wheel spokes="1"/>
        <p:sndAc>
          <p:end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60648"/>
            <a:ext cx="8229600" cy="6480720"/>
          </a:xfrm>
        </p:spPr>
        <p:txBody>
          <a:bodyPr>
            <a:normAutofit fontScale="85000" lnSpcReduction="20000"/>
          </a:bodyPr>
          <a:lstStyle/>
          <a:p>
            <a:r>
              <a:rPr lang="el-GR" dirty="0"/>
              <a:t>Στο Μεσαίωνα η Βενετία και το νησάκι Murano έχουν μετατραπεί σε βιομηχανίες γυαλιού απασχολώντας πάνω από 15.000 τεχνίτες, των οποίων οι δεξιότητες και η τεχνογνωσία 'εξάγονται' σε διάφορες Ευρωπαϊκές χώρες, όπως η Γαλλία και η Γερμανία. Η μεγάλη αλλαγή, βέβαια, συντελείται με τη Βιομηχανική Επανάσταση (17ος ) και με την εφαρμογή της μηχανικής στα διάφορα στάδια της παραγωγής.</a:t>
            </a:r>
          </a:p>
          <a:p>
            <a:r>
              <a:rPr lang="el-GR" dirty="0"/>
              <a:t>Πολύ αργότερα, γύρω στο 1905, ο Αμερικανός Owens κατασκευάζει την πρώτη αυτόματη μηχανή. Ο Owens υποστηρίχθηκε οικονομικά από τον Ε.D.L. Libbey, ιδιοκτήτη της Libbey Glass Co. of Toledo, Ohio για την παραγωγή τέτοιων μηχανών, και έτσι, μέχρι το 1920 λειτουργούσαν περίπου 200 τέτοιες μηχανές στις ΗΠΑ.</a:t>
            </a:r>
          </a:p>
          <a:p>
            <a:r>
              <a:rPr lang="el-GR" dirty="0"/>
              <a:t>Από τότε μέχρι σήμερα όλα όσα επιτεύχθηκαν ήταν απλώς, θέμα Έρευνας και Ανάπτυξης</a:t>
            </a:r>
            <a:r>
              <a:rPr lang="el-GR" dirty="0" smtClean="0"/>
              <a:t>.</a:t>
            </a:r>
          </a:p>
          <a:p>
            <a:r>
              <a:rPr lang="el-GR" dirty="0" smtClean="0"/>
              <a:t>Έτσι λοιπόν αντιλαμβανόμαστε πως στα παλαιότερα χρόνια,αλλά όπως γνωρίζουμε ακόμα και σήμερα, το γυαλί είναι μια σημαντική πηγή πλούτου στην οποία στηρίχτηκε η ευημερία πολλών πολιτισμών.</a:t>
            </a:r>
            <a:endParaRPr lang="el-GR" dirty="0"/>
          </a:p>
        </p:txBody>
      </p:sp>
    </p:spTree>
    <p:extLst>
      <p:ext uri="{BB962C8B-B14F-4D97-AF65-F5344CB8AC3E}">
        <p14:creationId xmlns="" xmlns:p14="http://schemas.microsoft.com/office/powerpoint/2010/main" val="57217400"/>
      </p:ext>
    </p:extLst>
  </p:cSld>
  <p:clrMapOvr>
    <a:masterClrMapping/>
  </p:clrMapOvr>
  <mc:AlternateContent xmlns:mc="http://schemas.openxmlformats.org/markup-compatibility/2006">
    <mc:Choice xmlns="" xmlns:p14="http://schemas.microsoft.com/office/powerpoint/2010/main" Requires="p14">
      <p:transition spd="slow" p14:dur="2000">
        <p14:prism isContent="1"/>
        <p:sndAc>
          <p:endSnd/>
        </p:sndAc>
      </p:transition>
    </mc:Choice>
    <mc:Fallback>
      <p:transition spd="slow">
        <p:fade/>
        <p:sndAc>
          <p:endSnd/>
        </p:sndAc>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ΠΑΡΑΓΩΓΗ ΓΥΑΛΙΟΥ</a:t>
            </a:r>
            <a:endParaRPr lang="el-GR" dirty="0"/>
          </a:p>
        </p:txBody>
      </p:sp>
      <p:sp>
        <p:nvSpPr>
          <p:cNvPr id="3" name="Content Placeholder 2"/>
          <p:cNvSpPr>
            <a:spLocks noGrp="1"/>
          </p:cNvSpPr>
          <p:nvPr>
            <p:ph idx="1"/>
          </p:nvPr>
        </p:nvSpPr>
        <p:spPr/>
        <p:txBody>
          <a:bodyPr>
            <a:normAutofit fontScale="70000" lnSpcReduction="20000"/>
          </a:bodyPr>
          <a:lstStyle/>
          <a:p>
            <a:r>
              <a:rPr lang="el-GR" dirty="0"/>
              <a:t>Η δημιουργία γυάλινων φιαλών και βάζων είναι μια διαδικασία πολύ παλιά που χρονολογείται γύρω στο 5000 π.Χ.</a:t>
            </a:r>
          </a:p>
          <a:p>
            <a:r>
              <a:rPr lang="el-GR" dirty="0"/>
              <a:t>Παλιά οι υαλουργοί δημιουργούσαν χειροποίητα γυάλινα αντικείμενα φυσώντας και δίνοντας σχήμα σε ζεστή υαλόμορφη μάζα. Ποιος δε θυμάται άλλωστε τους παραδοσιακούς φυσητές; Όμως, λόγω της δυσκολίας της συγκεκριμένης τεχνικής, του χρόνου και της αφοσίωσης που απαιτούσε, παλαιότερα, τα γυάλινα αντικείμενα δεν υπήρχαν σε πληθώρα και θεωρούνταν είδος πολυτελείας. Σήμερα, υπάρχουν ακόμη μερικοί τεχνίτες που ασχολούνται με το γυαλί και χρησιμοποιούν αυτή την μέθοδο περισσότερο όμως ως χόμπι και ως τεχνική που βοηθά στην κατασκευή καλλιτεχνικών γυάλινων δημιουργιών.</a:t>
            </a:r>
          </a:p>
          <a:p>
            <a:r>
              <a:rPr lang="el-GR" dirty="0"/>
              <a:t>Με την εξέλιξη της τεχνολογίας δημιουργήθηκε και η πρώτη αυτόματη μηχανή παραγωγής γυάλινων περιεκτών γύρω στο 1905 και έτσι ξεκίνησε η μαζική παραγωγή μπουκαλιών και βάζων. Σήμερα, όλες οι γυάλινες φιάλες και τα γυάλινα αντικείμενα παράγονται σε μεγάλα εργοστάσια όπου οι υπολογιστές καθοδηγούν το μεγαλύτερο μέρος της διαδικασίας.</a:t>
            </a:r>
          </a:p>
          <a:p>
            <a:endParaRPr lang="el-GR" dirty="0"/>
          </a:p>
        </p:txBody>
      </p:sp>
    </p:spTree>
    <p:extLst>
      <p:ext uri="{BB962C8B-B14F-4D97-AF65-F5344CB8AC3E}">
        <p14:creationId xmlns="" xmlns:p14="http://schemas.microsoft.com/office/powerpoint/2010/main" val="370895999"/>
      </p:ext>
    </p:extLst>
  </p:cSld>
  <p:clrMapOvr>
    <a:masterClrMapping/>
  </p:clrMapOvr>
  <mc:AlternateContent xmlns:mc="http://schemas.openxmlformats.org/markup-compatibility/2006">
    <mc:Choice xmlns="" xmlns:p14="http://schemas.microsoft.com/office/powerpoint/2010/main" Requires="p14">
      <p:transition spd="slow" p14:dur="1400">
        <p14:ripple/>
        <p:sndAc>
          <p:endSnd/>
        </p:sndAc>
      </p:transition>
    </mc:Choice>
    <mc:Fallback>
      <p:transition spd="slow">
        <p:fade/>
        <p:sndAc>
          <p:endSnd/>
        </p:sndAc>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904697"/>
          </a:xfrm>
        </p:spPr>
        <p:txBody>
          <a:bodyPr>
            <a:normAutofit fontScale="70000" lnSpcReduction="20000"/>
          </a:bodyPr>
          <a:lstStyle/>
          <a:p>
            <a:r>
              <a:rPr lang="el-GR" dirty="0"/>
              <a:t/>
            </a:r>
            <a:br>
              <a:rPr lang="el-GR" dirty="0"/>
            </a:br>
            <a:r>
              <a:rPr lang="el-GR" dirty="0"/>
              <a:t>Η πρώτη μορφή γυαλιού δημιουργήθηκε όταν υπερθερμάνθηκε και έλιωσε η γνωστή σε όλους μας άμμος, σαν αυτή που βρίσκουμε σε κάθε παραλία.</a:t>
            </a:r>
          </a:p>
          <a:p>
            <a:r>
              <a:rPr lang="el-GR" dirty="0"/>
              <a:t>Σήμερα για να κατασκευάσουμε γυάλινα αντικείμενα (είτε περιέκτες είτε επιτραπέζια), αναμιγνύουμε σε συγκεκριμένες αναλογίες άμμο (59%), σόδα (19%), μαρμαρόσκονη (13%), δολομίτη (5%) και νεφελοσιενίτη (4%). Όταν αναμειχθούν αυτά τα υλικά δημιουργούν μια μάζα η οποία θερμαίνεται στους 1600οC, λιώνει, και μετατρέπεται σε ένα 'μαλακό', σχεδόν υγρό υλικό.</a:t>
            </a:r>
          </a:p>
          <a:p>
            <a:r>
              <a:rPr lang="el-GR" dirty="0"/>
              <a:t>Το ζεστό, λιωμένο γυαλί πιέζεται και οδηγείται σε καλούπια, όπου και παίρνουν μορφή τα γυάλινα μπουκάλια και βάζα που εμείς βλέπουμε τελικά. Μετά από αυτό το στάδιο οι περιέκτες μπαίνουν στο στάδιο της ψύχρανσης και το τμήμα ποιοτικού ελέγχου αναλαμβάνει να διαπιστώσει αν στα παραγόμενα μπουκάλια υπάρχουν τεχνικά προβλήματα όπως είναι τα ραγίσματα ή οι φούσκες που μπορεί να δημιουργηθούν στο γυαλί κατά την διάρκεια της διαδικασίας παραγωγής του. Τέτοιου είδους προβλήματα 'εξασθενίζουν' το δοχείο, και άρα είναι ανεπιθύμητα.</a:t>
            </a:r>
          </a:p>
          <a:p>
            <a:r>
              <a:rPr lang="el-GR" dirty="0"/>
              <a:t>Μετά και από αυτό το στάδιο οι φιάλες και τα βάζα είναι έτοιμα για να παραδοθούν στις βιομηχανίες Τροφίμων και Ποτών.</a:t>
            </a:r>
          </a:p>
          <a:p>
            <a:endParaRPr lang="el-GR" dirty="0"/>
          </a:p>
        </p:txBody>
      </p:sp>
    </p:spTree>
    <p:extLst>
      <p:ext uri="{BB962C8B-B14F-4D97-AF65-F5344CB8AC3E}">
        <p14:creationId xmlns="" xmlns:p14="http://schemas.microsoft.com/office/powerpoint/2010/main" val="2780864477"/>
      </p:ext>
    </p:extLst>
  </p:cSld>
  <p:clrMapOvr>
    <a:masterClrMapping/>
  </p:clrMapOvr>
  <mc:AlternateContent xmlns:mc="http://schemas.openxmlformats.org/markup-compatibility/2006">
    <mc:Choice xmlns="" xmlns:p14="http://schemas.microsoft.com/office/powerpoint/2010/main" Requires="p14">
      <p:transition spd="slow" p14:dur="1600">
        <p14:prism isInverted="1"/>
        <p:sndAc>
          <p:endSnd/>
        </p:sndAc>
      </p:transition>
    </mc:Choice>
    <mc:Fallback>
      <p:transition spd="slow">
        <p:fade/>
        <p:sndAc>
          <p:endSnd/>
        </p:sndAc>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976705"/>
          </a:xfrm>
        </p:spPr>
        <p:txBody>
          <a:bodyPr/>
          <a:lstStyle/>
          <a:p>
            <a:r>
              <a:rPr lang="el-GR" dirty="0"/>
              <a:t>Αξίζει να σημειωθεί ότι σήμερα καινούρια υλικά αναμίξεως έχουν καταφέρει να επηρεάσουν σημαντικές παραμέτρους στην παραγωγή του γυαλιού, όπως είναι το σημείο τήξης, η αντοχή, η ομοιογένεια της υαλόμαζας, το χρώμα και η συνέπεια στη διαύγεια. Το γυαλί με δυο λόγια είναι ένα παραδοσιακό υλικό που πλέον παράγεται σε ένα περιβάλλον υψηλής τεχνολογίας</a:t>
            </a:r>
            <a:r>
              <a:rPr lang="el-GR" dirty="0" smtClean="0"/>
              <a:t>.</a:t>
            </a:r>
            <a:endParaRPr lang="el-GR" dirty="0"/>
          </a:p>
        </p:txBody>
      </p:sp>
    </p:spTree>
    <p:extLst>
      <p:ext uri="{BB962C8B-B14F-4D97-AF65-F5344CB8AC3E}">
        <p14:creationId xmlns="" xmlns:p14="http://schemas.microsoft.com/office/powerpoint/2010/main" val="3413568308"/>
      </p:ext>
    </p:extLst>
  </p:cSld>
  <p:clrMapOvr>
    <a:masterClrMapping/>
  </p:clrMapOvr>
  <mc:AlternateContent xmlns:mc="http://schemas.openxmlformats.org/markup-compatibility/2006">
    <mc:Choice xmlns="" xmlns:p14="http://schemas.microsoft.com/office/powerpoint/2010/main" Requires="p14">
      <p:transition spd="slow" p14:dur="800">
        <p:circle/>
        <p:sndAc>
          <p:endSnd/>
        </p:sndAc>
      </p:transition>
    </mc:Choice>
    <mc:Fallback>
      <p:transition spd="slow">
        <p:circle/>
        <p:sndAc>
          <p:endSnd/>
        </p:sndAc>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ΒΙΝΤΕΟ </a:t>
            </a:r>
            <a:endParaRPr lang="el-GR" dirty="0"/>
          </a:p>
        </p:txBody>
      </p:sp>
      <p:sp>
        <p:nvSpPr>
          <p:cNvPr id="3" name="Content Placeholder 2"/>
          <p:cNvSpPr>
            <a:spLocks noGrp="1"/>
          </p:cNvSpPr>
          <p:nvPr>
            <p:ph idx="1"/>
          </p:nvPr>
        </p:nvSpPr>
        <p:spPr/>
        <p:txBody>
          <a:bodyPr/>
          <a:lstStyle/>
          <a:p>
            <a:r>
              <a:rPr lang="en-US" dirty="0" smtClean="0">
                <a:hlinkClick r:id="rId2"/>
              </a:rPr>
              <a:t>http://youtu.be/bjJs9cVn3TQ</a:t>
            </a:r>
            <a:endParaRPr lang="el-GR" dirty="0" smtClean="0"/>
          </a:p>
          <a:p>
            <a:endParaRPr lang="el-GR" dirty="0"/>
          </a:p>
        </p:txBody>
      </p:sp>
    </p:spTree>
    <p:extLst>
      <p:ext uri="{BB962C8B-B14F-4D97-AF65-F5344CB8AC3E}">
        <p14:creationId xmlns="" xmlns:p14="http://schemas.microsoft.com/office/powerpoint/2010/main" val="2712946106"/>
      </p:ext>
    </p:extLst>
  </p:cSld>
  <p:clrMapOvr>
    <a:masterClrMapping/>
  </p:clrMapOvr>
  <p:transition spd="slow">
    <p:wheel spokes="1"/>
    <p:sndAc>
      <p:end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ΦΥΣΙΚΕΣ ΙΔΙΟΤΗΤΕΣ</a:t>
            </a:r>
            <a:endParaRPr lang="el-GR" dirty="0"/>
          </a:p>
        </p:txBody>
      </p:sp>
      <p:sp>
        <p:nvSpPr>
          <p:cNvPr id="3" name="Content Placeholder 2"/>
          <p:cNvSpPr>
            <a:spLocks noGrp="1"/>
          </p:cNvSpPr>
          <p:nvPr>
            <p:ph idx="1"/>
          </p:nvPr>
        </p:nvSpPr>
        <p:spPr/>
        <p:txBody>
          <a:bodyPr/>
          <a:lstStyle/>
          <a:p>
            <a:r>
              <a:rPr lang="el-GR" dirty="0"/>
              <a:t>Στερεό υψηλής σκληρότητας (7 στην κλίμακα Mohs).</a:t>
            </a:r>
          </a:p>
          <a:p>
            <a:r>
              <a:rPr lang="el-GR" dirty="0"/>
              <a:t>Μη κρυσταλλικής δομής </a:t>
            </a:r>
            <a:r>
              <a:rPr lang="el-GR" dirty="0" smtClean="0"/>
              <a:t>άμορφο</a:t>
            </a:r>
            <a:r>
              <a:rPr lang="el-GR" dirty="0"/>
              <a:t> υλικό.</a:t>
            </a:r>
          </a:p>
          <a:p>
            <a:r>
              <a:rPr lang="el-GR" dirty="0"/>
              <a:t>Εύθραυστο. Τα θραύσματά του είναι οξύληκτα.</a:t>
            </a:r>
          </a:p>
          <a:p>
            <a:r>
              <a:rPr lang="el-GR" dirty="0"/>
              <a:t>Διαφανές για το φάσμα του ορατού φωτός.</a:t>
            </a:r>
          </a:p>
          <a:p>
            <a:r>
              <a:rPr lang="el-GR" dirty="0"/>
              <a:t>Δυσθερμαγωγό και μονωτικό υλικό.</a:t>
            </a:r>
          </a:p>
          <a:p>
            <a:r>
              <a:rPr lang="el-GR" dirty="0"/>
              <a:t>Αδρανές χημικά και βιολογικά.</a:t>
            </a:r>
          </a:p>
          <a:p>
            <a:endParaRPr lang="el-GR" dirty="0"/>
          </a:p>
        </p:txBody>
      </p:sp>
    </p:spTree>
    <p:extLst>
      <p:ext uri="{BB962C8B-B14F-4D97-AF65-F5344CB8AC3E}">
        <p14:creationId xmlns="" xmlns:p14="http://schemas.microsoft.com/office/powerpoint/2010/main" val="3683666155"/>
      </p:ext>
    </p:extLst>
  </p:cSld>
  <p:clrMapOvr>
    <a:masterClrMapping/>
  </p:clrMapOvr>
  <mc:AlternateContent xmlns:mc="http://schemas.openxmlformats.org/markup-compatibility/2006">
    <mc:Choice xmlns="" xmlns:p14="http://schemas.microsoft.com/office/powerpoint/2010/main" Requires="p14">
      <p:transition spd="slow" p14:dur="1600">
        <p:blinds dir="vert"/>
        <p:sndAc>
          <p:endSnd/>
        </p:sndAc>
      </p:transition>
    </mc:Choice>
    <mc:Fallback>
      <p:transition spd="slow">
        <p:blinds dir="vert"/>
        <p:sndAc>
          <p:end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1"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p:cTn id="18"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9"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0"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1" dur="1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4" presetClass="emph" presetSubtype="0" fill="hold" nodeType="clickEffect">
                                  <p:stCondLst>
                                    <p:cond delay="0"/>
                                  </p:stCondLst>
                                  <p:iterate type="lt">
                                    <p:tmPct val="10000"/>
                                  </p:iterate>
                                  <p:childTnLst>
                                    <p:animMotion origin="layout" path="M 0.0 0.0 L 0.0 -0.07213" pathEditMode="relative" ptsTypes="">
                                      <p:cBhvr>
                                        <p:cTn id="30" dur="250" accel="50000" decel="50000" autoRev="1" fill="hold">
                                          <p:stCondLst>
                                            <p:cond delay="0"/>
                                          </p:stCondLst>
                                        </p:cTn>
                                        <p:tgtEl>
                                          <p:spTgt spid="3">
                                            <p:txEl>
                                              <p:pRg st="5" end="5"/>
                                            </p:txEl>
                                          </p:spTgt>
                                        </p:tgtEl>
                                        <p:attrNameLst>
                                          <p:attrName>ppt_x</p:attrName>
                                          <p:attrName>ppt_y</p:attrName>
                                        </p:attrNameLst>
                                      </p:cBhvr>
                                    </p:animMotion>
                                    <p:animRot by="1500000">
                                      <p:cBhvr>
                                        <p:cTn id="31" dur="125" fill="hold">
                                          <p:stCondLst>
                                            <p:cond delay="0"/>
                                          </p:stCondLst>
                                        </p:cTn>
                                        <p:tgtEl>
                                          <p:spTgt spid="3">
                                            <p:txEl>
                                              <p:pRg st="5" end="5"/>
                                            </p:txEl>
                                          </p:spTgt>
                                        </p:tgtEl>
                                        <p:attrNameLst>
                                          <p:attrName>r</p:attrName>
                                        </p:attrNameLst>
                                      </p:cBhvr>
                                    </p:animRot>
                                    <p:animRot by="-1500000">
                                      <p:cBhvr>
                                        <p:cTn id="32" dur="125" fill="hold">
                                          <p:stCondLst>
                                            <p:cond delay="125"/>
                                          </p:stCondLst>
                                        </p:cTn>
                                        <p:tgtEl>
                                          <p:spTgt spid="3">
                                            <p:txEl>
                                              <p:pRg st="5" end="5"/>
                                            </p:txEl>
                                          </p:spTgt>
                                        </p:tgtEl>
                                        <p:attrNameLst>
                                          <p:attrName>r</p:attrName>
                                        </p:attrNameLst>
                                      </p:cBhvr>
                                    </p:animRot>
                                    <p:animRot by="-1500000">
                                      <p:cBhvr>
                                        <p:cTn id="33" dur="125" fill="hold">
                                          <p:stCondLst>
                                            <p:cond delay="250"/>
                                          </p:stCondLst>
                                        </p:cTn>
                                        <p:tgtEl>
                                          <p:spTgt spid="3">
                                            <p:txEl>
                                              <p:pRg st="5" end="5"/>
                                            </p:txEl>
                                          </p:spTgt>
                                        </p:tgtEl>
                                        <p:attrNameLst>
                                          <p:attrName>r</p:attrName>
                                        </p:attrNameLst>
                                      </p:cBhvr>
                                    </p:animRot>
                                    <p:animRot by="1500000">
                                      <p:cBhvr>
                                        <p:cTn id="34" dur="125" fill="hold">
                                          <p:stCondLst>
                                            <p:cond delay="375"/>
                                          </p:stCondLst>
                                        </p:cTn>
                                        <p:tgtEl>
                                          <p:spTgt spid="3">
                                            <p:txEl>
                                              <p:pRg st="5" end="5"/>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3">
                                            <p:txEl>
                                              <p:pRg st="1" end="1"/>
                                            </p:txEl>
                                          </p:spTgt>
                                        </p:tgtEl>
                                        <p:attrNameLst>
                                          <p:attrName>style.visibility</p:attrName>
                                        </p:attrNameLst>
                                      </p:cBhvr>
                                      <p:to>
                                        <p:strVal val="visible"/>
                                      </p:to>
                                    </p:set>
                                    <p:animEffect transition="in" filter="barn(inVertical)">
                                      <p:cBhvr>
                                        <p:cTn id="3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ΕΙΔΗ ΓΥΑΛΙΟΥ</a:t>
            </a:r>
            <a:endParaRPr lang="el-GR" dirty="0"/>
          </a:p>
        </p:txBody>
      </p:sp>
      <p:sp>
        <p:nvSpPr>
          <p:cNvPr id="3" name="Content Placeholder 2"/>
          <p:cNvSpPr>
            <a:spLocks noGrp="1"/>
          </p:cNvSpPr>
          <p:nvPr>
            <p:ph idx="1"/>
          </p:nvPr>
        </p:nvSpPr>
        <p:spPr/>
        <p:txBody>
          <a:bodyPr>
            <a:normAutofit fontScale="85000" lnSpcReduction="20000"/>
          </a:bodyPr>
          <a:lstStyle/>
          <a:p>
            <a:pPr>
              <a:buFont typeface="Courier New" pitchFamily="49" charset="0"/>
              <a:buChar char="o"/>
            </a:pPr>
            <a:r>
              <a:rPr lang="el-GR" b="1" dirty="0"/>
              <a:t>Αλεξίσφαιρο Γυαλί</a:t>
            </a:r>
            <a:r>
              <a:rPr lang="el-GR" dirty="0"/>
              <a:t> </a:t>
            </a:r>
            <a:br>
              <a:rPr lang="el-GR" dirty="0"/>
            </a:br>
            <a:r>
              <a:rPr lang="el-GR" dirty="0"/>
              <a:t>Θωρακισμένο γυαλί το οποίο έχει περισσότερο από 60mm πάχος και ανθίσταται πλήρως διείσδυση από σφαίρες. </a:t>
            </a:r>
            <a:endParaRPr lang="el-GR" dirty="0" smtClean="0"/>
          </a:p>
          <a:p>
            <a:pPr>
              <a:buFont typeface="Courier New" pitchFamily="49" charset="0"/>
              <a:buChar char="o"/>
            </a:pPr>
            <a:r>
              <a:rPr lang="el-GR" b="1" dirty="0" smtClean="0"/>
              <a:t>Ανάγλυφο </a:t>
            </a:r>
            <a:r>
              <a:rPr lang="el-GR" b="1" dirty="0"/>
              <a:t>Γυαλί </a:t>
            </a:r>
            <a:r>
              <a:rPr lang="el-GR" dirty="0"/>
              <a:t>(Διαμαντέ)</a:t>
            </a:r>
            <a:br>
              <a:rPr lang="el-GR" dirty="0"/>
            </a:br>
            <a:r>
              <a:rPr lang="el-GR" dirty="0"/>
              <a:t>Ημι-διάφανο γυαλί φτιαγμένο από διάφανο ή έγχρωμο γυαλί το οποίο έχει περάσει ανάμεσα από δύο ρολά στο τέλος του φούρνου και το ανάγλυφο σχέδιο έχει αποτυπωθεί σε υψηλές θερμοκρασίες στη μία ή και στις δύο πλευρές του γυαλιού από το ανάγλυφο ρολό. Επίσης , μπορεί να ενσωματωθεί συρμάτινο πλέγμα μέσα στη μάζα του γυαλιού. Πέρα από την μεγάλη ποικιλία ανάγλυφων σχεδίων, το διαμαντέ γυαλί μπορεί να προσφέρει διασπορά φωτός και να μειώσει την εκτύφλωση από το ηλιακό φως.</a:t>
            </a:r>
            <a:br>
              <a:rPr lang="el-GR" dirty="0"/>
            </a:br>
            <a:endParaRPr lang="el-GR" dirty="0"/>
          </a:p>
        </p:txBody>
      </p:sp>
    </p:spTree>
    <p:extLst>
      <p:ext uri="{BB962C8B-B14F-4D97-AF65-F5344CB8AC3E}">
        <p14:creationId xmlns="" xmlns:p14="http://schemas.microsoft.com/office/powerpoint/2010/main" val="1623190504"/>
      </p:ext>
    </p:extLst>
  </p:cSld>
  <p:clrMapOvr>
    <a:masterClrMapping/>
  </p:clrMapOvr>
  <mc:AlternateContent xmlns:mc="http://schemas.openxmlformats.org/markup-compatibility/2006">
    <mc:Choice xmlns="" xmlns:p14="http://schemas.microsoft.com/office/powerpoint/2010/main" Requires="p14">
      <p:transition spd="slow" p14:dur="3000">
        <p14:shred/>
        <p:sndAc>
          <p:endSnd/>
        </p:sndAc>
      </p:transition>
    </mc:Choice>
    <mc:Fallback>
      <p:transition spd="slow">
        <p:fade/>
        <p:sndAc>
          <p:end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229600" cy="6120680"/>
          </a:xfrm>
        </p:spPr>
        <p:txBody>
          <a:bodyPr>
            <a:normAutofit fontScale="92500" lnSpcReduction="10000"/>
          </a:bodyPr>
          <a:lstStyle/>
          <a:p>
            <a:r>
              <a:rPr lang="el-GR" b="1" dirty="0"/>
              <a:t>Γυαλί ασφαλείας </a:t>
            </a:r>
            <a:r>
              <a:rPr lang="el-GR" dirty="0"/>
              <a:t/>
            </a:r>
            <a:br>
              <a:rPr lang="el-GR" dirty="0"/>
            </a:br>
            <a:r>
              <a:rPr lang="el-GR" dirty="0"/>
              <a:t>Γυαλί το οποίο δεν θρυμματίζεται σε αιχμηρά κι εν δυνάμει επικίνδυνα θραύσματα όταν σπάσει. Γυαλί ασφαλείας μπορεί να παραχθεί από κατεργασία TRIPLEX (δες TRIPLEX) ή από θερμική σκλήρυνση (δες Θερμική σκλήρυνση) </a:t>
            </a:r>
          </a:p>
          <a:p>
            <a:r>
              <a:rPr lang="el-GR" b="1" dirty="0" smtClean="0"/>
              <a:t>Γυαλί </a:t>
            </a:r>
            <a:r>
              <a:rPr lang="el-GR" b="1" dirty="0"/>
              <a:t>Float </a:t>
            </a:r>
            <a:r>
              <a:rPr lang="el-GR" dirty="0"/>
              <a:t/>
            </a:r>
            <a:br>
              <a:rPr lang="el-GR" dirty="0"/>
            </a:br>
            <a:r>
              <a:rPr lang="el-GR" dirty="0"/>
              <a:t>Το επιπλέον γυαλί είναι προϊόν άμμου και ανθρακικού νατρίου θερμασμένα σε περισσότερους από 1500 οC που 'ρέει' πάνω σε μπάνιο λειωμένου ψευδαργύρου</a:t>
            </a:r>
            <a:r>
              <a:rPr lang="el-GR" dirty="0" smtClean="0"/>
              <a:t>.</a:t>
            </a:r>
          </a:p>
          <a:p>
            <a:r>
              <a:rPr lang="el-GR" b="1" dirty="0" smtClean="0"/>
              <a:t>Γυαλί </a:t>
            </a:r>
            <a:r>
              <a:rPr lang="el-GR" b="1" dirty="0"/>
              <a:t>Θερμικής Αντοχής</a:t>
            </a:r>
            <a:r>
              <a:rPr lang="el-GR" dirty="0"/>
              <a:t> </a:t>
            </a:r>
            <a:br>
              <a:rPr lang="el-GR" dirty="0"/>
            </a:br>
            <a:r>
              <a:rPr lang="el-GR" dirty="0"/>
              <a:t>Γυαλί το οποίο έχει χαμηλό συντελεστή διαστολής και είναι συνεπώς λιγότερο υποκείμενο σε θερμικό σοκ. Τα βοροπυριτικά είναι τα πιο συνήθη είδη γυαλιών θερμικής αντοχής.</a:t>
            </a:r>
          </a:p>
        </p:txBody>
      </p:sp>
    </p:spTree>
    <p:extLst>
      <p:ext uri="{BB962C8B-B14F-4D97-AF65-F5344CB8AC3E}">
        <p14:creationId xmlns="" xmlns:p14="http://schemas.microsoft.com/office/powerpoint/2010/main" val="2464250736"/>
      </p:ext>
    </p:extLst>
  </p:cSld>
  <p:clrMapOvr>
    <a:masterClrMapping/>
  </p:clrMapOvr>
  <mc:AlternateContent xmlns:mc="http://schemas.openxmlformats.org/markup-compatibility/2006">
    <mc:Choice xmlns="" xmlns:p14="http://schemas.microsoft.com/office/powerpoint/2010/main" Requires="p14">
      <p:transition spd="slow" p14:dur="900">
        <p14:warp dir="in"/>
        <p:sndAc>
          <p:endSnd/>
        </p:sndAc>
      </p:transition>
    </mc:Choice>
    <mc:Fallback>
      <p:transition spd="slow">
        <p:fade/>
        <p:sndAc>
          <p:end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7" presetClass="emph" presetSubtype="0" fill="remove" nodeType="clickEffect">
                                  <p:stCondLst>
                                    <p:cond delay="0"/>
                                  </p:stCondLst>
                                  <p:childTnLst>
                                    <p:animClr clrSpc="rgb" dir="cw">
                                      <p:cBhvr override="childStyle">
                                        <p:cTn id="19" dur="250" autoRev="1" fill="remove"/>
                                        <p:tgtEl>
                                          <p:spTgt spid="3">
                                            <p:txEl>
                                              <p:pRg st="2" end="2"/>
                                            </p:txEl>
                                          </p:spTgt>
                                        </p:tgtEl>
                                        <p:attrNameLst>
                                          <p:attrName>style.color</p:attrName>
                                        </p:attrNameLst>
                                      </p:cBhvr>
                                      <p:to>
                                        <a:schemeClr val="bg1"/>
                                      </p:to>
                                    </p:animClr>
                                    <p:animClr clrSpc="rgb" dir="cw">
                                      <p:cBhvr>
                                        <p:cTn id="20" dur="250" autoRev="1" fill="remove"/>
                                        <p:tgtEl>
                                          <p:spTgt spid="3">
                                            <p:txEl>
                                              <p:pRg st="2" end="2"/>
                                            </p:txEl>
                                          </p:spTgt>
                                        </p:tgtEl>
                                        <p:attrNameLst>
                                          <p:attrName>fillcolor</p:attrName>
                                        </p:attrNameLst>
                                      </p:cBhvr>
                                      <p:to>
                                        <a:schemeClr val="bg1"/>
                                      </p:to>
                                    </p:animClr>
                                    <p:set>
                                      <p:cBhvr>
                                        <p:cTn id="21" dur="250" autoRev="1" fill="remove"/>
                                        <p:tgtEl>
                                          <p:spTgt spid="3">
                                            <p:txEl>
                                              <p:pRg st="2" end="2"/>
                                            </p:txEl>
                                          </p:spTgt>
                                        </p:tgtEl>
                                        <p:attrNameLst>
                                          <p:attrName>fill.type</p:attrName>
                                        </p:attrNameLst>
                                      </p:cBhvr>
                                      <p:to>
                                        <p:strVal val="solid"/>
                                      </p:to>
                                    </p:set>
                                    <p:set>
                                      <p:cBhvr>
                                        <p:cTn id="22" dur="250" autoRev="1" fill="remove"/>
                                        <p:tgtEl>
                                          <p:spTgt spid="3">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120721"/>
          </a:xfrm>
        </p:spPr>
        <p:txBody>
          <a:bodyPr>
            <a:noAutofit/>
          </a:bodyPr>
          <a:lstStyle/>
          <a:p>
            <a:r>
              <a:rPr lang="el-GR" sz="2150" b="1" dirty="0"/>
              <a:t>Γυαλί Συρμάτινου Πλέγματος </a:t>
            </a:r>
            <a:r>
              <a:rPr lang="el-GR" sz="2150" dirty="0"/>
              <a:t>(Πυράντοχο) </a:t>
            </a:r>
            <a:br>
              <a:rPr lang="el-GR" sz="2150" dirty="0"/>
            </a:br>
            <a:r>
              <a:rPr lang="el-GR" sz="2150" dirty="0"/>
              <a:t>Ρολαρισμένο γυαλί που περιέχει ένα στρώμα συρμάτινου πλέγματος πλήρως ενσωματωμένο όσο το δυνατό πιο κοντά στο κέντρο πάχους του υαλοπετάσματος. Το γυαλί είναι διαθέσιμο ως γυαλισμένο (η μία ή και οι δύο επιφάνειες του) και ως ανάγλυφο. Εγκεκριμένο γυαλισμένο συρμάτινου πλέγματος γυαλί χρησιμοποιείται ως διαφανής ή ημιδιαφανής υάλωση πυροπροστασίας. Ανάγλυφο συρμάτινου πλέγματος γυαλί συνήθως χρησιμοποιείται ως διακοσμητικό. Σπάει πιο εύκολα από ένα απλό γυαλί του ιδίου πάχος αλλά το συρμάτινο πλέγμα συγκρατεί τα θραύσματα από το να πέσουν κάτω όταν αυτό σπάσει. </a:t>
            </a:r>
            <a:endParaRPr lang="el-GR" sz="2150" dirty="0" smtClean="0"/>
          </a:p>
          <a:p>
            <a:r>
              <a:rPr lang="el-GR" sz="2150" b="1" dirty="0" smtClean="0"/>
              <a:t>Πυράντοχο </a:t>
            </a:r>
            <a:r>
              <a:rPr lang="el-GR" sz="2150" b="1" dirty="0"/>
              <a:t>Γυαλί</a:t>
            </a:r>
            <a:r>
              <a:rPr lang="el-GR" sz="2150" dirty="0"/>
              <a:t/>
            </a:r>
            <a:br>
              <a:rPr lang="el-GR" sz="2150" dirty="0"/>
            </a:br>
            <a:r>
              <a:rPr lang="el-GR" sz="2150" dirty="0"/>
              <a:t>Επίπεδο γυαλί με ενσωματωμένο συρμάτινο πλέγμα το οποίο καθυστερεί την θραύση σε περίπτωση φωτιάς καθυστερώντας έτσι την διασπορά της φωτιάς και του καπνού. </a:t>
            </a:r>
            <a:r>
              <a:rPr lang="el-GR" sz="2150" dirty="0" smtClean="0"/>
              <a:t>Νέες </a:t>
            </a:r>
            <a:r>
              <a:rPr lang="el-GR" sz="2150" dirty="0"/>
              <a:t>εξελίξεις περιλαμβάνουν προ-ενταμένο γυαλί από βοροπυρίτιο -χωρίς μεταλλικό πλέγμα - και διπλή υάλωση με τον διάκενο χώρο γεμισμένο από διογκωμένο υλικό το οποίο δρα </a:t>
            </a:r>
            <a:r>
              <a:rPr lang="el-GR" sz="2150" dirty="0" smtClean="0"/>
              <a:t> ως </a:t>
            </a:r>
            <a:r>
              <a:rPr lang="el-GR" sz="2150" dirty="0"/>
              <a:t>ασπίδα θερμότητας</a:t>
            </a:r>
          </a:p>
        </p:txBody>
      </p:sp>
    </p:spTree>
    <p:extLst>
      <p:ext uri="{BB962C8B-B14F-4D97-AF65-F5344CB8AC3E}">
        <p14:creationId xmlns="" xmlns:p14="http://schemas.microsoft.com/office/powerpoint/2010/main" val="3571939241"/>
      </p:ext>
    </p:extLst>
  </p:cSld>
  <p:clrMapOvr>
    <a:masterClrMapping/>
  </p:clrMapOvr>
  <mc:AlternateContent xmlns:mc="http://schemas.openxmlformats.org/markup-compatibility/2006">
    <mc:Choice xmlns="" xmlns:p14="http://schemas.microsoft.com/office/powerpoint/2010/main" Requires="p14">
      <p:transition spd="slow" p14:dur="1200">
        <p:dissolve/>
        <p:sndAc>
          <p:endSnd/>
        </p:sndAc>
      </p:transition>
    </mc:Choice>
    <mc:Fallback>
      <p:transition spd="slow">
        <p:dissolve/>
        <p:sndAc>
          <p:end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3">
                                            <p:txEl>
                                              <p:pRg st="0" end="0"/>
                                            </p:txEl>
                                          </p:spTgt>
                                        </p:tgtEl>
                                        <p:attrNameLst>
                                          <p:attrName>r</p:attrName>
                                        </p:attrNameLst>
                                      </p:cBhvr>
                                    </p:animRot>
                                    <p:animRot by="-240000">
                                      <p:cBhvr>
                                        <p:cTn id="7" dur="200" fill="hold">
                                          <p:stCondLst>
                                            <p:cond delay="200"/>
                                          </p:stCondLst>
                                        </p:cTn>
                                        <p:tgtEl>
                                          <p:spTgt spid="3">
                                            <p:txEl>
                                              <p:pRg st="0" end="0"/>
                                            </p:txEl>
                                          </p:spTgt>
                                        </p:tgtEl>
                                        <p:attrNameLst>
                                          <p:attrName>r</p:attrName>
                                        </p:attrNameLst>
                                      </p:cBhvr>
                                    </p:animRot>
                                    <p:animRot by="240000">
                                      <p:cBhvr>
                                        <p:cTn id="8" dur="200" fill="hold">
                                          <p:stCondLst>
                                            <p:cond delay="400"/>
                                          </p:stCondLst>
                                        </p:cTn>
                                        <p:tgtEl>
                                          <p:spTgt spid="3">
                                            <p:txEl>
                                              <p:pRg st="0" end="0"/>
                                            </p:txEl>
                                          </p:spTgt>
                                        </p:tgtEl>
                                        <p:attrNameLst>
                                          <p:attrName>r</p:attrName>
                                        </p:attrNameLst>
                                      </p:cBhvr>
                                    </p:animRot>
                                    <p:animRot by="-240000">
                                      <p:cBhvr>
                                        <p:cTn id="9" dur="200" fill="hold">
                                          <p:stCondLst>
                                            <p:cond delay="600"/>
                                          </p:stCondLst>
                                        </p:cTn>
                                        <p:tgtEl>
                                          <p:spTgt spid="3">
                                            <p:txEl>
                                              <p:pRg st="0" end="0"/>
                                            </p:txEl>
                                          </p:spTgt>
                                        </p:tgtEl>
                                        <p:attrNameLst>
                                          <p:attrName>r</p:attrName>
                                        </p:attrNameLst>
                                      </p:cBhvr>
                                    </p:animRot>
                                    <p:animRot by="120000">
                                      <p:cBhvr>
                                        <p:cTn id="10" dur="200" fill="hold">
                                          <p:stCondLst>
                                            <p:cond delay="800"/>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7500" lnSpcReduction="20000"/>
          </a:bodyPr>
          <a:lstStyle/>
          <a:p>
            <a:r>
              <a:rPr lang="el-GR" dirty="0"/>
              <a:t>Είναι το μόνο που εξασφαλίζει συγχρόνως τη μέγιστη δυνατή θερμομόνωση, ηχομόνωση και αντιπυρική προστασία</a:t>
            </a:r>
          </a:p>
          <a:p>
            <a:r>
              <a:rPr lang="el-GR" dirty="0"/>
              <a:t>Προσφέρει διάρκεια ζωής μεγαλύτερη απ' αυτήν του </a:t>
            </a:r>
            <a:r>
              <a:rPr lang="el-GR" dirty="0" smtClean="0"/>
              <a:t>κτιρίου.</a:t>
            </a:r>
            <a:endParaRPr lang="el-GR" dirty="0"/>
          </a:p>
          <a:p>
            <a:r>
              <a:rPr lang="el-GR" dirty="0"/>
              <a:t>Είναι </a:t>
            </a:r>
            <a:r>
              <a:rPr lang="el-GR" dirty="0" smtClean="0"/>
              <a:t>υγροαπωθητικό.</a:t>
            </a:r>
            <a:endParaRPr lang="el-GR" dirty="0"/>
          </a:p>
          <a:p>
            <a:r>
              <a:rPr lang="el-GR" dirty="0"/>
              <a:t>Προβάλλει μικρή αντίσταση στη διάχυση των υδρατμών επιτρέποντας έτσι στο κτίριο ν' "αναπνέει</a:t>
            </a:r>
            <a:r>
              <a:rPr lang="el-GR" dirty="0" smtClean="0"/>
              <a:t>".</a:t>
            </a:r>
            <a:endParaRPr lang="el-GR" dirty="0"/>
          </a:p>
          <a:p>
            <a:r>
              <a:rPr lang="el-GR" dirty="0"/>
              <a:t>Δε συρρικνώνεται, δε σχίζεται, δε θρυμματίζεται.</a:t>
            </a:r>
          </a:p>
          <a:p>
            <a:r>
              <a:rPr lang="el-GR" dirty="0"/>
              <a:t>'Έχει ελαστικότητα, προσαρμόζεται σ' όλες τις διαστάσεις και προσφύεται σε ιδιαίτερα τραχείες επιφάνειες.</a:t>
            </a:r>
          </a:p>
          <a:p>
            <a:r>
              <a:rPr lang="el-GR" dirty="0"/>
              <a:t>Τοποθετείται εύκολα χωρίς ν' απαιτούνται ιδιαίτερες διαδικασίες.</a:t>
            </a:r>
          </a:p>
          <a:p>
            <a:r>
              <a:rPr lang="el-GR" dirty="0"/>
              <a:t>Διατηρεί εξαιρετική χημική συμπεριφορά, μηχανικές αντοχές και αντιπαρασιτικές ιδιότητες, καθώς και σταθερότητα των ιδιοτήτων στο χρόνο.</a:t>
            </a:r>
          </a:p>
          <a:p>
            <a:r>
              <a:rPr lang="el-GR" dirty="0"/>
              <a:t>Προσφέρεται σε σταθερές τυποποιημένες διαστάσεις ή σε ειδικές διαστάσεις με παραγγελία.</a:t>
            </a:r>
          </a:p>
          <a:p>
            <a:r>
              <a:rPr lang="el-GR" dirty="0"/>
              <a:t>Εξασφαλίζει οικονομία και σέβεται το </a:t>
            </a:r>
            <a:r>
              <a:rPr lang="el-GR" dirty="0" smtClean="0"/>
              <a:t>περιβάλλον</a:t>
            </a:r>
          </a:p>
          <a:p>
            <a:pPr>
              <a:buFont typeface="Wingdings" pitchFamily="2" charset="2"/>
              <a:buChar char="v"/>
            </a:pPr>
            <a:r>
              <a:rPr lang="el-GR" b="1" dirty="0" smtClean="0"/>
              <a:t>Υψηλής </a:t>
            </a:r>
            <a:r>
              <a:rPr lang="el-GR" b="1" dirty="0"/>
              <a:t>Απόδοσης Θερμομονωτικό Γυαλί </a:t>
            </a:r>
            <a:r>
              <a:rPr lang="el-GR" dirty="0"/>
              <a:t/>
            </a:r>
            <a:br>
              <a:rPr lang="el-GR" dirty="0"/>
            </a:br>
            <a:r>
              <a:rPr lang="el-GR" dirty="0"/>
              <a:t>Θερμομονωτικό γυαλί επάνω στη επιφάνεια του οποίου έχει εφαρμοστεί </a:t>
            </a:r>
            <a:r>
              <a:rPr lang="el-GR" dirty="0" smtClean="0"/>
              <a:t>μια </a:t>
            </a:r>
            <a:r>
              <a:rPr lang="el-GR" dirty="0"/>
              <a:t>πολύ λεπτή, σχεδόν αόρατη επίστρωση πολύτιμου μετάλλου δίνοντας στο γυαλί σημαντικά μεγαλύτερη μόνωση ενάντια στο κρύο και την </a:t>
            </a:r>
            <a:r>
              <a:rPr lang="el-GR" dirty="0" smtClean="0"/>
              <a:t>ζέστη</a:t>
            </a:r>
            <a:endParaRPr lang="el-GR" dirty="0"/>
          </a:p>
          <a:p>
            <a:pPr marL="137160" indent="0">
              <a:buNone/>
            </a:pPr>
            <a:endParaRPr lang="el-GR" dirty="0"/>
          </a:p>
        </p:txBody>
      </p:sp>
    </p:spTree>
    <p:extLst>
      <p:ext uri="{BB962C8B-B14F-4D97-AF65-F5344CB8AC3E}">
        <p14:creationId xmlns="" xmlns:p14="http://schemas.microsoft.com/office/powerpoint/2010/main" val="3602770123"/>
      </p:ext>
    </p:extLst>
  </p:cSld>
  <p:clrMapOvr>
    <a:masterClrMapping/>
  </p:clrMapOvr>
  <mc:AlternateContent xmlns:mc="http://schemas.openxmlformats.org/markup-compatibility/2006">
    <mc:Choice xmlns="" xmlns:p14="http://schemas.microsoft.com/office/powerpoint/2010/main" Requires="p14">
      <p:transition spd="slow">
        <p14:flash/>
        <p:sndAc>
          <p:endSnd/>
        </p:sndAc>
      </p:transition>
    </mc:Choice>
    <mc:Fallback>
      <p:transition spd="slow">
        <p:fade/>
        <p:sndAc>
          <p:end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inVertic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arn(inVertical)">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6" presetClass="entr" presetSubtype="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580">
                                          <p:stCondLst>
                                            <p:cond delay="0"/>
                                          </p:stCondLst>
                                        </p:cTn>
                                        <p:tgtEl>
                                          <p:spTgt spid="3">
                                            <p:txEl>
                                              <p:pRg st="10" end="10"/>
                                            </p:txEl>
                                          </p:spTgt>
                                        </p:tgtEl>
                                      </p:cBhvr>
                                    </p:animEffect>
                                    <p:anim calcmode="lin" valueType="num">
                                      <p:cBhvr>
                                        <p:cTn id="58" dur="1822" tmFilter="0,0; 0.14,0.36; 0.43,0.73; 0.71,0.91; 1.0,1.0">
                                          <p:stCondLst>
                                            <p:cond delay="0"/>
                                          </p:stCondLst>
                                        </p:cTn>
                                        <p:tgtEl>
                                          <p:spTgt spid="3">
                                            <p:txEl>
                                              <p:pRg st="10" end="10"/>
                                            </p:txEl>
                                          </p:spTgt>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3">
                                            <p:txEl>
                                              <p:pRg st="10" end="10"/>
                                            </p:txEl>
                                          </p:spTgt>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3">
                                            <p:txEl>
                                              <p:pRg st="10" end="10"/>
                                            </p:txEl>
                                          </p:spTgt>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3">
                                            <p:txEl>
                                              <p:pRg st="10" end="10"/>
                                            </p:txEl>
                                          </p:spTgt>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3">
                                            <p:txEl>
                                              <p:pRg st="10" end="10"/>
                                            </p:txEl>
                                          </p:spTgt>
                                        </p:tgtEl>
                                        <p:attrNameLst>
                                          <p:attrName>ppt_y</p:attrName>
                                        </p:attrNameLst>
                                      </p:cBhvr>
                                      <p:tavLst>
                                        <p:tav tm="0" fmla="#ppt_y-sin(pi*$)/81">
                                          <p:val>
                                            <p:fltVal val="0"/>
                                          </p:val>
                                        </p:tav>
                                        <p:tav tm="100000">
                                          <p:val>
                                            <p:fltVal val="1"/>
                                          </p:val>
                                        </p:tav>
                                      </p:tavLst>
                                    </p:anim>
                                    <p:animScale>
                                      <p:cBhvr>
                                        <p:cTn id="63" dur="26">
                                          <p:stCondLst>
                                            <p:cond delay="650"/>
                                          </p:stCondLst>
                                        </p:cTn>
                                        <p:tgtEl>
                                          <p:spTgt spid="3">
                                            <p:txEl>
                                              <p:pRg st="10" end="10"/>
                                            </p:txEl>
                                          </p:spTgt>
                                        </p:tgtEl>
                                      </p:cBhvr>
                                      <p:to x="100000" y="60000"/>
                                    </p:animScale>
                                    <p:animScale>
                                      <p:cBhvr>
                                        <p:cTn id="64" dur="166" decel="50000">
                                          <p:stCondLst>
                                            <p:cond delay="676"/>
                                          </p:stCondLst>
                                        </p:cTn>
                                        <p:tgtEl>
                                          <p:spTgt spid="3">
                                            <p:txEl>
                                              <p:pRg st="10" end="10"/>
                                            </p:txEl>
                                          </p:spTgt>
                                        </p:tgtEl>
                                      </p:cBhvr>
                                      <p:to x="100000" y="100000"/>
                                    </p:animScale>
                                    <p:animScale>
                                      <p:cBhvr>
                                        <p:cTn id="65" dur="26">
                                          <p:stCondLst>
                                            <p:cond delay="1312"/>
                                          </p:stCondLst>
                                        </p:cTn>
                                        <p:tgtEl>
                                          <p:spTgt spid="3">
                                            <p:txEl>
                                              <p:pRg st="10" end="10"/>
                                            </p:txEl>
                                          </p:spTgt>
                                        </p:tgtEl>
                                      </p:cBhvr>
                                      <p:to x="100000" y="80000"/>
                                    </p:animScale>
                                    <p:animScale>
                                      <p:cBhvr>
                                        <p:cTn id="66" dur="166" decel="50000">
                                          <p:stCondLst>
                                            <p:cond delay="1338"/>
                                          </p:stCondLst>
                                        </p:cTn>
                                        <p:tgtEl>
                                          <p:spTgt spid="3">
                                            <p:txEl>
                                              <p:pRg st="10" end="10"/>
                                            </p:txEl>
                                          </p:spTgt>
                                        </p:tgtEl>
                                      </p:cBhvr>
                                      <p:to x="100000" y="100000"/>
                                    </p:animScale>
                                    <p:animScale>
                                      <p:cBhvr>
                                        <p:cTn id="67" dur="26">
                                          <p:stCondLst>
                                            <p:cond delay="1642"/>
                                          </p:stCondLst>
                                        </p:cTn>
                                        <p:tgtEl>
                                          <p:spTgt spid="3">
                                            <p:txEl>
                                              <p:pRg st="10" end="10"/>
                                            </p:txEl>
                                          </p:spTgt>
                                        </p:tgtEl>
                                      </p:cBhvr>
                                      <p:to x="100000" y="90000"/>
                                    </p:animScale>
                                    <p:animScale>
                                      <p:cBhvr>
                                        <p:cTn id="68" dur="166" decel="50000">
                                          <p:stCondLst>
                                            <p:cond delay="1668"/>
                                          </p:stCondLst>
                                        </p:cTn>
                                        <p:tgtEl>
                                          <p:spTgt spid="3">
                                            <p:txEl>
                                              <p:pRg st="10" end="10"/>
                                            </p:txEl>
                                          </p:spTgt>
                                        </p:tgtEl>
                                      </p:cBhvr>
                                      <p:to x="100000" y="100000"/>
                                    </p:animScale>
                                    <p:animScale>
                                      <p:cBhvr>
                                        <p:cTn id="69" dur="26">
                                          <p:stCondLst>
                                            <p:cond delay="1808"/>
                                          </p:stCondLst>
                                        </p:cTn>
                                        <p:tgtEl>
                                          <p:spTgt spid="3">
                                            <p:txEl>
                                              <p:pRg st="10" end="10"/>
                                            </p:txEl>
                                          </p:spTgt>
                                        </p:tgtEl>
                                      </p:cBhvr>
                                      <p:to x="100000" y="95000"/>
                                    </p:animScale>
                                    <p:animScale>
                                      <p:cBhvr>
                                        <p:cTn id="70" dur="166" decel="50000">
                                          <p:stCondLst>
                                            <p:cond delay="1834"/>
                                          </p:stCondLst>
                                        </p:cTn>
                                        <p:tgtEl>
                                          <p:spTgt spid="3">
                                            <p:txEl>
                                              <p:pRg st="10" end="1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772816"/>
            <a:ext cx="8229600" cy="3730425"/>
          </a:xfrm>
        </p:spPr>
        <p:txBody>
          <a:bodyPr>
            <a:normAutofit/>
          </a:bodyPr>
          <a:lstStyle/>
          <a:p>
            <a:r>
              <a:rPr lang="el-GR" dirty="0" smtClean="0"/>
              <a:t>ΘΑ ΠΑΡΟΥΣΙΑΣΟΥΝ ΜΙΑ ΕΡΓΑΣΙΑ ΜΕ ΘΕΜΑ.......</a:t>
            </a:r>
            <a:endParaRPr lang="el-GR" dirty="0"/>
          </a:p>
        </p:txBody>
      </p:sp>
    </p:spTree>
    <p:extLst>
      <p:ext uri="{BB962C8B-B14F-4D97-AF65-F5344CB8AC3E}">
        <p14:creationId xmlns="" xmlns:p14="http://schemas.microsoft.com/office/powerpoint/2010/main" val="1489484040"/>
      </p:ext>
    </p:extLst>
  </p:cSld>
  <p:clrMapOvr>
    <a:masterClrMapping/>
  </p:clrMapOvr>
  <mc:AlternateContent xmlns:mc="http://schemas.openxmlformats.org/markup-compatibility/2006">
    <mc:Choice xmlns="" xmlns:p14="http://schemas.microsoft.com/office/powerpoint/2010/main" Requires="p14">
      <p:transition spd="slow" p14:dur="2000" advClick="0" advTm="2203">
        <p:blinds dir="vert"/>
        <p:sndAc>
          <p:endSnd/>
        </p:sndAc>
      </p:transition>
    </mc:Choice>
    <mc:Fallback>
      <p:transition spd="slow" advClick="0" advTm="2203">
        <p:blinds dir="vert"/>
        <p:sndAc>
          <p:endSnd/>
        </p:sndAc>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036496" cy="6858000"/>
          </a:xfrm>
        </p:spPr>
        <p:txBody>
          <a:bodyPr>
            <a:noAutofit/>
          </a:bodyPr>
          <a:lstStyle/>
          <a:p>
            <a:r>
              <a:rPr lang="el-GR" sz="2000" b="1" dirty="0"/>
              <a:t>Τρίπλεξ (Ελασματοποιημένο) γυαλί</a:t>
            </a:r>
            <a:r>
              <a:rPr lang="el-GR" sz="2000" dirty="0"/>
              <a:t/>
            </a:r>
            <a:br>
              <a:rPr lang="el-GR" sz="2000" dirty="0"/>
            </a:br>
            <a:r>
              <a:rPr lang="el-GR" sz="2000" dirty="0"/>
              <a:t>Το γυαλί τρίπλεξ αποτελείται από δύο ή περισσότερα φύλλα γυαλιού με ένα ή περισσότερα στρώματα ιξώδους πλαστικού ανάμεσα σε υαλοπετάσματα. Η στερεά συνένωση των γυαλιών λαμβάνει χώρα μέσα σε χώρο που ονομάζεται αυτόκλειστος κλίβανος. Σε αυτόν το κλίβανο υπό σταθερή θέρμανση των στρωμάτων γυαλιού και πλαστικού επιτυγχάνεται η δημιουργία του ελάσματος γυαλιού (δηλ. τρίπλεξ). Όταν το ελασματοποιημένο γυαλί σπάσει , τα κομμάτια παραμένουν κολλημένα στο εσωτερικό πλαστικό στρώμα και το γυαλί μένει διαφανές. </a:t>
            </a:r>
            <a:endParaRPr lang="el-GR" sz="2000" dirty="0" smtClean="0"/>
          </a:p>
          <a:p>
            <a:r>
              <a:rPr lang="el-GR" sz="2000" b="1" dirty="0" smtClean="0"/>
              <a:t>Υαλοβάμβακας</a:t>
            </a:r>
            <a:r>
              <a:rPr lang="el-GR" sz="2000" dirty="0"/>
              <a:t/>
            </a:r>
            <a:br>
              <a:rPr lang="el-GR" sz="2000" dirty="0"/>
            </a:br>
            <a:r>
              <a:rPr lang="el-GR" sz="2000" dirty="0"/>
              <a:t>O υαλοβάμβακας είναι ινώδες μονωτικό υλικό που χρησιμοποιείται ευρέως στην οικοδομή, τη βιομηχανία , τη ναυτιλία σε μορφή λαναρισμένου μαλλιού για μόνωση αλλά και για την ενίσχυση πλαστικών. Η κύρια διαδικασία παραγωγής περιλαμβάνει εκτόξευση ατμού ή αέρα επί λειωμένου γυαλιού όπως αυτό προβάλλει από την δεξαμενή φούρνου μέσα από πολύ μικρής διαμέτρου στόμιο.</a:t>
            </a:r>
            <a:br>
              <a:rPr lang="el-GR" sz="2000" dirty="0"/>
            </a:br>
            <a:r>
              <a:rPr lang="el-GR" sz="2000" dirty="0"/>
              <a:t>Τα προϊόντα υαλοβάμβακα παράγονται σε τυποποιημένες μορφές, πυκνότητες και διαστάσεις(πλάκες, παπλώματα, κοχύλια) χωρίς επικαλύψεις ή με επικάλυψη όπως ενισχυμένο αλουμινόφυλλο, υαλοπίλημα, χαρτί. Σε σχέση με κάθε άλλο προϊόν, ως προς την σωστή και αποτελεσματική μόνωση κάθε κατασκευής εξασφαλίζει βελτίωση συνθηκών διαμονής και εργασίας, υγιεινή διαβίωση και ποιότητα ζωής γιατί:</a:t>
            </a:r>
          </a:p>
        </p:txBody>
      </p:sp>
    </p:spTree>
    <p:extLst>
      <p:ext uri="{BB962C8B-B14F-4D97-AF65-F5344CB8AC3E}">
        <p14:creationId xmlns="" xmlns:p14="http://schemas.microsoft.com/office/powerpoint/2010/main" val="244021825"/>
      </p:ext>
    </p:extLst>
  </p:cSld>
  <p:clrMapOvr>
    <a:masterClrMapping/>
  </p:clrMapOvr>
  <mc:AlternateContent xmlns:mc="http://schemas.openxmlformats.org/markup-compatibility/2006">
    <mc:Choice xmlns="" xmlns:p14="http://schemas.microsoft.com/office/powerpoint/2010/main" Requires="p14">
      <p:transition spd="slow" p14:dur="3900">
        <p14:glitter pattern="hexagon"/>
        <p:sndAc>
          <p:endSnd/>
        </p:sndAc>
      </p:transition>
    </mc:Choice>
    <mc:Fallback>
      <p:transition spd="slow">
        <p:fade/>
        <p:sndAc>
          <p:end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0" presetClass="path" presetSubtype="0" accel="50000" decel="50000" fill="hold" nodeType="clickEffect">
                                  <p:stCondLst>
                                    <p:cond delay="0"/>
                                  </p:stCondLst>
                                  <p:childTnLst>
                                    <p:animMotion origin="layout" path="M -4.72222E-6 -7.86309E-7 C 0.06893 -7.86309E-7 0.125 0.05597 0.125 0.12512 C 0.125 0.19403 0.06893 0.25 -4.72222E-6 0.25 C -0.06892 0.25 -0.125 0.19403 -0.125 0.12512 C -0.125 0.05597 -0.06892 -7.86309E-7 -4.72222E-6 -7.86309E-7 Z " pathEditMode="relative" ptsTypes="fffff">
                                      <p:cBhvr>
                                        <p:cTn id="11" dur="2000" fill="hold"/>
                                        <p:tgtEl>
                                          <p:spTgt spid="3">
                                            <p:txEl>
                                              <p:pRg st="1" end="1"/>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8229600" cy="6192729"/>
          </a:xfrm>
        </p:spPr>
        <p:txBody>
          <a:bodyPr/>
          <a:lstStyle/>
          <a:p>
            <a:r>
              <a:rPr lang="el-GR" b="1" dirty="0"/>
              <a:t>Μονωτικό Γυαλί </a:t>
            </a:r>
            <a:r>
              <a:rPr lang="el-GR" dirty="0"/>
              <a:t/>
            </a:r>
            <a:br>
              <a:rPr lang="el-GR" dirty="0"/>
            </a:br>
            <a:r>
              <a:rPr lang="el-GR" dirty="0"/>
              <a:t>Μονωτική υάλωση κατασκευασμένη από δύο ή τρεις υαλοπίνακες </a:t>
            </a:r>
            <a:r>
              <a:rPr lang="el-GR" dirty="0" smtClean="0"/>
              <a:t>οι </a:t>
            </a:r>
            <a:r>
              <a:rPr lang="el-GR" dirty="0"/>
              <a:t>οποίοι 'συγκρατούνται' σε μεταλλικό πλαίσιο σφραγισμένοι συνήθως με μπουτίλ ώστε να δημιουργηθεί ένας αεροστεγής διάκενος χώρος 9-12 mm μεταξύ τους. Το αέριο υλικό στην αεροστεγή κοιλότητα προλαμβάνει την δημιουργία υγροποίησης μέσα στο χώρο αυτό.</a:t>
            </a:r>
          </a:p>
        </p:txBody>
      </p:sp>
    </p:spTree>
    <p:extLst>
      <p:ext uri="{BB962C8B-B14F-4D97-AF65-F5344CB8AC3E}">
        <p14:creationId xmlns="" xmlns:p14="http://schemas.microsoft.com/office/powerpoint/2010/main" val="2899802248"/>
      </p:ext>
    </p:extLst>
  </p:cSld>
  <p:clrMapOvr>
    <a:masterClrMapping/>
  </p:clrMapOvr>
  <mc:AlternateContent xmlns:mc="http://schemas.openxmlformats.org/markup-compatibility/2006">
    <mc:Choice xmlns="" xmlns:p14="http://schemas.microsoft.com/office/powerpoint/2010/main" Requires="p14">
      <p:transition spd="slow" p14:dur="1500">
        <p14:window dir="vert"/>
        <p:sndAc>
          <p:endSnd/>
        </p:sndAc>
      </p:transition>
    </mc:Choice>
    <mc:Fallback>
      <p:transition spd="slow">
        <p:fade/>
        <p:sndAc>
          <p:end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10000"/>
          </a:bodyPr>
          <a:lstStyle/>
          <a:p>
            <a:r>
              <a:rPr lang="el-GR" b="1" dirty="0"/>
              <a:t>Σκληρυμένο Γυαλί</a:t>
            </a:r>
            <a:r>
              <a:rPr lang="el-GR" dirty="0"/>
              <a:t/>
            </a:r>
            <a:br>
              <a:rPr lang="el-GR" dirty="0"/>
            </a:br>
            <a:r>
              <a:rPr lang="el-GR" dirty="0"/>
              <a:t>Γυαλί το οποίο έχει υφισταθεί θερμική επεξεργασία ώστε να δώσει μεγαλύτερου βαθμού μηχανική και θερμική αντίσταση. Το γυαλί θερμαίνεται πρώτα σε περισσότερους από 600° C και μετά ψύχονται απότομα (πλήρη σκλήρυνση) ή πιο αργά (θερμική ενίσχυση) και στις δύο περιπτώσεις με προσεκτικά ελεγχόμενη ταχύτητα ψύξης. Αυτές οι επεξεργασίες υποβάλλουν την επιφάνεια του γυαλιού σε μόνιμη συμπιεστική τάση δίνοντας έτσι στο γυαλί ειδικά χαρακτηριστικά. Αντίσταση σε μηχανικό και θερμικό σοκ έως και 2 φορές (θερμικώς ενισχυμένα) ή 5 φορές (θερμικώς σκληρυμένο) μεγαλύτερη από ένα κοινό γυαλί. Προστατεύει το γυαλί από θραύση προκαλούμενη από υψηλή θερμοκρασιακή διαφορά στην επιφάνεια του υαλοπίνακα (προκαλούμενη, για παράδειγμα, από τοπική σκίαση). Αυτό είναι ιδιαίτερα σημαντικό για τύπους γυαλιού με υψηλή ενεργειακή απορρόφηση που εκτίθενται στην ηλιακή ακτινοβολία. </a:t>
            </a:r>
            <a:br>
              <a:rPr lang="el-GR" dirty="0"/>
            </a:br>
            <a:r>
              <a:rPr lang="el-GR" dirty="0"/>
              <a:t>Μόνο για θερμικώς σκληρυμένα γυαλιά: γυαλί ασφαλείας το οποίο σπάει σε μικρά θραύσματα χωρίς κοφτερές άκρες, εξασφαλίζοντας προστασία ενάντια σε κινδύνους τραυματισμού</a:t>
            </a:r>
            <a:br>
              <a:rPr lang="el-GR" dirty="0"/>
            </a:br>
            <a:r>
              <a:rPr lang="el-GR" dirty="0"/>
              <a:t>Θερμικώς ενισχυμένα:</a:t>
            </a:r>
          </a:p>
        </p:txBody>
      </p:sp>
    </p:spTree>
    <p:extLst>
      <p:ext uri="{BB962C8B-B14F-4D97-AF65-F5344CB8AC3E}">
        <p14:creationId xmlns="" xmlns:p14="http://schemas.microsoft.com/office/powerpoint/2010/main" val="2034446770"/>
      </p:ext>
    </p:extLst>
  </p:cSld>
  <p:clrMapOvr>
    <a:masterClrMapping/>
  </p:clrMapOvr>
  <mc:AlternateContent xmlns:mc="http://schemas.openxmlformats.org/markup-compatibility/2006">
    <mc:Choice xmlns="" xmlns:p14="http://schemas.microsoft.com/office/powerpoint/2010/main" Requires="p14">
      <p:transition spd="slow" p14:dur="800">
        <p14:flythrough/>
        <p:sndAc>
          <p:endSnd/>
        </p:sndAc>
      </p:transition>
    </mc:Choice>
    <mc:Fallback>
      <p:transition spd="slow">
        <p:fade/>
        <p:sndAc>
          <p:end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3">
                                            <p:txEl>
                                              <p:pRg st="0" end="0"/>
                                            </p:txEl>
                                          </p:spTgt>
                                        </p:tgtEl>
                                        <p:attrNameLst>
                                          <p:attrName>r</p:attrName>
                                        </p:attrNameLst>
                                      </p:cBhvr>
                                    </p:animRot>
                                    <p:animRot by="-240000">
                                      <p:cBhvr>
                                        <p:cTn id="7" dur="200" fill="hold">
                                          <p:stCondLst>
                                            <p:cond delay="200"/>
                                          </p:stCondLst>
                                        </p:cTn>
                                        <p:tgtEl>
                                          <p:spTgt spid="3">
                                            <p:txEl>
                                              <p:pRg st="0" end="0"/>
                                            </p:txEl>
                                          </p:spTgt>
                                        </p:tgtEl>
                                        <p:attrNameLst>
                                          <p:attrName>r</p:attrName>
                                        </p:attrNameLst>
                                      </p:cBhvr>
                                    </p:animRot>
                                    <p:animRot by="240000">
                                      <p:cBhvr>
                                        <p:cTn id="8" dur="200" fill="hold">
                                          <p:stCondLst>
                                            <p:cond delay="400"/>
                                          </p:stCondLst>
                                        </p:cTn>
                                        <p:tgtEl>
                                          <p:spTgt spid="3">
                                            <p:txEl>
                                              <p:pRg st="0" end="0"/>
                                            </p:txEl>
                                          </p:spTgt>
                                        </p:tgtEl>
                                        <p:attrNameLst>
                                          <p:attrName>r</p:attrName>
                                        </p:attrNameLst>
                                      </p:cBhvr>
                                    </p:animRot>
                                    <p:animRot by="-240000">
                                      <p:cBhvr>
                                        <p:cTn id="9" dur="200" fill="hold">
                                          <p:stCondLst>
                                            <p:cond delay="600"/>
                                          </p:stCondLst>
                                        </p:cTn>
                                        <p:tgtEl>
                                          <p:spTgt spid="3">
                                            <p:txEl>
                                              <p:pRg st="0" end="0"/>
                                            </p:txEl>
                                          </p:spTgt>
                                        </p:tgtEl>
                                        <p:attrNameLst>
                                          <p:attrName>r</p:attrName>
                                        </p:attrNameLst>
                                      </p:cBhvr>
                                    </p:animRot>
                                    <p:animRot by="120000">
                                      <p:cBhvr>
                                        <p:cTn id="10" dur="200" fill="hold">
                                          <p:stCondLst>
                                            <p:cond delay="800"/>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r>
              <a:rPr lang="el-GR" dirty="0"/>
              <a:t>Καλύτερη επιπεδότητα επιφανείας και λιγότερη οπτική παραμόρφωση συγκρινόμενη με το θερμικώς σκληρυμένο γυαλί (ιδιαίτερα σημαντικό για υψηλής ανακλαστικότητας υαλώσεις σε προσόψεις)</a:t>
            </a:r>
          </a:p>
          <a:p>
            <a:r>
              <a:rPr lang="el-GR" dirty="0"/>
              <a:t>Σπάει σε μεγαλύτερα θραύσματα με λιγότερο κίνδυνο το γυαλί να πέσει κάτω. </a:t>
            </a:r>
            <a:br>
              <a:rPr lang="el-GR" dirty="0"/>
            </a:br>
            <a:r>
              <a:rPr lang="el-GR" dirty="0"/>
              <a:t>Οι σκληρυμένοι και οι θερμικώς ενισχυμένοι υαλοπίνακες δεν μπορούν ούτε να κοπούν ούτε να μορφοποιηθούν περαιτέρω.</a:t>
            </a:r>
          </a:p>
          <a:p>
            <a:r>
              <a:rPr lang="el-GR" dirty="0"/>
              <a:t>Θερμικώς σκληρυμένα: Πόρτες, έπιπλα, διάφανη υάλωση και φεγγίτες σε προσόψεις, κάθε εφαρμογή που απαιτείται αντοχή σε θερμικές και μηχανικές τάσεις.</a:t>
            </a:r>
            <a:br>
              <a:rPr lang="el-GR" dirty="0"/>
            </a:br>
            <a:r>
              <a:rPr lang="el-GR" dirty="0"/>
              <a:t>Θερμικώς ενισχυμένα: Μονή υάλωση σε φεγγίτες, εξωτερικά και εσωτερικά φύλλα διπλής υάλωσης σε φεγγίτες, εξωτερικά υαλοπετάσματα ηλιακού ελέγχου σε διπλή υάλωση με υψηλό συντελεστή απορρόφησης ενέργειας TRIPLEX υάλωση ηλιακού ελέγχου.</a:t>
            </a:r>
            <a:br>
              <a:rPr lang="el-GR" dirty="0"/>
            </a:br>
            <a:endParaRPr lang="el-GR" dirty="0"/>
          </a:p>
        </p:txBody>
      </p:sp>
    </p:spTree>
    <p:extLst>
      <p:ext uri="{BB962C8B-B14F-4D97-AF65-F5344CB8AC3E}">
        <p14:creationId xmlns="" xmlns:p14="http://schemas.microsoft.com/office/powerpoint/2010/main" val="2152738860"/>
      </p:ext>
    </p:extLst>
  </p:cSld>
  <p:clrMapOvr>
    <a:masterClrMapping/>
  </p:clrMapOvr>
  <mc:AlternateContent xmlns:mc="http://schemas.openxmlformats.org/markup-compatibility/2006">
    <mc:Choice xmlns="" xmlns:p14="http://schemas.microsoft.com/office/powerpoint/2010/main" Requires="p14">
      <p:transition spd="slow" p14:dur="1200">
        <p14:prism/>
        <p:sndAc>
          <p:endSnd/>
        </p:sndAc>
      </p:transition>
    </mc:Choice>
    <mc:Fallback>
      <p:transition spd="slow">
        <p:fade/>
        <p:sndAc>
          <p:end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ΧΡΗΣΕΙΣ ΓΥΑΛΙΟΥ</a:t>
            </a:r>
            <a:endParaRPr lang="el-GR" dirty="0"/>
          </a:p>
        </p:txBody>
      </p:sp>
      <p:sp>
        <p:nvSpPr>
          <p:cNvPr id="3" name="Content Placeholder 2"/>
          <p:cNvSpPr>
            <a:spLocks noGrp="1"/>
          </p:cNvSpPr>
          <p:nvPr>
            <p:ph idx="1"/>
          </p:nvPr>
        </p:nvSpPr>
        <p:spPr/>
        <p:txBody>
          <a:bodyPr/>
          <a:lstStyle/>
          <a:p>
            <a:r>
              <a:rPr lang="el-GR" dirty="0"/>
              <a:t>Το επίπεδο γυαλί χρησιμοποιείται κυρίως στην αρχιτεκτονική και στην αυτοκινητοβιομηχανία. Οι απαιτήσεις στη αυτοκινητοβιομηχανία για καμπυλωτά παράθυρα ικανοποιούνται με την επικάλυψη λεπτών στρώσεων επιπέδου γυαλιού με πλαστικά υλικά και το καλούπιασμα στην απαιτούμενη μορφή και μέγεθος. Ξεχωριστή ποιότητα επίπεδου γυαλιού χρησιμοποιείται σε καθρέφτες, εικόνες, βιτρίνες, έπιπλα και πολλές άλλες χρήσεις.</a:t>
            </a:r>
          </a:p>
          <a:p>
            <a:endParaRPr lang="el-GR" dirty="0"/>
          </a:p>
        </p:txBody>
      </p:sp>
    </p:spTree>
    <p:extLst>
      <p:ext uri="{BB962C8B-B14F-4D97-AF65-F5344CB8AC3E}">
        <p14:creationId xmlns="" xmlns:p14="http://schemas.microsoft.com/office/powerpoint/2010/main" val="2309556479"/>
      </p:ext>
    </p:extLst>
  </p:cSld>
  <p:clrMapOvr>
    <a:masterClrMapping/>
  </p:clrMapOvr>
  <mc:AlternateContent xmlns:mc="http://schemas.openxmlformats.org/markup-compatibility/2006">
    <mc:Choice xmlns="" xmlns:p14="http://schemas.microsoft.com/office/powerpoint/2010/main" Requires="p14">
      <p:transition spd="slow" p14:dur="2500">
        <p:checker/>
        <p:sndAc>
          <p:endSnd/>
        </p:sndAc>
      </p:transition>
    </mc:Choice>
    <mc:Fallback>
      <p:transition spd="slow">
        <p:checker/>
        <p:sndAc>
          <p:end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65824"/>
          </a:xfrm>
        </p:spPr>
        <p:txBody>
          <a:bodyPr>
            <a:normAutofit fontScale="92500" lnSpcReduction="10000"/>
          </a:bodyPr>
          <a:lstStyle/>
          <a:p>
            <a:r>
              <a:rPr lang="el-GR" dirty="0" smtClean="0"/>
              <a:t>Η </a:t>
            </a:r>
            <a:r>
              <a:rPr lang="el-GR" dirty="0"/>
              <a:t>κατασκευαστική αγορά έχει πολλές απαιτήσεις από το πολλαπλών στρώσεων ενισχυμένου πλέγματος γυαλί μέχρι το απλό γυαλί για παράθυρα πάχους 4 mm. Καθώς οι παραγωγοί γυαλιού προσανατολίζονται περισσότερο προς τις ανάγκες της αγοράς, νέα προϊόντα εμφανίζονται προσθέτοντας ξεχωριστή προστιθέμενη αξία στο τομέα του διαφανούς γυαλιού.</a:t>
            </a:r>
          </a:p>
          <a:p>
            <a:r>
              <a:rPr lang="el-GR" dirty="0" smtClean="0"/>
              <a:t>Η </a:t>
            </a:r>
            <a:r>
              <a:rPr lang="el-GR" dirty="0"/>
              <a:t>εξέλιξη ξεκίνησε με το ελαφρώς χρωματισμένο διάφανο γυαλί για παράθυρα και έχει τώρα εξελιχθεί σε ειδικό γυαλί διέλευσης φάσματος του φωτός που μπορεί να έχει επίσης ανακλαστική επίστρωση. Και βέβαια ανάλογα με το σε ποιο μέρος του κόσμου το τελικό προϊόν θα χρησιμοποιηθεί, οι απαιτήσεις μπορεί να αφορούν στον περιορισμό της απώλειας θερμότητας στην ατμόσφαιρα έξω από το δωμάτιο ώστε να εξοικονομείται ενέργεια από την θέρμανση του δωματίου, ή στον περιορισμό της θερμότητα που εκπέμπεται από το εξωτερικό περιβάλλον στο δωμάτιο εξοικονομώντας ενέργεια από την χρήση κλιματισμού.</a:t>
            </a:r>
          </a:p>
          <a:p>
            <a:endParaRPr lang="el-GR" dirty="0"/>
          </a:p>
        </p:txBody>
      </p:sp>
    </p:spTree>
    <p:extLst>
      <p:ext uri="{BB962C8B-B14F-4D97-AF65-F5344CB8AC3E}">
        <p14:creationId xmlns="" xmlns:p14="http://schemas.microsoft.com/office/powerpoint/2010/main" val="3515919766"/>
      </p:ext>
    </p:extLst>
  </p:cSld>
  <p:clrMapOvr>
    <a:masterClrMapping/>
  </p:clrMapOvr>
  <mc:AlternateContent xmlns:mc="http://schemas.openxmlformats.org/markup-compatibility/2006">
    <mc:Choice xmlns="" xmlns:p14="http://schemas.microsoft.com/office/powerpoint/2010/main" Requires="p14">
      <p:transition spd="slow" p14:dur="4400">
        <p14:honeycomb/>
        <p:sndAc>
          <p:endSnd/>
        </p:sndAc>
      </p:transition>
    </mc:Choice>
    <mc:Fallback>
      <p:transition spd="slow">
        <p:fade/>
        <p:sndAc>
          <p:end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r>
              <a:rPr lang="el-GR" dirty="0"/>
              <a:t>Οι καθρέφτες αποτελούν επίσης μεγάλο τμήμα της κατανάλωσης γυαλιού. Η νέα τεχνολογία για την εφαρμογή αντανακλαστικών υλικών δημιουργεί πιο φιλικές προς το περιβάλλον διαδικασίες επεξεργασίας του καθρέφτη ενώ παράλληλα σημειώνεται βελτίωση και στην ποιότητα. Οι εφαρμογές στα έπιπλα εξελίσσονται επίσης σε μεγάλη αγορά για το επίπεδο γυαλί καθώς οι σχεδιαστές αρχίζουν να καταλαβαίνουν την βελτίωση στην ασφάλεια των επικαλυμμένων επίπεδων γυαλιών στις πόρτες των ερμαρίων.</a:t>
            </a:r>
          </a:p>
          <a:p>
            <a:pPr marL="137160" indent="0">
              <a:buNone/>
            </a:pPr>
            <a:endParaRPr lang="el-GR" dirty="0"/>
          </a:p>
        </p:txBody>
      </p:sp>
    </p:spTree>
    <p:extLst>
      <p:ext uri="{BB962C8B-B14F-4D97-AF65-F5344CB8AC3E}">
        <p14:creationId xmlns="" xmlns:p14="http://schemas.microsoft.com/office/powerpoint/2010/main" val="830650578"/>
      </p:ext>
    </p:extLst>
  </p:cSld>
  <p:clrMapOvr>
    <a:masterClrMapping/>
  </p:clrMapOvr>
  <mc:AlternateContent xmlns:mc="http://schemas.openxmlformats.org/markup-compatibility/2006">
    <mc:Choice xmlns="" xmlns:p14="http://schemas.microsoft.com/office/powerpoint/2010/main" Requires="p14">
      <p:transition spd="slow" p14:dur="3000">
        <p14:shred/>
        <p:sndAc>
          <p:endSnd/>
        </p:sndAc>
      </p:transition>
    </mc:Choice>
    <mc:Fallback>
      <p:transition spd="slow">
        <p:fade/>
        <p:sndAc>
          <p:end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9144001" cy="6858000"/>
          </a:xfrm>
        </p:spPr>
        <p:txBody>
          <a:bodyPr/>
          <a:lstStyle/>
          <a:p>
            <a:r>
              <a:rPr lang="el-GR" dirty="0"/>
              <a:t>Στην παρακάτω σχηματική παράσταση περιγράφονται οι χρήσεις του γυαλιού</a:t>
            </a:r>
            <a:r>
              <a:rPr lang="el-GR" dirty="0" smtClean="0"/>
              <a:t>:</a:t>
            </a:r>
          </a:p>
          <a:p>
            <a:endParaRPr lang="el-GR" dirty="0"/>
          </a:p>
        </p:txBody>
      </p:sp>
      <p:pic>
        <p:nvPicPr>
          <p:cNvPr id="4" name="Picture 3"/>
          <p:cNvPicPr>
            <a:picLocks noChangeAspect="1"/>
          </p:cNvPicPr>
          <p:nvPr/>
        </p:nvPicPr>
        <p:blipFill>
          <a:blip r:embed="rId2" cstate="email">
            <a:extLst>
              <a:ext uri="{28A0092B-C50C-407E-A947-70E740481C1C}">
                <a14:useLocalDpi xmlns="" xmlns:a14="http://schemas.microsoft.com/office/drawing/2010/main" val="0"/>
              </a:ext>
            </a:extLst>
          </a:blip>
          <a:stretch>
            <a:fillRect/>
          </a:stretch>
        </p:blipFill>
        <p:spPr>
          <a:xfrm>
            <a:off x="771525" y="1028700"/>
            <a:ext cx="7600950" cy="4800600"/>
          </a:xfrm>
          <a:prstGeom prst="rect">
            <a:avLst/>
          </a:prstGeom>
        </p:spPr>
      </p:pic>
    </p:spTree>
    <p:extLst>
      <p:ext uri="{BB962C8B-B14F-4D97-AF65-F5344CB8AC3E}">
        <p14:creationId xmlns="" xmlns:p14="http://schemas.microsoft.com/office/powerpoint/2010/main" val="389363105"/>
      </p:ext>
    </p:extLst>
  </p:cSld>
  <p:clrMapOvr>
    <a:masterClrMapping/>
  </p:clrMapOvr>
  <mc:AlternateContent xmlns:mc="http://schemas.openxmlformats.org/markup-compatibility/2006">
    <mc:Choice xmlns="" xmlns:p14="http://schemas.microsoft.com/office/powerpoint/2010/main" Requires="p14">
      <p:transition spd="slow" p14:dur="2000">
        <p14:ferris dir="l"/>
        <p:sndAc>
          <p:endSnd/>
        </p:sndAc>
      </p:transition>
    </mc:Choice>
    <mc:Fallback>
      <p:transition spd="slow">
        <p:fade/>
        <p:sndAc>
          <p:end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20000"/>
          </a:bodyPr>
          <a:lstStyle/>
          <a:p>
            <a:pPr>
              <a:buFont typeface="Wingdings" pitchFamily="2" charset="2"/>
              <a:buChar char="Ø"/>
            </a:pPr>
            <a:r>
              <a:rPr lang="el-GR" dirty="0"/>
              <a:t>Με λίγα λόγια θα μπορούσε κανείς να πει ότι ο </a:t>
            </a:r>
            <a:r>
              <a:rPr lang="el-GR" b="1" dirty="0"/>
              <a:t>υαλοπίνακας float</a:t>
            </a:r>
            <a:r>
              <a:rPr lang="el-GR" dirty="0"/>
              <a:t>, αποτελεί τον </a:t>
            </a:r>
            <a:r>
              <a:rPr lang="el-GR" dirty="0" smtClean="0"/>
              <a:t>πυρήνα</a:t>
            </a:r>
            <a:r>
              <a:rPr lang="el-GR" i="1" dirty="0"/>
              <a:t> </a:t>
            </a:r>
            <a:r>
              <a:rPr lang="el-GR" dirty="0"/>
              <a:t>για κάθε δραστηριότητα στον χώρο της υαλουργίας, είναι ο προµηθευτής μιας σειράς βιοµηχανικών δραστηριοτήτων στο χώρο:</a:t>
            </a:r>
          </a:p>
          <a:p>
            <a:r>
              <a:rPr lang="el-GR" dirty="0" smtClean="0"/>
              <a:t>1</a:t>
            </a:r>
            <a:r>
              <a:rPr lang="el-GR" dirty="0"/>
              <a:t>. των κατασκευών:</a:t>
            </a:r>
          </a:p>
          <a:p>
            <a:pPr>
              <a:buFont typeface="Arial" pitchFamily="34" charset="0"/>
              <a:buChar char="•"/>
            </a:pPr>
            <a:r>
              <a:rPr lang="el-GR" dirty="0"/>
              <a:t>αρχιτεκτονική (εξωτερικού χώρου).</a:t>
            </a:r>
          </a:p>
          <a:p>
            <a:pPr>
              <a:buFont typeface="Arial" pitchFamily="34" charset="0"/>
              <a:buChar char="•"/>
            </a:pPr>
            <a:r>
              <a:rPr lang="el-GR" dirty="0"/>
              <a:t>διακόσµηση (εσωτερικού χώρου).</a:t>
            </a:r>
          </a:p>
          <a:p>
            <a:r>
              <a:rPr lang="el-GR" dirty="0" smtClean="0"/>
              <a:t>2</a:t>
            </a:r>
            <a:r>
              <a:rPr lang="el-GR" dirty="0"/>
              <a:t>. Των μεταφορικών μέσων</a:t>
            </a:r>
          </a:p>
          <a:p>
            <a:pPr>
              <a:buFont typeface="Arial" pitchFamily="34" charset="0"/>
              <a:buChar char="•"/>
            </a:pPr>
            <a:r>
              <a:rPr lang="el-GR" dirty="0"/>
              <a:t>αυτοκίνητα</a:t>
            </a:r>
          </a:p>
          <a:p>
            <a:pPr>
              <a:buFont typeface="Arial" pitchFamily="34" charset="0"/>
              <a:buChar char="•"/>
            </a:pPr>
            <a:r>
              <a:rPr lang="el-GR" dirty="0"/>
              <a:t>τραίνα</a:t>
            </a:r>
          </a:p>
          <a:p>
            <a:pPr>
              <a:buFont typeface="Arial" pitchFamily="34" charset="0"/>
              <a:buChar char="•"/>
            </a:pPr>
            <a:r>
              <a:rPr lang="el-GR" dirty="0"/>
              <a:t>Λεωφορεία, τράμ, κλπ</a:t>
            </a:r>
          </a:p>
          <a:p>
            <a:pPr>
              <a:buFont typeface="Arial" pitchFamily="34" charset="0"/>
              <a:buChar char="•"/>
            </a:pPr>
            <a:r>
              <a:rPr lang="el-GR" dirty="0"/>
              <a:t>Αεροπλοΐα</a:t>
            </a:r>
          </a:p>
          <a:p>
            <a:pPr>
              <a:buFont typeface="Arial" pitchFamily="34" charset="0"/>
              <a:buChar char="•"/>
            </a:pPr>
            <a:r>
              <a:rPr lang="el-GR" dirty="0"/>
              <a:t>Ναυσιπλοΐα.</a:t>
            </a:r>
          </a:p>
          <a:p>
            <a:r>
              <a:rPr lang="el-GR" dirty="0" smtClean="0"/>
              <a:t>3</a:t>
            </a:r>
            <a:r>
              <a:rPr lang="el-GR" dirty="0"/>
              <a:t>. των εξειδικευµένων βιοµηχανιών:</a:t>
            </a:r>
          </a:p>
          <a:p>
            <a:pPr>
              <a:buFont typeface="Arial" pitchFamily="34" charset="0"/>
              <a:buChar char="•"/>
            </a:pPr>
            <a:r>
              <a:rPr lang="el-GR" dirty="0"/>
              <a:t>οικιακών συσκευών (φούρνοι, φούρνοι µικροκυµάτων, ... ).</a:t>
            </a:r>
          </a:p>
          <a:p>
            <a:pPr>
              <a:buFont typeface="Arial" pitchFamily="34" charset="0"/>
              <a:buChar char="•"/>
            </a:pPr>
            <a:r>
              <a:rPr lang="el-GR" dirty="0"/>
              <a:t>τοποθέτησης κορνιζών.</a:t>
            </a:r>
          </a:p>
          <a:p>
            <a:pPr>
              <a:buFont typeface="Arial" pitchFamily="34" charset="0"/>
              <a:buChar char="•"/>
            </a:pPr>
            <a:r>
              <a:rPr lang="el-GR" dirty="0"/>
              <a:t>για οθόνες υπολογιστών, κινητά τηλέφωνα.</a:t>
            </a:r>
          </a:p>
          <a:p>
            <a:pPr>
              <a:buFont typeface="Arial" pitchFamily="34" charset="0"/>
              <a:buChar char="•"/>
            </a:pPr>
            <a:r>
              <a:rPr lang="el-GR" dirty="0"/>
              <a:t>Ηλιακών συσσωρευτών</a:t>
            </a:r>
          </a:p>
          <a:p>
            <a:pPr>
              <a:buFont typeface="Arial" pitchFamily="34" charset="0"/>
              <a:buChar char="•"/>
            </a:pPr>
            <a:r>
              <a:rPr lang="el-GR" dirty="0"/>
              <a:t>Φωτοβολταικών.</a:t>
            </a:r>
          </a:p>
          <a:p>
            <a:endParaRPr lang="el-GR" dirty="0"/>
          </a:p>
        </p:txBody>
      </p:sp>
    </p:spTree>
    <p:extLst>
      <p:ext uri="{BB962C8B-B14F-4D97-AF65-F5344CB8AC3E}">
        <p14:creationId xmlns="" xmlns:p14="http://schemas.microsoft.com/office/powerpoint/2010/main" val="788148592"/>
      </p:ext>
    </p:extLst>
  </p:cSld>
  <p:clrMapOvr>
    <a:masterClrMapping/>
  </p:clrMapOvr>
  <mc:AlternateContent xmlns:mc="http://schemas.openxmlformats.org/markup-compatibility/2006">
    <mc:Choice xmlns="" xmlns:p14="http://schemas.microsoft.com/office/powerpoint/2010/main" Requires="p14">
      <p:transition spd="slow" p14:dur="1400">
        <p14:ripple/>
        <p:sndAc>
          <p:endSnd/>
        </p:sndAc>
      </p:transition>
    </mc:Choice>
    <mc:Fallback>
      <p:transition spd="slow">
        <p:fade/>
        <p:sndAc>
          <p:end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1" end="1"/>
                                            </p:txEl>
                                          </p:spTgt>
                                        </p:tgtEl>
                                        <p:attrNameLst>
                                          <p:attrName>style.color</p:attrName>
                                        </p:attrNameLst>
                                      </p:cBhvr>
                                      <p:to>
                                        <a:schemeClr val="bg1"/>
                                      </p:to>
                                    </p:animClr>
                                    <p:animClr clrSpc="rgb" dir="cw">
                                      <p:cBhvr>
                                        <p:cTn id="7" dur="250" autoRev="1" fill="remove"/>
                                        <p:tgtEl>
                                          <p:spTgt spid="3">
                                            <p:txEl>
                                              <p:pRg st="1" end="1"/>
                                            </p:txEl>
                                          </p:spTgt>
                                        </p:tgtEl>
                                        <p:attrNameLst>
                                          <p:attrName>fillcolor</p:attrName>
                                        </p:attrNameLst>
                                      </p:cBhvr>
                                      <p:to>
                                        <a:schemeClr val="bg1"/>
                                      </p:to>
                                    </p:animClr>
                                    <p:set>
                                      <p:cBhvr>
                                        <p:cTn id="8" dur="250" autoRev="1" fill="remove"/>
                                        <p:tgtEl>
                                          <p:spTgt spid="3">
                                            <p:txEl>
                                              <p:pRg st="1" end="1"/>
                                            </p:txEl>
                                          </p:spTgt>
                                        </p:tgtEl>
                                        <p:attrNameLst>
                                          <p:attrName>fill.type</p:attrName>
                                        </p:attrNameLst>
                                      </p:cBhvr>
                                      <p:to>
                                        <p:strVal val="solid"/>
                                      </p:to>
                                    </p:set>
                                    <p:set>
                                      <p:cBhvr>
                                        <p:cTn id="9" dur="250" autoRev="1" fill="remove"/>
                                        <p:tgtEl>
                                          <p:spTgt spid="3">
                                            <p:txEl>
                                              <p:pRg st="1" end="1"/>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barn(inVertical)">
                                      <p:cBhvr>
                                        <p:cTn id="14" dur="500"/>
                                        <p:tgtEl>
                                          <p:spTgt spid="3">
                                            <p:txEl>
                                              <p:pRg st="4" end="4"/>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anim calcmode="lin" valueType="num">
                                      <p:cBhvr additive="base">
                                        <p:cTn id="1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email">
            <a:extLst>
              <a:ext uri="{28A0092B-C50C-407E-A947-70E740481C1C}">
                <a14:useLocalDpi xmlns="" xmlns:a14="http://schemas.microsoft.com/office/drawing/2010/main" val="0"/>
              </a:ext>
            </a:extLst>
          </a:blip>
          <a:stretch>
            <a:fillRect/>
          </a:stretch>
        </p:blipFill>
        <p:spPr>
          <a:xfrm>
            <a:off x="0" y="29672"/>
            <a:ext cx="5733413" cy="5991616"/>
          </a:xfrm>
        </p:spPr>
      </p:pic>
      <p:pic>
        <p:nvPicPr>
          <p:cNvPr id="5" name="Picture 4"/>
          <p:cNvPicPr>
            <a:picLocks noChangeAspect="1"/>
          </p:cNvPicPr>
          <p:nvPr/>
        </p:nvPicPr>
        <p:blipFill>
          <a:blip r:embed="rId3" cstate="email">
            <a:extLst>
              <a:ext uri="{28A0092B-C50C-407E-A947-70E740481C1C}">
                <a14:useLocalDpi xmlns="" xmlns:a14="http://schemas.microsoft.com/office/drawing/2010/main" val="0"/>
              </a:ext>
            </a:extLst>
          </a:blip>
          <a:stretch>
            <a:fillRect/>
          </a:stretch>
        </p:blipFill>
        <p:spPr>
          <a:xfrm>
            <a:off x="5796136" y="0"/>
            <a:ext cx="3347864" cy="6021288"/>
          </a:xfrm>
          <a:prstGeom prst="rect">
            <a:avLst/>
          </a:prstGeom>
        </p:spPr>
      </p:pic>
    </p:spTree>
    <p:extLst>
      <p:ext uri="{BB962C8B-B14F-4D97-AF65-F5344CB8AC3E}">
        <p14:creationId xmlns="" xmlns:p14="http://schemas.microsoft.com/office/powerpoint/2010/main" val="3677231272"/>
      </p:ext>
    </p:extLst>
  </p:cSld>
  <p:clrMapOvr>
    <a:masterClrMapping/>
  </p:clrMapOvr>
  <mc:AlternateContent xmlns:mc="http://schemas.openxmlformats.org/markup-compatibility/2006">
    <mc:Choice xmlns="" xmlns:p14="http://schemas.microsoft.com/office/powerpoint/2010/main" Requires="p14">
      <p:transition spd="slow" p14:dur="1100">
        <p14:switch dir="r"/>
        <p:sndAc>
          <p:endSnd/>
        </p:sndAc>
      </p:transition>
    </mc:Choice>
    <mc:Fallback>
      <p:transition spd="slow">
        <p:fade/>
        <p:sndAc>
          <p:end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6632"/>
            <a:ext cx="7772400" cy="2376264"/>
          </a:xfrm>
        </p:spPr>
        <p:txBody>
          <a:bodyPr>
            <a:noAutofit/>
          </a:bodyPr>
          <a:lstStyle/>
          <a:p>
            <a:pPr algn="just"/>
            <a:r>
              <a:rPr lang="el-GR" sz="12000" dirty="0" smtClean="0">
                <a:effectLst>
                  <a:outerShdw blurRad="38100" dist="38100" dir="2700000" algn="tl">
                    <a:srgbClr val="000000">
                      <a:alpha val="43137"/>
                    </a:srgbClr>
                  </a:outerShdw>
                </a:effectLst>
              </a:rPr>
              <a:t>ΤΟ ΓΥΑΛΙ</a:t>
            </a:r>
            <a:endParaRPr lang="el-GR" sz="12000" dirty="0">
              <a:effectLst>
                <a:outerShdw blurRad="38100" dist="38100" dir="2700000" algn="tl">
                  <a:srgbClr val="000000">
                    <a:alpha val="43137"/>
                  </a:srgbClr>
                </a:outerShdw>
              </a:effectLst>
            </a:endParaRPr>
          </a:p>
        </p:txBody>
      </p:sp>
      <p:pic>
        <p:nvPicPr>
          <p:cNvPr id="6" name="Picture 5"/>
          <p:cNvPicPr>
            <a:picLocks noChangeAspect="1"/>
          </p:cNvPicPr>
          <p:nvPr/>
        </p:nvPicPr>
        <p:blipFill>
          <a:blip r:embed="rId2" cstate="email">
            <a:extLst>
              <a:ext uri="{28A0092B-C50C-407E-A947-70E740481C1C}">
                <a14:useLocalDpi xmlns="" xmlns:a14="http://schemas.microsoft.com/office/drawing/2010/main" val="0"/>
              </a:ext>
            </a:extLst>
          </a:blip>
          <a:stretch>
            <a:fillRect/>
          </a:stretch>
        </p:blipFill>
        <p:spPr>
          <a:xfrm>
            <a:off x="1628122" y="3068960"/>
            <a:ext cx="5600700" cy="3168352"/>
          </a:xfrm>
          <a:prstGeom prst="rect">
            <a:avLst/>
          </a:prstGeom>
        </p:spPr>
      </p:pic>
    </p:spTree>
    <p:extLst>
      <p:ext uri="{BB962C8B-B14F-4D97-AF65-F5344CB8AC3E}">
        <p14:creationId xmlns="" xmlns:p14="http://schemas.microsoft.com/office/powerpoint/2010/main" val="1864281586"/>
      </p:ext>
    </p:extLst>
  </p:cSld>
  <p:clrMapOvr>
    <a:masterClrMapping/>
  </p:clrMapOvr>
  <mc:AlternateContent xmlns:mc="http://schemas.openxmlformats.org/markup-compatibility/2006">
    <mc:Choice xmlns="" xmlns:p14="http://schemas.microsoft.com/office/powerpoint/2010/main" Requires="p14">
      <p:transition spd="slow" p14:dur="5000" advClick="0" advTm="3467">
        <p14:vortex dir="r"/>
        <p:sndAc>
          <p:endSnd/>
        </p:sndAc>
      </p:transition>
    </mc:Choice>
    <mc:Fallback>
      <p:transition spd="slow" advClick="0" advTm="3467">
        <p:fade/>
        <p:sndAc>
          <p:end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email">
            <a:extLst>
              <a:ext uri="{28A0092B-C50C-407E-A947-70E740481C1C}">
                <a14:useLocalDpi xmlns="" xmlns:a14="http://schemas.microsoft.com/office/drawing/2010/main" val="0"/>
              </a:ext>
            </a:extLst>
          </a:blip>
          <a:stretch>
            <a:fillRect/>
          </a:stretch>
        </p:blipFill>
        <p:spPr>
          <a:xfrm>
            <a:off x="0" y="35387"/>
            <a:ext cx="3805486" cy="3996837"/>
          </a:xfrm>
        </p:spPr>
      </p:pic>
      <p:pic>
        <p:nvPicPr>
          <p:cNvPr id="5" name="Picture 4"/>
          <p:cNvPicPr>
            <a:picLocks noChangeAspect="1"/>
          </p:cNvPicPr>
          <p:nvPr/>
        </p:nvPicPr>
        <p:blipFill>
          <a:blip r:embed="rId3" cstate="email">
            <a:extLst>
              <a:ext uri="{28A0092B-C50C-407E-A947-70E740481C1C}">
                <a14:useLocalDpi xmlns="" xmlns:a14="http://schemas.microsoft.com/office/drawing/2010/main" val="0"/>
              </a:ext>
            </a:extLst>
          </a:blip>
          <a:stretch>
            <a:fillRect/>
          </a:stretch>
        </p:blipFill>
        <p:spPr>
          <a:xfrm>
            <a:off x="3805486" y="26814"/>
            <a:ext cx="5338514" cy="4005411"/>
          </a:xfrm>
          <a:prstGeom prst="rect">
            <a:avLst/>
          </a:prstGeom>
        </p:spPr>
      </p:pic>
      <p:pic>
        <p:nvPicPr>
          <p:cNvPr id="6" name="Picture 5"/>
          <p:cNvPicPr>
            <a:picLocks noChangeAspect="1"/>
          </p:cNvPicPr>
          <p:nvPr/>
        </p:nvPicPr>
        <p:blipFill>
          <a:blip r:embed="rId4" cstate="email">
            <a:extLst>
              <a:ext uri="{28A0092B-C50C-407E-A947-70E740481C1C}">
                <a14:useLocalDpi xmlns="" xmlns:a14="http://schemas.microsoft.com/office/drawing/2010/main" val="0"/>
              </a:ext>
            </a:extLst>
          </a:blip>
          <a:stretch>
            <a:fillRect/>
          </a:stretch>
        </p:blipFill>
        <p:spPr>
          <a:xfrm>
            <a:off x="-108520" y="4032224"/>
            <a:ext cx="9252520" cy="2850373"/>
          </a:xfrm>
          <a:prstGeom prst="rect">
            <a:avLst/>
          </a:prstGeom>
        </p:spPr>
      </p:pic>
    </p:spTree>
    <p:extLst>
      <p:ext uri="{BB962C8B-B14F-4D97-AF65-F5344CB8AC3E}">
        <p14:creationId xmlns="" xmlns:p14="http://schemas.microsoft.com/office/powerpoint/2010/main" val="4045479291"/>
      </p:ext>
    </p:extLst>
  </p:cSld>
  <p:clrMapOvr>
    <a:masterClrMapping/>
  </p:clrMapOvr>
  <mc:AlternateContent xmlns:mc="http://schemas.openxmlformats.org/markup-compatibility/2006">
    <mc:Choice xmlns="" xmlns:p14="http://schemas.microsoft.com/office/powerpoint/2010/main" Requires="p14">
      <p:transition spd="slow" p14:dur="1400">
        <p14:ripple/>
        <p:sndAc>
          <p:endSnd/>
        </p:sndAc>
      </p:transition>
    </mc:Choice>
    <mc:Fallback>
      <p:transition spd="slow">
        <p:fade/>
        <p:sndAc>
          <p:endSnd/>
        </p:sndAc>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ΑΝΑΚΥΚΛΩΣΗ ΓΥΑΛΙΟΥ</a:t>
            </a:r>
            <a:endParaRPr lang="el-GR" dirty="0"/>
          </a:p>
        </p:txBody>
      </p:sp>
      <p:sp>
        <p:nvSpPr>
          <p:cNvPr id="3" name="Content Placeholder 2"/>
          <p:cNvSpPr>
            <a:spLocks noGrp="1"/>
          </p:cNvSpPr>
          <p:nvPr>
            <p:ph idx="1"/>
          </p:nvPr>
        </p:nvSpPr>
        <p:spPr>
          <a:xfrm>
            <a:off x="0" y="1484784"/>
            <a:ext cx="9144000" cy="5373216"/>
          </a:xfrm>
        </p:spPr>
        <p:txBody>
          <a:bodyPr>
            <a:normAutofit fontScale="92500" lnSpcReduction="20000"/>
          </a:bodyPr>
          <a:lstStyle/>
          <a:p>
            <a:r>
              <a:rPr lang="el-GR" dirty="0"/>
              <a:t> Το γυαλί το χρησιμοποιούμε συχνά στη ζωή μας σε διάφορες μορφές. Όταν βρεθεί όμως στη φύση δεν αποσυντίθεται γι' αυτό πρέπει να το ανακυκλώνουμε.</a:t>
            </a:r>
            <a:br>
              <a:rPr lang="el-GR" dirty="0"/>
            </a:br>
            <a:r>
              <a:rPr lang="el-GR" dirty="0"/>
              <a:t> Υπάρχουν δύο τρόποι ανακύκλωσης. Ο πρώτος είναι η επαναχρησιμοποίηση των μπουκαλιών. Ο δεύτερος τρόπος έχει σχέση με τα μπουκάλια που δεν μπορούν να επαναχρησιμοποιηθούν και με τα διάφορα γυάλινα αντικείμενα. Αυτά τα συγκεντρώνουμε σε ειδικούς κάδους. Έπειτα μεταφέρονται στα κέντρα συγκέντρωσης γυαλιού όπου γίνεται ο διαχωρισμός του γυαλιού ανάλογα με το χρώμα του (άσπρο, πράσινο, καφέ). Μετά το σπάνε σε μικρά κομματάκια (υαλόθραυσμα) και το καθαρίζουν από χαρτιά, πλαστικά κ.ά. Στη συνέχεια το υαλόθραυσμα οδηγείτε στον κλίβανο τήξης κι ακολουθείται όλη η προηγούμενη διαδικασία. Με την ανακύκλωση του γυαλιού κάνουμε οικονομία στις πρώτες ύλες και προστατεύουμε το περιβάλλον.</a:t>
            </a:r>
          </a:p>
          <a:p>
            <a:endParaRPr lang="el-GR" dirty="0"/>
          </a:p>
        </p:txBody>
      </p:sp>
    </p:spTree>
    <p:extLst>
      <p:ext uri="{BB962C8B-B14F-4D97-AF65-F5344CB8AC3E}">
        <p14:creationId xmlns="" xmlns:p14="http://schemas.microsoft.com/office/powerpoint/2010/main" val="347515946"/>
      </p:ext>
    </p:extLst>
  </p:cSld>
  <p:clrMapOvr>
    <a:masterClrMapping/>
  </p:clrMapOvr>
  <mc:AlternateContent xmlns:mc="http://schemas.openxmlformats.org/markup-compatibility/2006">
    <mc:Choice xmlns="" xmlns:p14="http://schemas.microsoft.com/office/powerpoint/2010/main" Requires="p14">
      <p:transition spd="slow" p14:dur="5000">
        <p14:vortex dir="r"/>
        <p:sndAc>
          <p:endSnd/>
        </p:sndAc>
      </p:transition>
    </mc:Choice>
    <mc:Fallback>
      <p:transition spd="slow">
        <p:fade/>
        <p:sndAc>
          <p:end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0000" lnSpcReduction="20000"/>
          </a:bodyPr>
          <a:lstStyle/>
          <a:p>
            <a:pPr>
              <a:buFont typeface="Wingdings" pitchFamily="2" charset="2"/>
              <a:buChar char="v"/>
            </a:pPr>
            <a:r>
              <a:rPr lang="el-GR" b="1" dirty="0"/>
              <a:t>Ο ΡΟΛΟΣ ΤΟΥ ΠΟΛΙΤΗ ΣΤΗΝ ΑΝΑΚΥΚΛΩΣΗ ΤΟΥ ΓΥΑΛΙΟΥ</a:t>
            </a:r>
            <a:r>
              <a:rPr lang="el-GR" dirty="0"/>
              <a:t/>
            </a:r>
            <a:br>
              <a:rPr lang="el-GR" dirty="0"/>
            </a:br>
            <a:r>
              <a:rPr lang="el-GR" dirty="0"/>
              <a:t/>
            </a:r>
            <a:br>
              <a:rPr lang="el-GR" dirty="0"/>
            </a:br>
            <a:r>
              <a:rPr lang="el-GR" dirty="0"/>
              <a:t/>
            </a:r>
            <a:br>
              <a:rPr lang="el-GR" dirty="0"/>
            </a:br>
            <a:r>
              <a:rPr lang="el-GR" dirty="0"/>
              <a:t>    Πρέπει όλοι οι άνθρωποι να καταλάβουμε πόσο σημαντική είναι η ανακύκλωση των προϊόντων, αν θέλουμε να διατηρήσομε το περιβάλλον καθαρό. Κάθε ένας μεμονωμένα και όλοι μαζί συνολικά πρέπει να συμβάλλομε ενεργά στη προσπάθεια αυτή.</a:t>
            </a:r>
          </a:p>
          <a:p>
            <a:pPr>
              <a:buFont typeface="Wingdings" pitchFamily="2" charset="2"/>
              <a:buChar char="Ø"/>
            </a:pPr>
            <a:r>
              <a:rPr lang="el-GR" dirty="0"/>
              <a:t>    Όλοι μπορούμε να αγοράσομε προϊόντα που βρίσκονται σε αρμονία με το περιβάλλον και δεν είναι ζημιογόνα. Αυτή η προσπάθεια ίσως να αποδειχτεί και αρκετά διασκεδαστική. Μπορούμε να προτείνομε μερικές ιδέες που θα βοηθήσουν στην ανακύκλωση και συγκεκριμένα του γυαλιού:</a:t>
            </a:r>
          </a:p>
          <a:p>
            <a:pPr>
              <a:buFont typeface="Wingdings" pitchFamily="2" charset="2"/>
              <a:buChar char="Ø"/>
            </a:pPr>
            <a:r>
              <a:rPr lang="el-GR" dirty="0"/>
              <a:t>Να μην πετάμε διάφορα γυάλινα σκεύη ή διακοσμητικά, που δεν χρειαζόμαστε, αλλά να τα διαθέτομε για φιλανθρωπικούς σκοπούς ή να τα πουλάμε σε μαγαζιά που τα ανακυκλώνουν.</a:t>
            </a:r>
            <a:br>
              <a:rPr lang="el-GR" dirty="0"/>
            </a:br>
            <a:r>
              <a:rPr lang="el-GR" dirty="0"/>
              <a:t> </a:t>
            </a:r>
          </a:p>
          <a:p>
            <a:pPr>
              <a:buFont typeface="Wingdings" pitchFamily="2" charset="2"/>
              <a:buChar char="Ø"/>
            </a:pPr>
            <a:r>
              <a:rPr lang="el-GR" dirty="0"/>
              <a:t>Να χρησιμοποιούμε γυάλινα δοχεία για αναψυκτικά, μπύρες κλπ, για να μπορούμε να τα επιστρέφομε. </a:t>
            </a:r>
            <a:br>
              <a:rPr lang="el-GR" dirty="0"/>
            </a:br>
            <a:r>
              <a:rPr lang="el-GR" dirty="0"/>
              <a:t> </a:t>
            </a:r>
          </a:p>
          <a:p>
            <a:pPr>
              <a:buFont typeface="Wingdings" pitchFamily="2" charset="2"/>
              <a:buChar char="Ø"/>
            </a:pPr>
            <a:r>
              <a:rPr lang="el-GR" dirty="0"/>
              <a:t>Να επιστρέφομε τα γυάλινα δοχεία που χρησιμοποιούμε για φάρμακα, όταν αδειάσουν. </a:t>
            </a:r>
            <a:br>
              <a:rPr lang="el-GR" dirty="0"/>
            </a:br>
            <a:r>
              <a:rPr lang="el-GR" dirty="0"/>
              <a:t> </a:t>
            </a:r>
          </a:p>
          <a:p>
            <a:pPr>
              <a:buFont typeface="Wingdings" pitchFamily="2" charset="2"/>
              <a:buChar char="Ø"/>
            </a:pPr>
            <a:r>
              <a:rPr lang="el-GR" dirty="0"/>
              <a:t>Να μην αγοράζομε προϊόντα μιας χρήσης. </a:t>
            </a:r>
            <a:br>
              <a:rPr lang="el-GR" dirty="0"/>
            </a:br>
            <a:r>
              <a:rPr lang="el-GR" dirty="0"/>
              <a:t> </a:t>
            </a:r>
          </a:p>
          <a:p>
            <a:pPr>
              <a:buFont typeface="Wingdings" pitchFamily="2" charset="2"/>
              <a:buChar char="Ø"/>
            </a:pPr>
            <a:r>
              <a:rPr lang="el-GR" dirty="0"/>
              <a:t>Να μην πετάμε ποτέ γυάλινα δοχεία στο δρόμο ή στην ύπαιθρο. Είναι πολύ επικίνδυνα για τους ανθρώπους αλλά και για τα ζώα. </a:t>
            </a:r>
            <a:br>
              <a:rPr lang="el-GR" dirty="0"/>
            </a:br>
            <a:r>
              <a:rPr lang="el-GR" dirty="0"/>
              <a:t> </a:t>
            </a:r>
          </a:p>
          <a:p>
            <a:endParaRPr lang="el-GR" dirty="0"/>
          </a:p>
        </p:txBody>
      </p:sp>
    </p:spTree>
    <p:extLst>
      <p:ext uri="{BB962C8B-B14F-4D97-AF65-F5344CB8AC3E}">
        <p14:creationId xmlns="" xmlns:p14="http://schemas.microsoft.com/office/powerpoint/2010/main" val="3852024163"/>
      </p:ext>
    </p:extLst>
  </p:cSld>
  <p:clrMapOvr>
    <a:masterClrMapping/>
  </p:clrMapOvr>
  <mc:AlternateContent xmlns:mc="http://schemas.openxmlformats.org/markup-compatibility/2006">
    <mc:Choice xmlns="" xmlns:p14="http://schemas.microsoft.com/office/powerpoint/2010/main" Requires="p14">
      <p:transition spd="slow" p14:dur="1600">
        <p14:conveyor dir="l"/>
        <p:sndAc>
          <p:endSnd/>
        </p:sndAc>
      </p:transition>
    </mc:Choice>
    <mc:Fallback>
      <p:transition spd="slow">
        <p:fade/>
        <p:sndAc>
          <p:end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32" presetClass="emph" presetSubtype="0" fill="hold" nodeType="clickEffect">
                                  <p:stCondLst>
                                    <p:cond delay="0"/>
                                  </p:stCondLst>
                                  <p:childTnLst>
                                    <p:animRot by="120000">
                                      <p:cBhvr>
                                        <p:cTn id="26" dur="100" fill="hold">
                                          <p:stCondLst>
                                            <p:cond delay="0"/>
                                          </p:stCondLst>
                                        </p:cTn>
                                        <p:tgtEl>
                                          <p:spTgt spid="3">
                                            <p:txEl>
                                              <p:pRg st="5" end="5"/>
                                            </p:txEl>
                                          </p:spTgt>
                                        </p:tgtEl>
                                        <p:attrNameLst>
                                          <p:attrName>r</p:attrName>
                                        </p:attrNameLst>
                                      </p:cBhvr>
                                    </p:animRot>
                                    <p:animRot by="-240000">
                                      <p:cBhvr>
                                        <p:cTn id="27" dur="200" fill="hold">
                                          <p:stCondLst>
                                            <p:cond delay="200"/>
                                          </p:stCondLst>
                                        </p:cTn>
                                        <p:tgtEl>
                                          <p:spTgt spid="3">
                                            <p:txEl>
                                              <p:pRg st="5" end="5"/>
                                            </p:txEl>
                                          </p:spTgt>
                                        </p:tgtEl>
                                        <p:attrNameLst>
                                          <p:attrName>r</p:attrName>
                                        </p:attrNameLst>
                                      </p:cBhvr>
                                    </p:animRot>
                                    <p:animRot by="240000">
                                      <p:cBhvr>
                                        <p:cTn id="28" dur="200" fill="hold">
                                          <p:stCondLst>
                                            <p:cond delay="400"/>
                                          </p:stCondLst>
                                        </p:cTn>
                                        <p:tgtEl>
                                          <p:spTgt spid="3">
                                            <p:txEl>
                                              <p:pRg st="5" end="5"/>
                                            </p:txEl>
                                          </p:spTgt>
                                        </p:tgtEl>
                                        <p:attrNameLst>
                                          <p:attrName>r</p:attrName>
                                        </p:attrNameLst>
                                      </p:cBhvr>
                                    </p:animRot>
                                    <p:animRot by="-240000">
                                      <p:cBhvr>
                                        <p:cTn id="29" dur="200" fill="hold">
                                          <p:stCondLst>
                                            <p:cond delay="600"/>
                                          </p:stCondLst>
                                        </p:cTn>
                                        <p:tgtEl>
                                          <p:spTgt spid="3">
                                            <p:txEl>
                                              <p:pRg st="5" end="5"/>
                                            </p:txEl>
                                          </p:spTgt>
                                        </p:tgtEl>
                                        <p:attrNameLst>
                                          <p:attrName>r</p:attrName>
                                        </p:attrNameLst>
                                      </p:cBhvr>
                                    </p:animRot>
                                    <p:animRot by="120000">
                                      <p:cBhvr>
                                        <p:cTn id="30" dur="200" fill="hold">
                                          <p:stCondLst>
                                            <p:cond delay="800"/>
                                          </p:stCondLst>
                                        </p:cTn>
                                        <p:tgtEl>
                                          <p:spTgt spid="3">
                                            <p:txEl>
                                              <p:pRg st="5" end="5"/>
                                            </p:txEl>
                                          </p:spTgt>
                                        </p:tgtEl>
                                        <p:attrNameLst>
                                          <p:attrName>r</p:attrName>
                                        </p:attrNameLst>
                                      </p:cBhvr>
                                    </p:animRot>
                                  </p:childTnLst>
                                </p:cTn>
                              </p:par>
                            </p:childTnLst>
                          </p:cTn>
                        </p:par>
                      </p:childTnLst>
                    </p:cTn>
                  </p:par>
                  <p:par>
                    <p:cTn id="31" fill="hold">
                      <p:stCondLst>
                        <p:cond delay="indefinite"/>
                      </p:stCondLst>
                      <p:childTnLst>
                        <p:par>
                          <p:cTn id="32" fill="hold">
                            <p:stCondLst>
                              <p:cond delay="0"/>
                            </p:stCondLst>
                            <p:childTnLst>
                              <p:par>
                                <p:cTn id="33" presetID="27" presetClass="emph" presetSubtype="0" fill="remove" nodeType="clickEffect">
                                  <p:stCondLst>
                                    <p:cond delay="0"/>
                                  </p:stCondLst>
                                  <p:childTnLst>
                                    <p:animClr clrSpc="rgb" dir="cw">
                                      <p:cBhvr override="childStyle">
                                        <p:cTn id="34" dur="250" autoRev="1" fill="remove"/>
                                        <p:tgtEl>
                                          <p:spTgt spid="3">
                                            <p:txEl>
                                              <p:pRg st="6" end="6"/>
                                            </p:txEl>
                                          </p:spTgt>
                                        </p:tgtEl>
                                        <p:attrNameLst>
                                          <p:attrName>style.color</p:attrName>
                                        </p:attrNameLst>
                                      </p:cBhvr>
                                      <p:to>
                                        <a:schemeClr val="bg1"/>
                                      </p:to>
                                    </p:animClr>
                                    <p:animClr clrSpc="rgb" dir="cw">
                                      <p:cBhvr>
                                        <p:cTn id="35" dur="250" autoRev="1" fill="remove"/>
                                        <p:tgtEl>
                                          <p:spTgt spid="3">
                                            <p:txEl>
                                              <p:pRg st="6" end="6"/>
                                            </p:txEl>
                                          </p:spTgt>
                                        </p:tgtEl>
                                        <p:attrNameLst>
                                          <p:attrName>fillcolor</p:attrName>
                                        </p:attrNameLst>
                                      </p:cBhvr>
                                      <p:to>
                                        <a:schemeClr val="bg1"/>
                                      </p:to>
                                    </p:animClr>
                                    <p:set>
                                      <p:cBhvr>
                                        <p:cTn id="36" dur="250" autoRev="1" fill="remove"/>
                                        <p:tgtEl>
                                          <p:spTgt spid="3">
                                            <p:txEl>
                                              <p:pRg st="6" end="6"/>
                                            </p:txEl>
                                          </p:spTgt>
                                        </p:tgtEl>
                                        <p:attrNameLst>
                                          <p:attrName>fill.type</p:attrName>
                                        </p:attrNameLst>
                                      </p:cBhvr>
                                      <p:to>
                                        <p:strVal val="solid"/>
                                      </p:to>
                                    </p:set>
                                    <p:set>
                                      <p:cBhvr>
                                        <p:cTn id="37" dur="250" autoRev="1" fill="remove"/>
                                        <p:tgtEl>
                                          <p:spTgt spid="3">
                                            <p:txEl>
                                              <p:pRg st="6" end="6"/>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r>
              <a:rPr lang="el-GR" dirty="0"/>
              <a:t>Να προσπαθούμε να μαζεύομε τα γυάλινα δοχεία και να τα βάζομε σε ειδικούς κάδους. </a:t>
            </a:r>
            <a:br>
              <a:rPr lang="el-GR" dirty="0"/>
            </a:br>
            <a:r>
              <a:rPr lang="el-GR" dirty="0"/>
              <a:t> </a:t>
            </a:r>
          </a:p>
          <a:p>
            <a:r>
              <a:rPr lang="el-GR" dirty="0"/>
              <a:t>Μπορούμε πολλά γυάλινα δοχεία να τα ξαναχρησιμοποιήσομε καθημερινά στη κουζίνα μας όπως για μαρμελάδες, γλυκά, τρόφιμα, κομπόστες κλπ. </a:t>
            </a:r>
            <a:br>
              <a:rPr lang="el-GR" dirty="0"/>
            </a:br>
            <a:r>
              <a:rPr lang="el-GR" dirty="0"/>
              <a:t> </a:t>
            </a:r>
          </a:p>
          <a:p>
            <a:r>
              <a:rPr lang="el-GR" dirty="0"/>
              <a:t>Να ζητήσομε από τον Δήμο μαζί με τους φίλους μας ή το σχολείο μας να τοποθετήσει κάδους για ανακύκλωση</a:t>
            </a:r>
            <a:r>
              <a:rPr lang="el-GR" dirty="0" smtClean="0"/>
              <a:t>.</a:t>
            </a:r>
            <a:endParaRPr lang="en-US" dirty="0" smtClean="0"/>
          </a:p>
          <a:p>
            <a:endParaRPr lang="el-GR" dirty="0"/>
          </a:p>
          <a:p>
            <a:pPr marL="137160" indent="0">
              <a:buNone/>
            </a:pPr>
            <a:r>
              <a:rPr lang="el-GR" dirty="0"/>
              <a:t>    Με λίγη καλή θέληση και με ομαδικό αγώνα ίσως η ανακύκλωση γίνει πραγματικότητα και στην πόλη μας. Ίσως κάποτε όλα να γίνουν πραγματικότητα και η ανακύκλωση να γίνει απαραίτητο μέρος της καθημερινής ζωής του κάθε πολίτη.</a:t>
            </a:r>
          </a:p>
          <a:p>
            <a:endParaRPr lang="el-GR" dirty="0"/>
          </a:p>
        </p:txBody>
      </p:sp>
    </p:spTree>
    <p:extLst>
      <p:ext uri="{BB962C8B-B14F-4D97-AF65-F5344CB8AC3E}">
        <p14:creationId xmlns="" xmlns:p14="http://schemas.microsoft.com/office/powerpoint/2010/main" val="768728427"/>
      </p:ext>
    </p:extLst>
  </p:cSld>
  <p:clrMapOvr>
    <a:masterClrMapping/>
  </p:clrMapOvr>
  <p:transition spd="slow">
    <p:wheel spokes="1"/>
    <p:sndAc>
      <p:end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6"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wipe(down)">
                                      <p:cBhvr>
                                        <p:cTn id="26" dur="580">
                                          <p:stCondLst>
                                            <p:cond delay="0"/>
                                          </p:stCondLst>
                                        </p:cTn>
                                        <p:tgtEl>
                                          <p:spTgt spid="3">
                                            <p:txEl>
                                              <p:pRg st="4" end="4"/>
                                            </p:txEl>
                                          </p:spTgt>
                                        </p:tgtEl>
                                      </p:cBhvr>
                                    </p:animEffect>
                                    <p:anim calcmode="lin" valueType="num">
                                      <p:cBhvr>
                                        <p:cTn id="27"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32" dur="26">
                                          <p:stCondLst>
                                            <p:cond delay="650"/>
                                          </p:stCondLst>
                                        </p:cTn>
                                        <p:tgtEl>
                                          <p:spTgt spid="3">
                                            <p:txEl>
                                              <p:pRg st="4" end="4"/>
                                            </p:txEl>
                                          </p:spTgt>
                                        </p:tgtEl>
                                      </p:cBhvr>
                                      <p:to x="100000" y="60000"/>
                                    </p:animScale>
                                    <p:animScale>
                                      <p:cBhvr>
                                        <p:cTn id="33" dur="166" decel="50000">
                                          <p:stCondLst>
                                            <p:cond delay="676"/>
                                          </p:stCondLst>
                                        </p:cTn>
                                        <p:tgtEl>
                                          <p:spTgt spid="3">
                                            <p:txEl>
                                              <p:pRg st="4" end="4"/>
                                            </p:txEl>
                                          </p:spTgt>
                                        </p:tgtEl>
                                      </p:cBhvr>
                                      <p:to x="100000" y="100000"/>
                                    </p:animScale>
                                    <p:animScale>
                                      <p:cBhvr>
                                        <p:cTn id="34" dur="26">
                                          <p:stCondLst>
                                            <p:cond delay="1312"/>
                                          </p:stCondLst>
                                        </p:cTn>
                                        <p:tgtEl>
                                          <p:spTgt spid="3">
                                            <p:txEl>
                                              <p:pRg st="4" end="4"/>
                                            </p:txEl>
                                          </p:spTgt>
                                        </p:tgtEl>
                                      </p:cBhvr>
                                      <p:to x="100000" y="80000"/>
                                    </p:animScale>
                                    <p:animScale>
                                      <p:cBhvr>
                                        <p:cTn id="35" dur="166" decel="50000">
                                          <p:stCondLst>
                                            <p:cond delay="1338"/>
                                          </p:stCondLst>
                                        </p:cTn>
                                        <p:tgtEl>
                                          <p:spTgt spid="3">
                                            <p:txEl>
                                              <p:pRg st="4" end="4"/>
                                            </p:txEl>
                                          </p:spTgt>
                                        </p:tgtEl>
                                      </p:cBhvr>
                                      <p:to x="100000" y="100000"/>
                                    </p:animScale>
                                    <p:animScale>
                                      <p:cBhvr>
                                        <p:cTn id="36" dur="26">
                                          <p:stCondLst>
                                            <p:cond delay="1642"/>
                                          </p:stCondLst>
                                        </p:cTn>
                                        <p:tgtEl>
                                          <p:spTgt spid="3">
                                            <p:txEl>
                                              <p:pRg st="4" end="4"/>
                                            </p:txEl>
                                          </p:spTgt>
                                        </p:tgtEl>
                                      </p:cBhvr>
                                      <p:to x="100000" y="90000"/>
                                    </p:animScale>
                                    <p:animScale>
                                      <p:cBhvr>
                                        <p:cTn id="37" dur="166" decel="50000">
                                          <p:stCondLst>
                                            <p:cond delay="1668"/>
                                          </p:stCondLst>
                                        </p:cTn>
                                        <p:tgtEl>
                                          <p:spTgt spid="3">
                                            <p:txEl>
                                              <p:pRg st="4" end="4"/>
                                            </p:txEl>
                                          </p:spTgt>
                                        </p:tgtEl>
                                      </p:cBhvr>
                                      <p:to x="100000" y="100000"/>
                                    </p:animScale>
                                    <p:animScale>
                                      <p:cBhvr>
                                        <p:cTn id="38" dur="26">
                                          <p:stCondLst>
                                            <p:cond delay="1808"/>
                                          </p:stCondLst>
                                        </p:cTn>
                                        <p:tgtEl>
                                          <p:spTgt spid="3">
                                            <p:txEl>
                                              <p:pRg st="4" end="4"/>
                                            </p:txEl>
                                          </p:spTgt>
                                        </p:tgtEl>
                                      </p:cBhvr>
                                      <p:to x="100000" y="95000"/>
                                    </p:animScale>
                                    <p:animScale>
                                      <p:cBhvr>
                                        <p:cTn id="39"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email">
            <a:extLst>
              <a:ext uri="{28A0092B-C50C-407E-A947-70E740481C1C}">
                <a14:useLocalDpi xmlns="" xmlns:a14="http://schemas.microsoft.com/office/drawing/2010/main" val="0"/>
              </a:ext>
            </a:extLst>
          </a:blip>
          <a:stretch>
            <a:fillRect/>
          </a:stretch>
        </p:blipFill>
        <p:spPr>
          <a:xfrm>
            <a:off x="7020" y="-1"/>
            <a:ext cx="3916907" cy="3338249"/>
          </a:xfrm>
        </p:spPr>
      </p:pic>
      <p:pic>
        <p:nvPicPr>
          <p:cNvPr id="5" name="Picture 4"/>
          <p:cNvPicPr>
            <a:picLocks noChangeAspect="1"/>
          </p:cNvPicPr>
          <p:nvPr/>
        </p:nvPicPr>
        <p:blipFill>
          <a:blip r:embed="rId3" cstate="email">
            <a:extLst>
              <a:ext uri="{28A0092B-C50C-407E-A947-70E740481C1C}">
                <a14:useLocalDpi xmlns="" xmlns:a14="http://schemas.microsoft.com/office/drawing/2010/main" val="0"/>
              </a:ext>
            </a:extLst>
          </a:blip>
          <a:stretch>
            <a:fillRect/>
          </a:stretch>
        </p:blipFill>
        <p:spPr>
          <a:xfrm>
            <a:off x="0" y="3338249"/>
            <a:ext cx="3923928" cy="3527450"/>
          </a:xfrm>
          <a:prstGeom prst="rect">
            <a:avLst/>
          </a:prstGeom>
        </p:spPr>
      </p:pic>
      <p:pic>
        <p:nvPicPr>
          <p:cNvPr id="6" name="Picture 5"/>
          <p:cNvPicPr>
            <a:picLocks noChangeAspect="1"/>
          </p:cNvPicPr>
          <p:nvPr/>
        </p:nvPicPr>
        <p:blipFill>
          <a:blip r:embed="rId4" cstate="email">
            <a:extLst>
              <a:ext uri="{28A0092B-C50C-407E-A947-70E740481C1C}">
                <a14:useLocalDpi xmlns="" xmlns:a14="http://schemas.microsoft.com/office/drawing/2010/main" val="0"/>
              </a:ext>
            </a:extLst>
          </a:blip>
          <a:stretch>
            <a:fillRect/>
          </a:stretch>
        </p:blipFill>
        <p:spPr>
          <a:xfrm>
            <a:off x="3923928" y="1"/>
            <a:ext cx="5220072" cy="3338248"/>
          </a:xfrm>
          <a:prstGeom prst="rect">
            <a:avLst/>
          </a:prstGeom>
        </p:spPr>
      </p:pic>
      <p:pic>
        <p:nvPicPr>
          <p:cNvPr id="7" name="Picture 6"/>
          <p:cNvPicPr>
            <a:picLocks noChangeAspect="1"/>
          </p:cNvPicPr>
          <p:nvPr/>
        </p:nvPicPr>
        <p:blipFill>
          <a:blip r:embed="rId5" cstate="email">
            <a:extLst>
              <a:ext uri="{28A0092B-C50C-407E-A947-70E740481C1C}">
                <a14:useLocalDpi xmlns="" xmlns:a14="http://schemas.microsoft.com/office/drawing/2010/main" val="0"/>
              </a:ext>
            </a:extLst>
          </a:blip>
          <a:stretch>
            <a:fillRect/>
          </a:stretch>
        </p:blipFill>
        <p:spPr>
          <a:xfrm>
            <a:off x="3923928" y="3368450"/>
            <a:ext cx="5220072" cy="3489550"/>
          </a:xfrm>
          <a:prstGeom prst="rect">
            <a:avLst/>
          </a:prstGeom>
        </p:spPr>
      </p:pic>
    </p:spTree>
    <p:extLst>
      <p:ext uri="{BB962C8B-B14F-4D97-AF65-F5344CB8AC3E}">
        <p14:creationId xmlns="" xmlns:p14="http://schemas.microsoft.com/office/powerpoint/2010/main" val="1196895749"/>
      </p:ext>
    </p:extLst>
  </p:cSld>
  <p:clrMapOvr>
    <a:masterClrMapping/>
  </p:clrMapOvr>
  <mc:AlternateContent xmlns:mc="http://schemas.openxmlformats.org/markup-compatibility/2006">
    <mc:Choice xmlns="" xmlns:p14="http://schemas.microsoft.com/office/powerpoint/2010/main" Requires="p14">
      <p:transition spd="slow" p14:dur="1600">
        <p14:prism isContent="1" isInverted="1"/>
        <p:sndAc>
          <p:endSnd/>
        </p:sndAc>
      </p:transition>
    </mc:Choice>
    <mc:Fallback>
      <p:transition spd="slow">
        <p:fade/>
        <p:sndAc>
          <p:end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ΘΑ ΜΕΛΕΤΗΣΟΥΜΕ</a:t>
            </a:r>
            <a:endParaRPr lang="el-GR" dirty="0"/>
          </a:p>
        </p:txBody>
      </p:sp>
      <p:sp>
        <p:nvSpPr>
          <p:cNvPr id="3" name="Content Placeholder 2"/>
          <p:cNvSpPr>
            <a:spLocks noGrp="1"/>
          </p:cNvSpPr>
          <p:nvPr>
            <p:ph idx="1"/>
          </p:nvPr>
        </p:nvSpPr>
        <p:spPr/>
        <p:txBody>
          <a:bodyPr/>
          <a:lstStyle/>
          <a:p>
            <a:r>
              <a:rPr lang="el-GR" dirty="0" smtClean="0"/>
              <a:t>Τι είναι το γυαλί.</a:t>
            </a:r>
          </a:p>
          <a:p>
            <a:r>
              <a:rPr lang="el-GR" dirty="0" smtClean="0"/>
              <a:t>Την ιστορία του.</a:t>
            </a:r>
          </a:p>
          <a:p>
            <a:r>
              <a:rPr lang="el-GR" dirty="0" smtClean="0"/>
              <a:t>Τις διαδικασίες παραγωγής του.</a:t>
            </a:r>
          </a:p>
          <a:p>
            <a:r>
              <a:rPr lang="el-GR" dirty="0" smtClean="0"/>
              <a:t>Τις φυσικές του ιδιότητες.</a:t>
            </a:r>
          </a:p>
          <a:p>
            <a:r>
              <a:rPr lang="el-GR" dirty="0" smtClean="0"/>
              <a:t>Τά διάφορα είδη του.</a:t>
            </a:r>
          </a:p>
          <a:p>
            <a:r>
              <a:rPr lang="el-GR" dirty="0" smtClean="0"/>
              <a:t>Τη χρήση του στην καθημερινή ζωη.</a:t>
            </a:r>
          </a:p>
          <a:p>
            <a:r>
              <a:rPr lang="el-GR" dirty="0" smtClean="0"/>
              <a:t>Την ανάγκη ανακύκλωσής του.</a:t>
            </a:r>
            <a:endParaRPr lang="el-GR" dirty="0"/>
          </a:p>
        </p:txBody>
      </p:sp>
    </p:spTree>
    <p:extLst>
      <p:ext uri="{BB962C8B-B14F-4D97-AF65-F5344CB8AC3E}">
        <p14:creationId xmlns="" xmlns:p14="http://schemas.microsoft.com/office/powerpoint/2010/main" val="2324730252"/>
      </p:ext>
    </p:extLst>
  </p:cSld>
  <p:clrMapOvr>
    <a:masterClrMapping/>
  </p:clrMapOvr>
  <mc:AlternateContent xmlns:mc="http://schemas.openxmlformats.org/markup-compatibility/2006">
    <mc:Choice xmlns="" xmlns:p14="http://schemas.microsoft.com/office/powerpoint/2010/main" Requires="p14">
      <p:transition spd="slow" p14:dur="3900" advTm="12562">
        <p14:glitter pattern="hexagon"/>
        <p:sndAc>
          <p:endSnd/>
        </p:sndAc>
      </p:transition>
    </mc:Choice>
    <mc:Fallback>
      <p:transition spd="slow" advTm="12562">
        <p:fade/>
        <p:sndAc>
          <p:end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Λοιπόν...Τί είναι το γυαλί?...</a:t>
            </a:r>
            <a:endParaRPr lang="el-GR" dirty="0"/>
          </a:p>
        </p:txBody>
      </p:sp>
      <p:sp>
        <p:nvSpPr>
          <p:cNvPr id="3" name="Content Placeholder 2"/>
          <p:cNvSpPr>
            <a:spLocks noGrp="1"/>
          </p:cNvSpPr>
          <p:nvPr>
            <p:ph idx="1"/>
          </p:nvPr>
        </p:nvSpPr>
        <p:spPr/>
        <p:txBody>
          <a:bodyPr>
            <a:normAutofit lnSpcReduction="10000"/>
          </a:bodyPr>
          <a:lstStyle/>
          <a:p>
            <a:r>
              <a:rPr lang="el-GR" dirty="0"/>
              <a:t>Το </a:t>
            </a:r>
            <a:r>
              <a:rPr lang="el-GR" b="1" dirty="0"/>
              <a:t>γυαλί</a:t>
            </a:r>
            <a:r>
              <a:rPr lang="el-GR" dirty="0"/>
              <a:t> είναι υλικό </a:t>
            </a:r>
            <a:r>
              <a:rPr lang="el-GR" dirty="0" smtClean="0"/>
              <a:t>στερεό</a:t>
            </a:r>
            <a:r>
              <a:rPr lang="el-GR" dirty="0"/>
              <a:t> και άμορφο, δηλαδή δεν παρουσιάζει κρυσταλλική δομή. Είναι ημιδιάφανο ή διάφανο, εύθραυστο, άκαμπτο και σκληρό. Λόγω της μη κρυσταλλικότητάς του, ο όρος </a:t>
            </a:r>
            <a:r>
              <a:rPr lang="el-GR" dirty="0" smtClean="0"/>
              <a:t>«γυαλί» </a:t>
            </a:r>
            <a:r>
              <a:rPr lang="el-GR" dirty="0"/>
              <a:t>έχει επεκταθεί σημαίνοντας όλα τα άμορφα </a:t>
            </a:r>
            <a:r>
              <a:rPr lang="el-GR" dirty="0" smtClean="0"/>
              <a:t>στερεά.Το κοινό γυαλί είναι διαφανές ως προς το ορατό φως,αλλά είναι αδιάφανο για την υπεριώδη ακτινοβολία. </a:t>
            </a:r>
            <a:r>
              <a:rPr lang="el-GR" dirty="0"/>
              <a:t>Ως υλικό είναι χημικά και βιολογικά αδρανές, πλήρως ανακυκλώσιμο και, κατά συνέπεια, ιδιαίτερα κατάλληλο για χρήση σε κατασκευή συσκευασιών τροφίμων και ποτών.</a:t>
            </a:r>
          </a:p>
        </p:txBody>
      </p:sp>
    </p:spTree>
    <p:extLst>
      <p:ext uri="{BB962C8B-B14F-4D97-AF65-F5344CB8AC3E}">
        <p14:creationId xmlns="" xmlns:p14="http://schemas.microsoft.com/office/powerpoint/2010/main" val="79684347"/>
      </p:ext>
    </p:extLst>
  </p:cSld>
  <p:clrMapOvr>
    <a:masterClrMapping/>
  </p:clrMapOvr>
  <mc:AlternateContent xmlns:mc="http://schemas.openxmlformats.org/markup-compatibility/2006">
    <mc:Choice xmlns="" xmlns:p14="http://schemas.microsoft.com/office/powerpoint/2010/main" Requires="p14">
      <p:transition spd="slow" p14:dur="1600" advTm="6607">
        <p:blinds dir="vert"/>
        <p:sndAc>
          <p:endSnd/>
        </p:sndAc>
      </p:transition>
    </mc:Choice>
    <mc:Fallback>
      <p:transition spd="slow" advTm="6607">
        <p:blinds dir="vert"/>
        <p:sndAc>
          <p:end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email">
            <a:extLst>
              <a:ext uri="{28A0092B-C50C-407E-A947-70E740481C1C}">
                <a14:useLocalDpi xmlns="" xmlns:a14="http://schemas.microsoft.com/office/drawing/2010/main" val="0"/>
              </a:ext>
            </a:extLst>
          </a:blip>
          <a:stretch>
            <a:fillRect/>
          </a:stretch>
        </p:blipFill>
        <p:spPr>
          <a:xfrm>
            <a:off x="1805975" y="260350"/>
            <a:ext cx="5532050" cy="6048375"/>
          </a:xfrm>
        </p:spPr>
      </p:pic>
    </p:spTree>
    <p:extLst>
      <p:ext uri="{BB962C8B-B14F-4D97-AF65-F5344CB8AC3E}">
        <p14:creationId xmlns="" xmlns:p14="http://schemas.microsoft.com/office/powerpoint/2010/main" val="4197661296"/>
      </p:ext>
    </p:extLst>
  </p:cSld>
  <p:clrMapOvr>
    <a:masterClrMapping/>
  </p:clrMapOvr>
  <mc:AlternateContent xmlns:mc="http://schemas.openxmlformats.org/markup-compatibility/2006">
    <mc:Choice xmlns="" xmlns:p14="http://schemas.microsoft.com/office/powerpoint/2010/main" Requires="p14">
      <p:transition spd="slow" p14:dur="2500">
        <p:checker/>
        <p:sndAc>
          <p:endSnd/>
        </p:sndAc>
      </p:transition>
    </mc:Choice>
    <mc:Fallback>
      <p:transition spd="slow">
        <p:checker/>
        <p:sndAc>
          <p:end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email">
            <a:extLst>
              <a:ext uri="{28A0092B-C50C-407E-A947-70E740481C1C}">
                <a14:useLocalDpi xmlns="" xmlns:a14="http://schemas.microsoft.com/office/drawing/2010/main" val="0"/>
              </a:ext>
            </a:extLst>
          </a:blip>
          <a:stretch>
            <a:fillRect/>
          </a:stretch>
        </p:blipFill>
        <p:spPr>
          <a:xfrm>
            <a:off x="457200" y="361740"/>
            <a:ext cx="8229600" cy="5918619"/>
          </a:xfrm>
        </p:spPr>
      </p:pic>
    </p:spTree>
    <p:extLst>
      <p:ext uri="{BB962C8B-B14F-4D97-AF65-F5344CB8AC3E}">
        <p14:creationId xmlns="" xmlns:p14="http://schemas.microsoft.com/office/powerpoint/2010/main" val="2558668335"/>
      </p:ext>
    </p:extLst>
  </p:cSld>
  <p:clrMapOvr>
    <a:masterClrMapping/>
  </p:clrMapOvr>
  <mc:AlternateContent xmlns:mc="http://schemas.openxmlformats.org/markup-compatibility/2006">
    <mc:Choice xmlns="" xmlns:p14="http://schemas.microsoft.com/office/powerpoint/2010/main" Requires="p14">
      <p:transition spd="slow" p14:dur="1200">
        <p:dissolve/>
        <p:sndAc>
          <p:endSnd/>
        </p:sndAc>
      </p:transition>
    </mc:Choice>
    <mc:Fallback>
      <p:transition spd="slow">
        <p:dissolve/>
        <p:sndAc>
          <p:end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507288" cy="1498178"/>
          </a:xfrm>
        </p:spPr>
        <p:txBody>
          <a:bodyPr>
            <a:normAutofit/>
          </a:bodyPr>
          <a:lstStyle/>
          <a:p>
            <a:r>
              <a:rPr lang="el-GR" dirty="0" smtClean="0"/>
              <a:t>Μια μικρή αναδρομή στην ιστορία του</a:t>
            </a:r>
            <a:endParaRPr lang="el-GR" dirty="0"/>
          </a:p>
        </p:txBody>
      </p:sp>
      <p:sp>
        <p:nvSpPr>
          <p:cNvPr id="3" name="Content Placeholder 2"/>
          <p:cNvSpPr>
            <a:spLocks noGrp="1"/>
          </p:cNvSpPr>
          <p:nvPr>
            <p:ph idx="1"/>
          </p:nvPr>
        </p:nvSpPr>
        <p:spPr>
          <a:xfrm>
            <a:off x="467544" y="1772816"/>
            <a:ext cx="8229600" cy="4709160"/>
          </a:xfrm>
        </p:spPr>
        <p:txBody>
          <a:bodyPr>
            <a:normAutofit fontScale="85000" lnSpcReduction="20000"/>
          </a:bodyPr>
          <a:lstStyle/>
          <a:p>
            <a:r>
              <a:rPr lang="el-GR" dirty="0"/>
              <a:t>Το φυσικό γυαλί υπήρχε από καταβολής κόσμου. Οι ιστορικοί αναφέρουν ότι η πρώτη μορφή γυαλιού σχηματίστηκε όταν διαφορετικά είδη πετρωμάτων, ύστερα από ηφαιστειακές εκρήξεις, αναμίχθηκαν, στη συνέχεια έλιωσαν λόγω της υψηλής θερμοκρασίας, κι αφού κρύωσαν στερεοποιήθηκαν έχοντας μεταμορφωθεί σε γυαλί.</a:t>
            </a:r>
          </a:p>
          <a:p>
            <a:r>
              <a:rPr lang="el-GR" dirty="0"/>
              <a:t>Ο Ρωμαίος ιστορικός Πλίνιος ο Πρεσβύτερος έγραψε ότι το γυαλί το ανακάλυψαν το 3500 π.Χ. Φοίνικες ναυτικοί που είχαν ανάψει τη φωτιά τους σε μια αμμουδερή παραλία. Μη βρίσκοντας πέτρες για να στηρίξουν τα καζάνια τους, χρησιμοποίησαν μεγάλα κομμάτια νάτρου (ένυδρου ανθρακικού νατρίου), που τα μετέφεραν ως εμπόρευμα. Όταν το νάτρο ζεστάθηκε κι αναμίχθηκε με άμμο, σχηματίστηκε ένα παράξενο υγρό 'κι έτσι ξεκίνησε το γυαλί', έγραψε ο Πλίνιος</a:t>
            </a:r>
            <a:r>
              <a:rPr lang="el-GR" dirty="0" smtClean="0"/>
              <a:t>.</a:t>
            </a:r>
            <a:endParaRPr lang="el-GR" dirty="0"/>
          </a:p>
        </p:txBody>
      </p:sp>
    </p:spTree>
    <p:extLst>
      <p:ext uri="{BB962C8B-B14F-4D97-AF65-F5344CB8AC3E}">
        <p14:creationId xmlns="" xmlns:p14="http://schemas.microsoft.com/office/powerpoint/2010/main" val="2501566499"/>
      </p:ext>
    </p:extLst>
  </p:cSld>
  <p:clrMapOvr>
    <a:masterClrMapping/>
  </p:clrMapOvr>
  <mc:AlternateContent xmlns:mc="http://schemas.openxmlformats.org/markup-compatibility/2006">
    <mc:Choice xmlns="" xmlns:p14="http://schemas.microsoft.com/office/powerpoint/2010/main" Requires="p14">
      <p:transition spd="slow" p14:dur="1100">
        <p14:switch dir="r"/>
        <p:sndAc>
          <p:endSnd/>
        </p:sndAc>
      </p:transition>
    </mc:Choice>
    <mc:Fallback>
      <p:transition spd="slow">
        <p:fade/>
        <p:sndAc>
          <p:endSnd/>
        </p:sndAc>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8229600" cy="6192729"/>
          </a:xfrm>
        </p:spPr>
        <p:txBody>
          <a:bodyPr>
            <a:normAutofit fontScale="85000" lnSpcReduction="10000"/>
          </a:bodyPr>
          <a:lstStyle/>
          <a:p>
            <a:r>
              <a:rPr lang="el-GR" dirty="0"/>
              <a:t>Μια συνταγή που βρέθηκε σε σφηνοειδή γραφή της Μεσοποταμίας συμβουλεύει : 'Ανακατώστε 60 μέρη άμμο, 180 μέρη στάχτες από θαλασσινά φυτά και 5 μέρη κιμωλία, βάλτε τα στο καμίνι, και θα πάρετε γυαλί'.</a:t>
            </a:r>
          </a:p>
          <a:p>
            <a:r>
              <a:rPr lang="el-GR" dirty="0"/>
              <a:t>Το 1500 π.Χ. η παραγωγή γυάλινων αντικειμένων είναι πλέον γεγονός και οι πόλεις κράτη που δραστηριοποιούνται στον τομέα αυτό είναι κυρίως, οι Μυκήνες (Ελλάδα), Κίνα και Συρία.</a:t>
            </a:r>
          </a:p>
          <a:p>
            <a:r>
              <a:rPr lang="el-GR" dirty="0"/>
              <a:t>Ο 9ος αιώνας βρίσκει τους Αιγυπτίους να έχουν αναπτύξει σε πολύ μεγάλο βαθμό τη μέθοδο παραγωγής γυάλινων αντικειμένων χρησιμοποιώντας καλούπια, και ήταν τέτοιο το ενδιαφέρον και η επιμονή τους που, για τα επόμενα 500 χρόνια, ήταν η μητρόπολη του γυαλιού, ενώ λέγεται, ότι από εκεί διαδόθηκε αυτή η σπάνια τέχνη στην Ιταλία. Ουσιαστικά, αυτό που έδωσε τη μεγάλη ώθηση στην εξάπλωσή της, ήταν η ανακάλυψη του φυσητού γυαλιού, που χρονολογικά τοποθετείται μεταξύ του 27 π.Χ. και 14 μ.Χ.</a:t>
            </a:r>
          </a:p>
          <a:p>
            <a:endParaRPr lang="el-GR" b="1" dirty="0"/>
          </a:p>
        </p:txBody>
      </p:sp>
    </p:spTree>
    <p:extLst>
      <p:ext uri="{BB962C8B-B14F-4D97-AF65-F5344CB8AC3E}">
        <p14:creationId xmlns="" xmlns:p14="http://schemas.microsoft.com/office/powerpoint/2010/main" val="198468904"/>
      </p:ext>
    </p:extLst>
  </p:cSld>
  <p:clrMapOvr>
    <a:masterClrMapping/>
  </p:clrMapOvr>
  <mc:AlternateContent xmlns:mc="http://schemas.openxmlformats.org/markup-compatibility/2006">
    <mc:Choice xmlns="" xmlns:p14="http://schemas.microsoft.com/office/powerpoint/2010/main" Requires="p14">
      <p:transition spd="slow" p14:dur="1500">
        <p14:window dir="vert"/>
        <p:sndAc>
          <p:endSnd/>
        </p:sndAc>
      </p:transition>
    </mc:Choice>
    <mc:Fallback>
      <p:transition spd="slow">
        <p:fade/>
        <p:sndAc>
          <p:endSnd/>
        </p:sndAc>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267</TotalTime>
  <Words>1233</Words>
  <Application>Microsoft Office PowerPoint</Application>
  <PresentationFormat>Προβολή στην οθόνη (4:3)</PresentationFormat>
  <Paragraphs>106</Paragraphs>
  <Slides>34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34</vt:i4>
      </vt:variant>
    </vt:vector>
  </HeadingPairs>
  <TitlesOfParts>
    <vt:vector size="35" baseType="lpstr">
      <vt:lpstr>Apex</vt:lpstr>
      <vt:lpstr>ΟΙ ΜΑΘΗΤΕΣ</vt:lpstr>
      <vt:lpstr>ΘΑ ΠΑΡΟΥΣΙΑΣΟΥΝ ΜΙΑ ΕΡΓΑΣΙΑ ΜΕ ΘΕΜΑ.......</vt:lpstr>
      <vt:lpstr>ΤΟ ΓΥΑΛΙ</vt:lpstr>
      <vt:lpstr>ΘΑ ΜΕΛΕΤΗΣΟΥΜΕ</vt:lpstr>
      <vt:lpstr>Λοιπόν...Τί είναι το γυαλί?...</vt:lpstr>
      <vt:lpstr>Διαφάνεια 6</vt:lpstr>
      <vt:lpstr>Διαφάνεια 7</vt:lpstr>
      <vt:lpstr>Μια μικρή αναδρομή στην ιστορία του</vt:lpstr>
      <vt:lpstr>Διαφάνεια 9</vt:lpstr>
      <vt:lpstr>Διαφάνεια 10</vt:lpstr>
      <vt:lpstr>ΠΑΡΑΓΩΓΗ ΓΥΑΛΙΟΥ</vt:lpstr>
      <vt:lpstr>Διαφάνεια 12</vt:lpstr>
      <vt:lpstr>Διαφάνεια 13</vt:lpstr>
      <vt:lpstr>ΒΙΝΤΕΟ </vt:lpstr>
      <vt:lpstr>ΦΥΣΙΚΕΣ ΙΔΙΟΤΗΤΕΣ</vt:lpstr>
      <vt:lpstr>ΕΙΔΗ ΓΥΑΛΙΟΥ</vt:lpstr>
      <vt:lpstr>Διαφάνεια 17</vt:lpstr>
      <vt:lpstr>Διαφάνεια 18</vt:lpstr>
      <vt:lpstr>Διαφάνεια 19</vt:lpstr>
      <vt:lpstr>Διαφάνεια 20</vt:lpstr>
      <vt:lpstr>Διαφάνεια 21</vt:lpstr>
      <vt:lpstr>Διαφάνεια 22</vt:lpstr>
      <vt:lpstr>Διαφάνεια 23</vt:lpstr>
      <vt:lpstr>ΧΡΗΣΕΙΣ ΓΥΑΛΙΟΥ</vt:lpstr>
      <vt:lpstr>Διαφάνεια 25</vt:lpstr>
      <vt:lpstr>Διαφάνεια 26</vt:lpstr>
      <vt:lpstr>Διαφάνεια 27</vt:lpstr>
      <vt:lpstr>Διαφάνεια 28</vt:lpstr>
      <vt:lpstr>Διαφάνεια 29</vt:lpstr>
      <vt:lpstr>Διαφάνεια 30</vt:lpstr>
      <vt:lpstr>ΑΝΑΚΥΚΛΩΣΗ ΓΥΑΛΙΟΥ</vt:lpstr>
      <vt:lpstr>Διαφάνεια 32</vt:lpstr>
      <vt:lpstr>Διαφάνεια 33</vt:lpstr>
      <vt:lpstr>Διαφάνεια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Dimitris Christakos</dc:creator>
  <cp:lastModifiedBy>kostas</cp:lastModifiedBy>
  <cp:revision>24</cp:revision>
  <dcterms:created xsi:type="dcterms:W3CDTF">2014-03-05T19:56:12Z</dcterms:created>
  <dcterms:modified xsi:type="dcterms:W3CDTF">2014-05-17T21:05:31Z</dcterms:modified>
</cp:coreProperties>
</file>