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1"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Σκούρο στυλ 2 - Έμφαση 5/Έμφαση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FD0F851-EC5A-4D38-B0AD-8093EC10F338}" styleName="Φωτεινό στυλ 1 - Έμφαση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Φωτεινό στυλ 1 - Έμφαση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AF606853-7671-496A-8E4F-DF71F8EC918B}" styleName="Σκούρο στυλ 1 - Έμφαση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Σκούρο στυλ 1 - Έμφαση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Σκούρο στυλ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B1032C-EA38-4F05-BA0D-38AFFFC7BED3}" styleName="Φωτεινό στυλ 3 - Έμφαση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2956E690-5352-4202-B594-D8A1703C75B4}" type="datetimeFigureOut">
              <a:rPr lang="el-GR"/>
              <a:pPr>
                <a:defRPr/>
              </a:pPr>
              <a:t>18/05/2014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9A20043C-A3DA-4663-8051-677CA9C19FCF}"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A5F7F049-9D54-4CF2-9E0B-2390C185C4C0}" type="datetimeFigureOut">
              <a:rPr lang="el-GR"/>
              <a:pPr>
                <a:defRPr/>
              </a:pPr>
              <a:t>18/05/2014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0264C54A-DB5B-4B7A-9C61-0A64FC0C3F31}"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A951E79F-6235-4CF7-8251-118ADADC7ECD}" type="datetimeFigureOut">
              <a:rPr lang="el-GR"/>
              <a:pPr>
                <a:defRPr/>
              </a:pPr>
              <a:t>18/05/2014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08AD23AD-2242-4E76-9A4B-04A7C05ED11F}"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EAFA0585-EA40-456A-B83A-38C18D9D2D44}" type="datetimeFigureOut">
              <a:rPr lang="el-GR"/>
              <a:pPr>
                <a:defRPr/>
              </a:pPr>
              <a:t>18/05/2014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D91EEFCE-EB01-44A4-A9D1-7925EE731DDB}"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277561E7-2295-4B49-845B-B7D70EA5AFED}" type="datetimeFigureOut">
              <a:rPr lang="el-GR"/>
              <a:pPr>
                <a:defRPr/>
              </a:pPr>
              <a:t>18/05/2014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BBF4E0E6-03A8-4DBB-B9D9-40A916F6152A}"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D0CEEF42-EC57-47E4-9E8B-BCBF652DAA0E}" type="datetimeFigureOut">
              <a:rPr lang="el-GR"/>
              <a:pPr>
                <a:defRPr/>
              </a:pPr>
              <a:t>18/05/2014</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A1FB691F-E1ED-4978-A063-72A355E86E7A}"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D6FD3BDA-9526-49BC-993B-790381ADA63F}" type="datetimeFigureOut">
              <a:rPr lang="el-GR"/>
              <a:pPr>
                <a:defRPr/>
              </a:pPr>
              <a:t>18/05/2014</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A7124A87-360C-427C-A6F6-BEBCDA18DD5F}"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8C9110B8-2D1D-428F-A41F-3D791BD4C624}" type="datetimeFigureOut">
              <a:rPr lang="el-GR"/>
              <a:pPr>
                <a:defRPr/>
              </a:pPr>
              <a:t>18/05/2014</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5355C735-553A-49A9-B999-35EA6DCA4E9F}"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7F0BF75E-7A5D-4D70-829F-05181BEAA4FF}" type="datetimeFigureOut">
              <a:rPr lang="el-GR"/>
              <a:pPr>
                <a:defRPr/>
              </a:pPr>
              <a:t>18/05/2014</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8120781D-40D4-4C70-B6C8-F575B34687C4}"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A652819D-0074-4D15-BA74-BE81846540D1}" type="datetimeFigureOut">
              <a:rPr lang="el-GR"/>
              <a:pPr>
                <a:defRPr/>
              </a:pPr>
              <a:t>18/05/2014</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927AF916-4BC3-4BD6-8784-C232D0DFE6C7}"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419B4814-21F3-4A6D-8CB4-ECB00A280907}" type="datetimeFigureOut">
              <a:rPr lang="el-GR"/>
              <a:pPr>
                <a:defRPr/>
              </a:pPr>
              <a:t>18/05/2014</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D8B12912-3893-4CCA-93DF-07AC08A98662}"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5373C3C-7BB1-478F-9D8C-C28A920FFFBE}" type="datetimeFigureOut">
              <a:rPr lang="el-GR"/>
              <a:pPr>
                <a:defRPr/>
              </a:pPr>
              <a:t>18/05/2014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381DDF6-AFC4-4892-803F-F0424FA00C6A}"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keramika-gr.blogspot.com/" TargetMode="External"/><Relationship Id="rId3" Type="http://schemas.openxmlformats.org/officeDocument/2006/relationships/image" Target="../media/image10.jpeg"/><Relationship Id="rId7" Type="http://schemas.openxmlformats.org/officeDocument/2006/relationships/image" Target="../media/image12.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hyperlink" Target="http://www.google.gr/url?sa=i&amp;rct=j&amp;q=&amp;esrc=s&amp;source=images&amp;cd=&amp;cad=rja&amp;docid=Zj36BF4rPIf_lM&amp;tbnid=EpCMKvA-ti7ZqM:&amp;ved=0CAUQjRw&amp;url=http://www.xindaropoulos.gr/products.html?p=6&amp;c=10&amp;pg=2&amp;l=1&amp;category=%CE%A4%CE%BF%CF%8D%CE%B2%CE%BB%CE%B1%20%CE%94%CE%B9%CE%B1%CE%BA%CE%BF%CF%83%CE%BC%CE%B7%CF%84%CE%B9%CE%BA%CE%AC&amp;title=%CE%9A%CE%B5%CF%81%CE%B1%CE%BC%CE%B9%CE%BA%CE%AC%20%CE%B4%CE%B9%CE%B1%CE%BA%CE%BF%CF%83%CE%BC%CE%B7%CF%84%CE%B9%CE%BA%CE%AC%20%CF%84%CE%BF%CF%8D%CE%B2%CE%BB%CE%B1&amp;ei=5IvSUuGvBJSa0AWP6YHABQ&amp;bvm=bv.59026428,d.d2k&amp;psig=AFQjCNG-6vnmzKuovSXAcyA0pKqsDflBwQ&amp;ust=1389616460054995" TargetMode="External"/><Relationship Id="rId5" Type="http://schemas.openxmlformats.org/officeDocument/2006/relationships/image" Target="../media/image11.jpeg"/><Relationship Id="rId4" Type="http://schemas.openxmlformats.org/officeDocument/2006/relationships/hyperlink" Target="http://www.google.gr/url?sa=i&amp;rct=j&amp;q=&amp;esrc=s&amp;source=images&amp;cd=&amp;cad=rja&amp;docid=XTng6ltVyuYtYM&amp;tbnid=zcQNXOyCDEUhXM:&amp;ved=0CAUQjRw&amp;url=http://www.diktioaigaiou.gr/contents/about.php?kid=222&amp;action=show&amp;m1=5&amp;lang=1&amp;ei=1ovSUobFGq7K0AXU34DAAw&amp;bvm=bv.59026428,d.d2k&amp;psig=AFQjCNG-6vnmzKuovSXAcyA0pKqsDflBwQ&amp;ust=1389616460054995" TargetMode="External"/><Relationship Id="rId9" Type="http://schemas.openxmlformats.org/officeDocument/2006/relationships/image" Target="../media/image13.jpe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hyperlink" Target="http://keramika-gr.blogspot.gr/"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courseware.mech.ntua.gr/ml00001/mathimata/B1_Keramika_1.pdfika-gr.blogspot.gr/" TargetMode="External"/><Relationship Id="rId2" Type="http://schemas.openxmlformats.org/officeDocument/2006/relationships/hyperlink" Target="http://keram/" TargetMode="External"/><Relationship Id="rId1" Type="http://schemas.openxmlformats.org/officeDocument/2006/relationships/slideLayout" Target="../slideLayouts/slideLayout2.xml"/><Relationship Id="rId4" Type="http://schemas.openxmlformats.org/officeDocument/2006/relationships/hyperlink" Target="http://el.wikipedia.org/wiki/%CE%9A%CE%B5%CF%81%CE%B1%CE%BC%CE%B9%CE%BA%CF%8C_%CF%85%CE%BB%CE%B9%CE%BA%CF%8C"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22000">
              <a:schemeClr val="accent3">
                <a:lumMod val="75000"/>
              </a:schemeClr>
            </a:gs>
            <a:gs pos="33000">
              <a:schemeClr val="accent4">
                <a:lumMod val="75000"/>
              </a:schemeClr>
            </a:gs>
            <a:gs pos="0">
              <a:srgbClr val="F8B049"/>
            </a:gs>
            <a:gs pos="67000">
              <a:srgbClr val="FEE7F2"/>
            </a:gs>
            <a:gs pos="69000">
              <a:schemeClr val="accent2">
                <a:lumMod val="75000"/>
              </a:schemeClr>
            </a:gs>
            <a:gs pos="49000">
              <a:srgbClr val="C50849"/>
            </a:gs>
            <a:gs pos="70000">
              <a:srgbClr val="B43E85"/>
            </a:gs>
            <a:gs pos="91000">
              <a:srgbClr val="F8B049"/>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solidFill>
            <a:srgbClr val="FF0000"/>
          </a:solidFill>
        </p:spPr>
        <p:txBody>
          <a:bodyPr rtlCol="0">
            <a:normAutofit/>
          </a:bodyPr>
          <a:lstStyle/>
          <a:p>
            <a:pPr eaLnBrk="1" fontAlgn="auto" hangingPunct="1">
              <a:spcAft>
                <a:spcPts val="0"/>
              </a:spcAft>
              <a:defRPr/>
            </a:pPr>
            <a:r>
              <a:rPr lang="el-GR" b="1" u="sng" dirty="0" smtClean="0">
                <a:solidFill>
                  <a:schemeClr val="bg1">
                    <a:lumMod val="50000"/>
                  </a:schemeClr>
                </a:solidFill>
                <a:latin typeface="Century Gothic" pitchFamily="34" charset="0"/>
              </a:rPr>
              <a:t>Κεραμικά</a:t>
            </a:r>
            <a:endParaRPr lang="el-GR" b="1" u="sng" dirty="0">
              <a:solidFill>
                <a:schemeClr val="bg1">
                  <a:lumMod val="50000"/>
                </a:schemeClr>
              </a:solidFill>
              <a:latin typeface="Century Gothic"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58000">
              <a:srgbClr val="FFEFD1"/>
            </a:gs>
            <a:gs pos="40000">
              <a:srgbClr val="F0EBD5"/>
            </a:gs>
            <a:gs pos="27000">
              <a:srgbClr val="D1C39F">
                <a:alpha val="19000"/>
              </a:srgbClr>
            </a:gs>
          </a:gsLst>
          <a:path path="shape">
            <a:fillToRect l="50000" t="50000" r="50000" b="50000"/>
          </a:path>
          <a:tileRect/>
        </a:gradFill>
        <a:effectLst/>
      </p:bgPr>
    </p:bg>
    <p:spTree>
      <p:nvGrpSpPr>
        <p:cNvPr id="1" name=""/>
        <p:cNvGrpSpPr/>
        <p:nvPr/>
      </p:nvGrpSpPr>
      <p:grpSpPr>
        <a:xfrm>
          <a:off x="0" y="0"/>
          <a:ext cx="0" cy="0"/>
          <a:chOff x="0" y="0"/>
          <a:chExt cx="0" cy="0"/>
        </a:xfrm>
      </p:grpSpPr>
      <p:graphicFrame>
        <p:nvGraphicFramePr>
          <p:cNvPr id="5" name="4 - Θέση περιεχομένου"/>
          <p:cNvGraphicFramePr>
            <a:graphicFrameLocks noGrp="1"/>
          </p:cNvGraphicFramePr>
          <p:nvPr>
            <p:ph idx="1"/>
          </p:nvPr>
        </p:nvGraphicFramePr>
        <p:xfrm>
          <a:off x="323850" y="260350"/>
          <a:ext cx="8229600" cy="6492240"/>
        </p:xfrm>
        <a:graphic>
          <a:graphicData uri="http://schemas.openxmlformats.org/drawingml/2006/table">
            <a:tbl>
              <a:tblPr firstRow="1" bandRow="1">
                <a:tableStyleId>{E8B1032C-EA38-4F05-BA0D-38AFFFC7BED3}</a:tableStyleId>
              </a:tblPr>
              <a:tblGrid>
                <a:gridCol w="4114800"/>
                <a:gridCol w="4114800"/>
              </a:tblGrid>
              <a:tr h="354629">
                <a:tc>
                  <a:txBody>
                    <a:bodyPr/>
                    <a:lstStyle/>
                    <a:p>
                      <a:pPr algn="ctr"/>
                      <a:r>
                        <a:rPr lang="el-GR" sz="1800" kern="1200" baseline="0" dirty="0" smtClean="0">
                          <a:latin typeface="BatangChe" pitchFamily="49" charset="-127"/>
                          <a:ea typeface="BatangChe" pitchFamily="49" charset="-127"/>
                        </a:rPr>
                        <a:t>ΠΛΕΟΝΕΚΤΗΜΑΤΑ</a:t>
                      </a:r>
                      <a:endParaRPr lang="el-GR" dirty="0">
                        <a:latin typeface="BatangChe" pitchFamily="49" charset="-127"/>
                        <a:ea typeface="BatangChe" pitchFamily="49" charset="-127"/>
                      </a:endParaRPr>
                    </a:p>
                  </a:txBody>
                  <a:tcPr/>
                </a:tc>
                <a:tc>
                  <a:txBody>
                    <a:bodyPr/>
                    <a:lstStyle/>
                    <a:p>
                      <a:pPr algn="ctr"/>
                      <a:r>
                        <a:rPr lang="el-GR" sz="1800" kern="1200" baseline="0" dirty="0" smtClean="0">
                          <a:latin typeface="BatangChe" pitchFamily="49" charset="-127"/>
                          <a:ea typeface="BatangChe" pitchFamily="49" charset="-127"/>
                        </a:rPr>
                        <a:t>ΜΕΙΟΝΕΚΤΗΜΑΤΑ</a:t>
                      </a:r>
                      <a:endParaRPr lang="el-GR" dirty="0">
                        <a:latin typeface="BatangChe" pitchFamily="49" charset="-127"/>
                        <a:ea typeface="BatangChe" pitchFamily="49" charset="-127"/>
                      </a:endParaRPr>
                    </a:p>
                  </a:txBody>
                  <a:tcPr/>
                </a:tc>
              </a:tr>
              <a:tr h="612099">
                <a:tc>
                  <a:txBody>
                    <a:bodyPr/>
                    <a:lstStyle/>
                    <a:p>
                      <a:r>
                        <a:rPr lang="el-GR" sz="1800" kern="1200" baseline="0" dirty="0" smtClean="0">
                          <a:latin typeface="Franklin Gothic Medium" pitchFamily="34" charset="0"/>
                        </a:rPr>
                        <a:t>Σχετικά χαμηλή πυκνότητα (πιο ελαφριά).</a:t>
                      </a:r>
                      <a:endParaRPr lang="el-GR" dirty="0">
                        <a:latin typeface="Franklin Gothic Medium" pitchFamily="34" charset="0"/>
                      </a:endParaRPr>
                    </a:p>
                  </a:txBody>
                  <a:tcPr/>
                </a:tc>
                <a:tc>
                  <a:txBody>
                    <a:bodyPr/>
                    <a:lstStyle/>
                    <a:p>
                      <a:r>
                        <a:rPr lang="el-GR" sz="1800" kern="1200" baseline="0" dirty="0" smtClean="0">
                          <a:latin typeface="Franklin Gothic Medium" pitchFamily="34" charset="0"/>
                        </a:rPr>
                        <a:t>Μικρή αντίσταση σε εφελκυσμό (</a:t>
                      </a:r>
                      <a:r>
                        <a:rPr lang="el-GR" sz="1800" kern="1200" baseline="0" dirty="0" err="1" smtClean="0">
                          <a:latin typeface="Franklin Gothic Medium" pitchFamily="34" charset="0"/>
                        </a:rPr>
                        <a:t>ψαθυρή</a:t>
                      </a:r>
                      <a:endParaRPr lang="el-GR" sz="1800" kern="1200" baseline="0" dirty="0" smtClean="0">
                        <a:latin typeface="Franklin Gothic Medium" pitchFamily="34" charset="0"/>
                      </a:endParaRPr>
                    </a:p>
                    <a:p>
                      <a:r>
                        <a:rPr lang="el-GR" sz="1800" kern="1200" baseline="0" dirty="0" smtClean="0">
                          <a:latin typeface="Franklin Gothic Medium" pitchFamily="34" charset="0"/>
                        </a:rPr>
                        <a:t>συμπεριφορά).</a:t>
                      </a:r>
                      <a:endParaRPr lang="el-GR" dirty="0">
                        <a:latin typeface="Franklin Gothic Medium" pitchFamily="34" charset="0"/>
                      </a:endParaRPr>
                    </a:p>
                  </a:txBody>
                  <a:tcPr/>
                </a:tc>
              </a:tr>
              <a:tr h="612099">
                <a:tc>
                  <a:txBody>
                    <a:bodyPr/>
                    <a:lstStyle/>
                    <a:p>
                      <a:r>
                        <a:rPr lang="el-GR" sz="1800" kern="1200" baseline="0" dirty="0" smtClean="0">
                          <a:latin typeface="Franklin Gothic Medium" pitchFamily="34" charset="0"/>
                        </a:rPr>
                        <a:t>Υψηλό σημείο τήξης (μεγαλύτερο εύρος</a:t>
                      </a:r>
                    </a:p>
                    <a:p>
                      <a:r>
                        <a:rPr lang="el-GR" sz="1800" kern="1200" baseline="0" dirty="0" smtClean="0">
                          <a:latin typeface="Franklin Gothic Medium" pitchFamily="34" charset="0"/>
                        </a:rPr>
                        <a:t>εφαρμογών υψηλής θερμοκρασίας).</a:t>
                      </a:r>
                      <a:endParaRPr lang="el-GR" dirty="0">
                        <a:latin typeface="Franklin Gothic Medium" pitchFamily="34" charset="0"/>
                      </a:endParaRPr>
                    </a:p>
                  </a:txBody>
                  <a:tcPr/>
                </a:tc>
                <a:tc>
                  <a:txBody>
                    <a:bodyPr/>
                    <a:lstStyle/>
                    <a:p>
                      <a:r>
                        <a:rPr lang="el-GR" sz="1800" kern="1200" baseline="0" dirty="0" smtClean="0">
                          <a:latin typeface="Franklin Gothic Medium" pitchFamily="34" charset="0"/>
                        </a:rPr>
                        <a:t>Ευθραυστότητα.</a:t>
                      </a:r>
                      <a:endParaRPr lang="el-GR" dirty="0">
                        <a:latin typeface="Franklin Gothic Medium" pitchFamily="34" charset="0"/>
                      </a:endParaRPr>
                    </a:p>
                  </a:txBody>
                  <a:tcPr/>
                </a:tc>
              </a:tr>
              <a:tr h="612099">
                <a:tc>
                  <a:txBody>
                    <a:bodyPr/>
                    <a:lstStyle/>
                    <a:p>
                      <a:r>
                        <a:rPr lang="el-GR" sz="1800" kern="1200" baseline="0" dirty="0" smtClean="0">
                          <a:latin typeface="Franklin Gothic Medium" pitchFamily="34" charset="0"/>
                        </a:rPr>
                        <a:t>Υψηλό μέτρο ελαστικότητας (πιο στιβαρά).</a:t>
                      </a:r>
                      <a:endParaRPr lang="el-GR" dirty="0">
                        <a:latin typeface="Franklin Gothic Medium" pitchFamily="34" charset="0"/>
                      </a:endParaRPr>
                    </a:p>
                  </a:txBody>
                  <a:tcPr/>
                </a:tc>
                <a:tc>
                  <a:txBody>
                    <a:bodyPr/>
                    <a:lstStyle/>
                    <a:p>
                      <a:r>
                        <a:rPr lang="el-GR" sz="1800" kern="1200" baseline="0" dirty="0" smtClean="0">
                          <a:latin typeface="Franklin Gothic Medium" pitchFamily="34" charset="0"/>
                        </a:rPr>
                        <a:t>Εύκολη διάδοση ρωγμών.</a:t>
                      </a:r>
                      <a:endParaRPr lang="el-GR" dirty="0">
                        <a:latin typeface="Franklin Gothic Medium" pitchFamily="34" charset="0"/>
                      </a:endParaRPr>
                    </a:p>
                  </a:txBody>
                  <a:tcPr/>
                </a:tc>
              </a:tr>
              <a:tr h="612099">
                <a:tc>
                  <a:txBody>
                    <a:bodyPr/>
                    <a:lstStyle/>
                    <a:p>
                      <a:r>
                        <a:rPr lang="el-GR" sz="1800" kern="1200" baseline="0" dirty="0" smtClean="0">
                          <a:latin typeface="Franklin Gothic Medium" pitchFamily="34" charset="0"/>
                        </a:rPr>
                        <a:t>Χαμηλή θερμική και ηλεκτρική </a:t>
                      </a:r>
                      <a:r>
                        <a:rPr lang="el-GR" sz="1800" kern="1200" baseline="0" dirty="0" err="1" smtClean="0">
                          <a:latin typeface="Franklin Gothic Medium" pitchFamily="34" charset="0"/>
                        </a:rPr>
                        <a:t>αγωγιμό</a:t>
                      </a:r>
                      <a:r>
                        <a:rPr lang="el-GR" sz="1800" kern="1200" baseline="0" dirty="0" smtClean="0">
                          <a:latin typeface="Franklin Gothic Medium" pitchFamily="34" charset="0"/>
                        </a:rPr>
                        <a:t>-</a:t>
                      </a:r>
                    </a:p>
                    <a:p>
                      <a:r>
                        <a:rPr lang="el-GR" sz="1800" kern="1200" baseline="0" dirty="0" err="1" smtClean="0">
                          <a:latin typeface="Franklin Gothic Medium" pitchFamily="34" charset="0"/>
                        </a:rPr>
                        <a:t>τητα</a:t>
                      </a:r>
                      <a:r>
                        <a:rPr lang="el-GR" sz="1800" kern="1200" baseline="0" dirty="0" smtClean="0">
                          <a:latin typeface="Franklin Gothic Medium" pitchFamily="34" charset="0"/>
                        </a:rPr>
                        <a:t> (μονωτές).</a:t>
                      </a:r>
                      <a:endParaRPr lang="el-GR" dirty="0">
                        <a:latin typeface="Franklin Gothic Medium" pitchFamily="34" charset="0"/>
                      </a:endParaRPr>
                    </a:p>
                  </a:txBody>
                  <a:tcPr/>
                </a:tc>
                <a:tc>
                  <a:txBody>
                    <a:bodyPr/>
                    <a:lstStyle/>
                    <a:p>
                      <a:r>
                        <a:rPr lang="el-GR" sz="1800" kern="1200" baseline="0" dirty="0" smtClean="0">
                          <a:latin typeface="Franklin Gothic Medium" pitchFamily="34" charset="0"/>
                        </a:rPr>
                        <a:t>Μικρή αντοχή σε κόπωση, </a:t>
                      </a:r>
                      <a:r>
                        <a:rPr lang="el-GR" sz="1800" kern="1200" baseline="0" dirty="0" err="1" smtClean="0">
                          <a:latin typeface="Franklin Gothic Medium" pitchFamily="34" charset="0"/>
                        </a:rPr>
                        <a:t>λυγισμό</a:t>
                      </a:r>
                      <a:r>
                        <a:rPr lang="el-GR" sz="1800" kern="1200" baseline="0" dirty="0" smtClean="0">
                          <a:latin typeface="Franklin Gothic Medium" pitchFamily="34" charset="0"/>
                        </a:rPr>
                        <a:t> και</a:t>
                      </a:r>
                    </a:p>
                    <a:p>
                      <a:r>
                        <a:rPr lang="el-GR" sz="1800" kern="1200" baseline="0" dirty="0" smtClean="0">
                          <a:latin typeface="Franklin Gothic Medium" pitchFamily="34" charset="0"/>
                        </a:rPr>
                        <a:t>κρούση.</a:t>
                      </a:r>
                      <a:endParaRPr lang="el-GR" dirty="0">
                        <a:latin typeface="Franklin Gothic Medium" pitchFamily="34" charset="0"/>
                      </a:endParaRPr>
                    </a:p>
                  </a:txBody>
                  <a:tcPr/>
                </a:tc>
              </a:tr>
              <a:tr h="874427">
                <a:tc>
                  <a:txBody>
                    <a:bodyPr/>
                    <a:lstStyle/>
                    <a:p>
                      <a:r>
                        <a:rPr lang="el-GR" sz="1800" kern="1200" baseline="0" dirty="0" smtClean="0">
                          <a:latin typeface="Franklin Gothic Medium" pitchFamily="34" charset="0"/>
                        </a:rPr>
                        <a:t>Καλή αντίσταση σε θλίψη (πιο ανθεκτικά).</a:t>
                      </a:r>
                      <a:endParaRPr lang="el-GR" dirty="0">
                        <a:latin typeface="Franklin Gothic Medium" pitchFamily="34" charset="0"/>
                      </a:endParaRPr>
                    </a:p>
                  </a:txBody>
                  <a:tcPr/>
                </a:tc>
                <a:tc>
                  <a:txBody>
                    <a:bodyPr/>
                    <a:lstStyle/>
                    <a:p>
                      <a:r>
                        <a:rPr lang="el-GR" sz="1800" kern="1200" baseline="0" dirty="0" smtClean="0">
                          <a:latin typeface="Franklin Gothic Medium" pitchFamily="34" charset="0"/>
                        </a:rPr>
                        <a:t>Μεγάλη επίδραση </a:t>
                      </a:r>
                      <a:r>
                        <a:rPr lang="el-GR" sz="1800" kern="1200" baseline="0" dirty="0" err="1" smtClean="0">
                          <a:latin typeface="Franklin Gothic Medium" pitchFamily="34" charset="0"/>
                        </a:rPr>
                        <a:t>μικροδομής</a:t>
                      </a:r>
                      <a:r>
                        <a:rPr lang="el-GR" sz="1800" kern="1200" baseline="0" dirty="0" smtClean="0">
                          <a:latin typeface="Franklin Gothic Medium" pitchFamily="34" charset="0"/>
                        </a:rPr>
                        <a:t> και </a:t>
                      </a:r>
                      <a:r>
                        <a:rPr lang="el-GR" sz="1800" kern="1200" baseline="0" dirty="0" err="1" smtClean="0">
                          <a:latin typeface="Franklin Gothic Medium" pitchFamily="34" charset="0"/>
                        </a:rPr>
                        <a:t>πορώ</a:t>
                      </a:r>
                      <a:r>
                        <a:rPr lang="el-GR" sz="1800" kern="1200" baseline="0" dirty="0" smtClean="0">
                          <a:latin typeface="Franklin Gothic Medium" pitchFamily="34" charset="0"/>
                        </a:rPr>
                        <a:t>-</a:t>
                      </a:r>
                    </a:p>
                    <a:p>
                      <a:r>
                        <a:rPr lang="el-GR" sz="1800" kern="1200" baseline="0" dirty="0" err="1" smtClean="0">
                          <a:latin typeface="Franklin Gothic Medium" pitchFamily="34" charset="0"/>
                        </a:rPr>
                        <a:t>δους</a:t>
                      </a:r>
                      <a:r>
                        <a:rPr lang="el-GR" sz="1800" kern="1200" baseline="0" dirty="0" smtClean="0">
                          <a:latin typeface="Franklin Gothic Medium" pitchFamily="34" charset="0"/>
                        </a:rPr>
                        <a:t> στις μηχανικές και φυσικές τους</a:t>
                      </a:r>
                    </a:p>
                    <a:p>
                      <a:r>
                        <a:rPr lang="el-GR" sz="1800" kern="1200" baseline="0" dirty="0" smtClean="0">
                          <a:latin typeface="Franklin Gothic Medium" pitchFamily="34" charset="0"/>
                        </a:rPr>
                        <a:t>ιδιότητες.</a:t>
                      </a:r>
                      <a:endParaRPr lang="el-GR" dirty="0">
                        <a:latin typeface="Franklin Gothic Medium" pitchFamily="34" charset="0"/>
                      </a:endParaRPr>
                    </a:p>
                  </a:txBody>
                  <a:tcPr/>
                </a:tc>
              </a:tr>
              <a:tr h="874427">
                <a:tc>
                  <a:txBody>
                    <a:bodyPr/>
                    <a:lstStyle/>
                    <a:p>
                      <a:r>
                        <a:rPr lang="el-GR" sz="1800" kern="1200" baseline="0" dirty="0" smtClean="0">
                          <a:latin typeface="Franklin Gothic Medium" pitchFamily="34" charset="0"/>
                        </a:rPr>
                        <a:t>Πολύ υψηλή σκληρότητα (πιο ανθεκτικά σε</a:t>
                      </a:r>
                    </a:p>
                    <a:p>
                      <a:r>
                        <a:rPr lang="el-GR" sz="1800" kern="1200" baseline="0" dirty="0" smtClean="0">
                          <a:latin typeface="Franklin Gothic Medium" pitchFamily="34" charset="0"/>
                        </a:rPr>
                        <a:t>φθορά).</a:t>
                      </a:r>
                      <a:endParaRPr lang="el-GR" dirty="0">
                        <a:latin typeface="Franklin Gothic Medium" pitchFamily="34" charset="0"/>
                      </a:endParaRPr>
                    </a:p>
                  </a:txBody>
                  <a:tcPr/>
                </a:tc>
                <a:tc>
                  <a:txBody>
                    <a:bodyPr/>
                    <a:lstStyle/>
                    <a:p>
                      <a:r>
                        <a:rPr lang="el-GR" sz="1800" kern="1200" baseline="0" dirty="0" smtClean="0">
                          <a:latin typeface="Franklin Gothic Medium" pitchFamily="34" charset="0"/>
                        </a:rPr>
                        <a:t>Συνήθως υψηλό κόστος παραγωγής.</a:t>
                      </a:r>
                      <a:endParaRPr lang="el-GR" dirty="0">
                        <a:latin typeface="Franklin Gothic Medium" pitchFamily="34" charset="0"/>
                      </a:endParaRPr>
                    </a:p>
                  </a:txBody>
                  <a:tcPr/>
                </a:tc>
              </a:tr>
              <a:tr h="1136755">
                <a:tc>
                  <a:txBody>
                    <a:bodyPr/>
                    <a:lstStyle/>
                    <a:p>
                      <a:r>
                        <a:rPr lang="el-GR" sz="1800" kern="1200" baseline="0" dirty="0" smtClean="0">
                          <a:latin typeface="Franklin Gothic Medium" pitchFamily="34" charset="0"/>
                        </a:rPr>
                        <a:t>Ανώτερη πυρίμαχη, αντιδιαβρωτική και</a:t>
                      </a:r>
                    </a:p>
                    <a:p>
                      <a:r>
                        <a:rPr lang="el-GR" sz="1800" kern="1200" baseline="0" dirty="0" err="1" smtClean="0">
                          <a:latin typeface="Franklin Gothic Medium" pitchFamily="34" charset="0"/>
                        </a:rPr>
                        <a:t>αντιτριβική</a:t>
                      </a:r>
                      <a:r>
                        <a:rPr lang="el-GR" sz="1800" kern="1200" baseline="0" dirty="0" smtClean="0">
                          <a:latin typeface="Franklin Gothic Medium" pitchFamily="34" charset="0"/>
                        </a:rPr>
                        <a:t> συμπεριφορά ως συνδυασμός</a:t>
                      </a:r>
                    </a:p>
                    <a:p>
                      <a:r>
                        <a:rPr lang="el-GR" sz="1800" kern="1200" baseline="0" dirty="0" smtClean="0">
                          <a:latin typeface="Franklin Gothic Medium" pitchFamily="34" charset="0"/>
                        </a:rPr>
                        <a:t>των ανωτέρω ιδιοτήτων.</a:t>
                      </a:r>
                      <a:endParaRPr lang="el-GR" dirty="0">
                        <a:latin typeface="Franklin Gothic Medium" pitchFamily="34" charset="0"/>
                      </a:endParaRPr>
                    </a:p>
                  </a:txBody>
                  <a:tcPr/>
                </a:tc>
                <a:tc>
                  <a:txBody>
                    <a:bodyPr/>
                    <a:lstStyle/>
                    <a:p>
                      <a:endParaRPr lang="el-GR"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EE7F2"/>
            </a:gs>
            <a:gs pos="36000">
              <a:srgbClr val="FAC77D"/>
            </a:gs>
            <a:gs pos="61000">
              <a:srgbClr val="FBA97D"/>
            </a:gs>
            <a:gs pos="72000">
              <a:srgbClr val="FBEAC7"/>
            </a:gs>
            <a:gs pos="82001">
              <a:srgbClr val="FBD49C"/>
            </a:gs>
            <a:gs pos="100000">
              <a:srgbClr val="FEE7F2"/>
            </a:gs>
          </a:gsLst>
          <a:lin ang="5400000"/>
        </a:gradFill>
        <a:effectLst/>
      </p:bgPr>
    </p:bg>
    <p:spTree>
      <p:nvGrpSpPr>
        <p:cNvPr id="1" name=""/>
        <p:cNvGrpSpPr/>
        <p:nvPr/>
      </p:nvGrpSpPr>
      <p:grpSpPr>
        <a:xfrm>
          <a:off x="0" y="0"/>
          <a:ext cx="0" cy="0"/>
          <a:chOff x="0" y="0"/>
          <a:chExt cx="0" cy="0"/>
        </a:xfrm>
      </p:grpSpPr>
      <p:sp>
        <p:nvSpPr>
          <p:cNvPr id="12290" name="1 - Τίτλος"/>
          <p:cNvSpPr>
            <a:spLocks noGrp="1"/>
          </p:cNvSpPr>
          <p:nvPr>
            <p:ph type="title"/>
          </p:nvPr>
        </p:nvSpPr>
        <p:spPr/>
        <p:txBody>
          <a:bodyPr/>
          <a:lstStyle/>
          <a:p>
            <a:pPr eaLnBrk="1" hangingPunct="1"/>
            <a:r>
              <a:rPr lang="el-GR" smtClean="0"/>
              <a:t>Φωτογραφίες</a:t>
            </a:r>
          </a:p>
        </p:txBody>
      </p:sp>
      <p:pic>
        <p:nvPicPr>
          <p:cNvPr id="1026" name="Picture 2"/>
          <p:cNvPicPr>
            <a:picLocks noGrp="1" noChangeAspect="1" noChangeArrowheads="1"/>
          </p:cNvPicPr>
          <p:nvPr>
            <p:ph idx="1"/>
          </p:nvPr>
        </p:nvPicPr>
        <p:blipFill>
          <a:blip r:embed="rId2" cstate="email"/>
          <a:srcRect/>
          <a:stretch>
            <a:fillRect/>
          </a:stretch>
        </p:blipFill>
        <p:spPr>
          <a:xfrm>
            <a:off x="0" y="1124744"/>
            <a:ext cx="3810000" cy="2857500"/>
          </a:xfrm>
          <a:effectLst>
            <a:softEdge rad="112500"/>
          </a:effectLst>
        </p:spPr>
      </p:pic>
      <p:pic>
        <p:nvPicPr>
          <p:cNvPr id="1027" name="Picture 3"/>
          <p:cNvPicPr>
            <a:picLocks noChangeAspect="1" noChangeArrowheads="1"/>
          </p:cNvPicPr>
          <p:nvPr/>
        </p:nvPicPr>
        <p:blipFill>
          <a:blip r:embed="rId3" cstate="email"/>
          <a:srcRect/>
          <a:stretch>
            <a:fillRect/>
          </a:stretch>
        </p:blipFill>
        <p:spPr bwMode="auto">
          <a:xfrm>
            <a:off x="3707904" y="3573016"/>
            <a:ext cx="3286125" cy="1390650"/>
          </a:xfrm>
          <a:prstGeom prst="rect">
            <a:avLst/>
          </a:prstGeom>
          <a:ln>
            <a:noFill/>
          </a:ln>
          <a:effectLst>
            <a:softEdge rad="112500"/>
          </a:effectLst>
        </p:spPr>
      </p:pic>
      <p:pic>
        <p:nvPicPr>
          <p:cNvPr id="1029" name="Picture 5" descr="https://encrypted-tbn1.gstatic.com/images?q=tbn:ANd9GcRELEe6Dx0LjM1AcGq2avoBTa59udJff_id0nYrSySXDcjWplOr">
            <a:hlinkClick r:id="rId4"/>
          </p:cNvPr>
          <p:cNvPicPr>
            <a:picLocks noChangeAspect="1" noChangeArrowheads="1"/>
          </p:cNvPicPr>
          <p:nvPr/>
        </p:nvPicPr>
        <p:blipFill>
          <a:blip r:embed="rId5" cstate="email"/>
          <a:srcRect/>
          <a:stretch>
            <a:fillRect/>
          </a:stretch>
        </p:blipFill>
        <p:spPr bwMode="auto">
          <a:xfrm>
            <a:off x="0" y="3861048"/>
            <a:ext cx="3554332" cy="2420888"/>
          </a:xfrm>
          <a:prstGeom prst="rect">
            <a:avLst/>
          </a:prstGeom>
          <a:ln>
            <a:noFill/>
          </a:ln>
          <a:effectLst>
            <a:softEdge rad="112500"/>
          </a:effectLst>
        </p:spPr>
      </p:pic>
      <p:pic>
        <p:nvPicPr>
          <p:cNvPr id="1031" name="Picture 7" descr="https://encrypted-tbn0.gstatic.com/images?q=tbn:ANd9GcQ-7rC7ty_hbYtlPcvA9Ypf8etDwZIlbo7W1sZ3lqNykrrusBo-">
            <a:hlinkClick r:id="rId6"/>
          </p:cNvPr>
          <p:cNvPicPr>
            <a:picLocks noChangeAspect="1" noChangeArrowheads="1"/>
          </p:cNvPicPr>
          <p:nvPr/>
        </p:nvPicPr>
        <p:blipFill>
          <a:blip r:embed="rId7" cstate="email"/>
          <a:srcRect/>
          <a:stretch>
            <a:fillRect/>
          </a:stretch>
        </p:blipFill>
        <p:spPr bwMode="auto">
          <a:xfrm>
            <a:off x="3707904" y="5010149"/>
            <a:ext cx="2466975" cy="1847851"/>
          </a:xfrm>
          <a:prstGeom prst="rect">
            <a:avLst/>
          </a:prstGeom>
          <a:ln>
            <a:noFill/>
          </a:ln>
          <a:effectLst>
            <a:softEdge rad="112500"/>
          </a:effectLst>
        </p:spPr>
      </p:pic>
      <p:pic>
        <p:nvPicPr>
          <p:cNvPr id="1033" name="Picture 9" descr="http://3.bp.blogspot.com/_eDWclxKoYjE/TP75xw1jYeI/AAAAAAAAO_k/0HzVogTBwAA/s1600/%2525CE%2525B5%2525CF%252581%2525CE%2525B3%2525CE%2525B1%2525CF%252583%2525CF%252584%2525CE%2525AE%2525CF%252581%2525CE%2525B9%2525CE%2525BF%252B%2525CE%2525BA%2525CE%2525B5%2525CF%252581%2525CE%2525B1%2525CE%2525BC%2525CE%2525B9%2525CE%2525BA%2525CE%2525AE%2525CF%252582.JPG">
            <a:hlinkClick r:id="rId8"/>
          </p:cNvPr>
          <p:cNvPicPr>
            <a:picLocks noChangeAspect="1" noChangeArrowheads="1"/>
          </p:cNvPicPr>
          <p:nvPr/>
        </p:nvPicPr>
        <p:blipFill>
          <a:blip r:embed="rId9" cstate="email"/>
          <a:srcRect/>
          <a:stretch>
            <a:fillRect/>
          </a:stretch>
        </p:blipFill>
        <p:spPr bwMode="auto">
          <a:xfrm>
            <a:off x="3563888" y="1196752"/>
            <a:ext cx="4118181" cy="2431555"/>
          </a:xfrm>
          <a:prstGeom prst="rect">
            <a:avLst/>
          </a:prstGeom>
          <a:ln>
            <a:noFill/>
          </a:ln>
          <a:effectLst>
            <a:softEdge rad="112500"/>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314" name="1 - Τίτλος"/>
          <p:cNvSpPr>
            <a:spLocks noGrp="1"/>
          </p:cNvSpPr>
          <p:nvPr>
            <p:ph type="title"/>
          </p:nvPr>
        </p:nvSpPr>
        <p:spPr/>
        <p:txBody>
          <a:bodyPr/>
          <a:lstStyle/>
          <a:p>
            <a:pPr eaLnBrk="1" hangingPunct="1"/>
            <a:r>
              <a:rPr lang="el-GR" smtClean="0"/>
              <a:t>Βίντεο</a:t>
            </a:r>
          </a:p>
        </p:txBody>
      </p:sp>
      <p:sp>
        <p:nvSpPr>
          <p:cNvPr id="13315" name="2 - Θέση περιεχομένου"/>
          <p:cNvSpPr>
            <a:spLocks noGrp="1"/>
          </p:cNvSpPr>
          <p:nvPr>
            <p:ph idx="1"/>
          </p:nvPr>
        </p:nvSpPr>
        <p:spPr/>
        <p:txBody>
          <a:bodyPr/>
          <a:lstStyle/>
          <a:p>
            <a:pPr algn="ctr" eaLnBrk="1" hangingPunct="1">
              <a:buFont typeface="Arial" charset="0"/>
              <a:buBlip>
                <a:blip r:embed="rId3"/>
              </a:buBlip>
            </a:pPr>
            <a:r>
              <a:rPr lang="en-US" smtClean="0">
                <a:hlinkClick r:id="rId4"/>
              </a:rPr>
              <a:t>Keramika-gr</a:t>
            </a:r>
            <a:endParaRPr lang="el-GR"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82000">
              <a:srgbClr val="DDEBCF"/>
            </a:gs>
            <a:gs pos="90000">
              <a:srgbClr val="9CB86E"/>
            </a:gs>
            <a:gs pos="85000">
              <a:srgbClr val="156B13"/>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4338" name="1 - Τίτλος"/>
          <p:cNvSpPr>
            <a:spLocks noGrp="1"/>
          </p:cNvSpPr>
          <p:nvPr>
            <p:ph type="title"/>
          </p:nvPr>
        </p:nvSpPr>
        <p:spPr/>
        <p:txBody>
          <a:bodyPr/>
          <a:lstStyle/>
          <a:p>
            <a:pPr eaLnBrk="1" hangingPunct="1"/>
            <a:r>
              <a:rPr lang="el-GR" smtClean="0"/>
              <a:t>Πηγές</a:t>
            </a:r>
          </a:p>
        </p:txBody>
      </p:sp>
      <p:sp>
        <p:nvSpPr>
          <p:cNvPr id="14339" name="2 - Θέση περιεχομένου"/>
          <p:cNvSpPr>
            <a:spLocks noGrp="1"/>
          </p:cNvSpPr>
          <p:nvPr>
            <p:ph idx="1"/>
          </p:nvPr>
        </p:nvSpPr>
        <p:spPr/>
        <p:txBody>
          <a:bodyPr/>
          <a:lstStyle/>
          <a:p>
            <a:pPr eaLnBrk="1" hangingPunct="1"/>
            <a:r>
              <a:rPr lang="en-US" smtClean="0">
                <a:hlinkClick r:id="rId2"/>
              </a:rPr>
              <a:t>http://keram</a:t>
            </a:r>
            <a:endParaRPr lang="el-GR" smtClean="0"/>
          </a:p>
          <a:p>
            <a:pPr eaLnBrk="1" hangingPunct="1"/>
            <a:r>
              <a:rPr lang="en-US" smtClean="0">
                <a:hlinkClick r:id="rId3"/>
              </a:rPr>
              <a:t>http://courseware.mech.ntua.gr/ml00001/mathimata/B1_Keramika_1.pdfika-gr.blogspot.gr/</a:t>
            </a:r>
            <a:endParaRPr lang="el-GR" smtClean="0"/>
          </a:p>
          <a:p>
            <a:pPr eaLnBrk="1" hangingPunct="1"/>
            <a:r>
              <a:rPr lang="en-US" smtClean="0">
                <a:hlinkClick r:id="rId4"/>
              </a:rPr>
              <a:t>http://el.wikipedia.org/wiki/%CE%9A%CE%B5%CF%81%CE%B1%CE%BC%CE%B9%CE%BA%CF%8C_%CF%85%CE%BB%CE%B9%CE%BA%CF%8C</a:t>
            </a:r>
            <a:endParaRPr lang="el-GR" smtClean="0"/>
          </a:p>
          <a:p>
            <a:pPr eaLnBrk="1" hangingPunct="1"/>
            <a:endParaRPr lang="el-GR"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lstStyle/>
          <a:p>
            <a:pPr eaLnBrk="1" hangingPunct="1"/>
            <a:r>
              <a:rPr lang="el-GR" smtClean="0">
                <a:latin typeface="Arial" charset="0"/>
              </a:rPr>
              <a:t>Μαθητές</a:t>
            </a:r>
          </a:p>
        </p:txBody>
      </p:sp>
      <p:sp>
        <p:nvSpPr>
          <p:cNvPr id="15363" name="Rectangle 3"/>
          <p:cNvSpPr>
            <a:spLocks noGrp="1"/>
          </p:cNvSpPr>
          <p:nvPr>
            <p:ph type="body" idx="1"/>
          </p:nvPr>
        </p:nvSpPr>
        <p:spPr/>
        <p:txBody>
          <a:bodyPr/>
          <a:lstStyle/>
          <a:p>
            <a:pPr eaLnBrk="1" hangingPunct="1"/>
            <a:r>
              <a:rPr lang="el-GR" smtClean="0">
                <a:latin typeface="Arial" charset="0"/>
              </a:rPr>
              <a:t>Παπαστάθη Αναστασία</a:t>
            </a:r>
          </a:p>
          <a:p>
            <a:pPr eaLnBrk="1" hangingPunct="1"/>
            <a:r>
              <a:rPr lang="el-GR" smtClean="0">
                <a:latin typeface="Arial" charset="0"/>
              </a:rPr>
              <a:t>Σαχλά Γεωργία</a:t>
            </a:r>
          </a:p>
          <a:p>
            <a:pPr eaLnBrk="1" hangingPunct="1"/>
            <a:r>
              <a:rPr lang="el-GR" smtClean="0">
                <a:latin typeface="Arial" charset="0"/>
              </a:rPr>
              <a:t>Σαμπάνι Μπρικένα</a:t>
            </a:r>
          </a:p>
          <a:p>
            <a:pPr eaLnBrk="1" hangingPunct="1"/>
            <a:r>
              <a:rPr lang="el-GR" smtClean="0">
                <a:latin typeface="Arial" charset="0"/>
              </a:rPr>
              <a:t>Τσαούση Κλαούντια</a:t>
            </a:r>
          </a:p>
          <a:p>
            <a:pPr eaLnBrk="1" hangingPunct="1"/>
            <a:r>
              <a:rPr lang="el-GR" smtClean="0">
                <a:latin typeface="Arial" charset="0"/>
              </a:rPr>
              <a:t>Φράγκου Ιωάννα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75000">
              <a:srgbClr val="FFEFD1"/>
            </a:gs>
            <a:gs pos="100000">
              <a:schemeClr val="accent2">
                <a:lumMod val="60000"/>
                <a:lumOff val="40000"/>
              </a:schemeClr>
            </a:gs>
            <a:gs pos="10000">
              <a:srgbClr val="D1C39F">
                <a:alpha val="69000"/>
              </a:srgb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074" name="1 - Τίτλος"/>
          <p:cNvSpPr>
            <a:spLocks noGrp="1"/>
          </p:cNvSpPr>
          <p:nvPr>
            <p:ph type="title"/>
          </p:nvPr>
        </p:nvSpPr>
        <p:spPr/>
        <p:txBody>
          <a:bodyPr/>
          <a:lstStyle/>
          <a:p>
            <a:pPr eaLnBrk="1" hangingPunct="1"/>
            <a:r>
              <a:rPr lang="el-GR" smtClean="0">
                <a:solidFill>
                  <a:schemeClr val="bg1"/>
                </a:solidFill>
                <a:latin typeface="Gungsuh" pitchFamily="18" charset="-127"/>
                <a:ea typeface="Gungsuh" pitchFamily="18" charset="-127"/>
              </a:rPr>
              <a:t>Ορισμός</a:t>
            </a:r>
          </a:p>
        </p:txBody>
      </p:sp>
      <p:sp>
        <p:nvSpPr>
          <p:cNvPr id="3" name="2 - Θέση περιεχομένου"/>
          <p:cNvSpPr>
            <a:spLocks noGrp="1"/>
          </p:cNvSpPr>
          <p:nvPr>
            <p:ph idx="1"/>
          </p:nvPr>
        </p:nvSpPr>
        <p:spPr/>
        <p:txBody>
          <a:bodyPr rtlCol="0">
            <a:normAutofit fontScale="70000" lnSpcReduction="20000"/>
          </a:bodyPr>
          <a:lstStyle/>
          <a:p>
            <a:pPr eaLnBrk="1" fontAlgn="auto" hangingPunct="1">
              <a:spcAft>
                <a:spcPts val="0"/>
              </a:spcAft>
              <a:buFont typeface="Arial" pitchFamily="34" charset="0"/>
              <a:buNone/>
              <a:defRPr/>
            </a:pPr>
            <a:r>
              <a:rPr lang="el-GR" dirty="0" smtClean="0"/>
              <a:t>	</a:t>
            </a:r>
            <a:r>
              <a:rPr lang="el-GR" dirty="0" smtClean="0">
                <a:solidFill>
                  <a:schemeClr val="accent6">
                    <a:lumMod val="50000"/>
                  </a:schemeClr>
                </a:solidFill>
                <a:latin typeface="Segoe UI Semibold" pitchFamily="34" charset="0"/>
              </a:rPr>
              <a:t>Η λέξη "κεραμικό" προέρχεται από το προάστιο Κεραμεικός της Αρχαίας Αθήνας και αναφερόταν αρχικά στην αγγειοπλαστική κεραμική, για ψημένα προϊόντα από πηλό. Σήμερα ο όρος κεραμικά υλικά έχει ευρύτερη χρήση και περιλαμβάνει όλα τα ανόργανα μη μεταλλικά υλικά που έχουν υποστεί θερμική κατεργασία σε υψηλές θερμοκρασίες (&gt;1000 °C) είτε κατά το στάδιο της επεξεργασίας είτε κατά το στάδιο της εφαρμογής . Τα παραδοσιακά κεραμικά είναι τα πήλινα αντικείμενα, τούβλα και κεραμίδια. Στα κεραμικά περιλαμβάνονται επίσης το τσιμέντο και το γυαλί. Ως προηγμένα κεραμικά αναφέρονται υλικά τα οποία είναι χρήσιμα για τις ηλεκτρικές, ηλεκτρονικές, οπτικές ή μαγνητικές ιδιότητές τους.</a:t>
            </a:r>
          </a:p>
          <a:p>
            <a:pPr eaLnBrk="1" fontAlgn="auto" hangingPunct="1">
              <a:spcAft>
                <a:spcPts val="0"/>
              </a:spcAft>
              <a:buFont typeface="Arial" pitchFamily="34" charset="0"/>
              <a:buChar char="•"/>
              <a:defRPr/>
            </a:pP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rgbClr val="03D4A8"/>
            </a:gs>
            <a:gs pos="100000">
              <a:srgbClr val="21D6E0"/>
            </a:gs>
            <a:gs pos="100000">
              <a:srgbClr val="0087E6">
                <a:alpha val="21000"/>
              </a:srgbClr>
            </a:gs>
            <a:gs pos="0">
              <a:srgbClr val="005CB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4098" name="1 - Τίτλος"/>
          <p:cNvSpPr>
            <a:spLocks noGrp="1"/>
          </p:cNvSpPr>
          <p:nvPr>
            <p:ph type="title"/>
          </p:nvPr>
        </p:nvSpPr>
        <p:spPr/>
        <p:txBody>
          <a:bodyPr/>
          <a:lstStyle/>
          <a:p>
            <a:pPr eaLnBrk="1" hangingPunct="1"/>
            <a:r>
              <a:rPr lang="el-GR" smtClean="0">
                <a:latin typeface="Gungsuh" pitchFamily="18" charset="-127"/>
                <a:ea typeface="Gungsuh" pitchFamily="18" charset="-127"/>
              </a:rPr>
              <a:t>Ιστορική Αναδρομή</a:t>
            </a:r>
          </a:p>
        </p:txBody>
      </p:sp>
      <p:sp>
        <p:nvSpPr>
          <p:cNvPr id="3" name="2 - Θέση περιεχομένου"/>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Blip>
                <a:blip r:embed="rId2"/>
              </a:buBlip>
              <a:defRPr/>
            </a:pPr>
            <a:r>
              <a:rPr lang="el-GR" dirty="0" smtClean="0">
                <a:solidFill>
                  <a:schemeClr val="accent2">
                    <a:lumMod val="75000"/>
                  </a:schemeClr>
                </a:solidFill>
                <a:latin typeface="Century" pitchFamily="18" charset="0"/>
              </a:rPr>
              <a:t>Η αρχαία ελληνική κεραμική παρέχει πληροφορίες για την καθημερινή ζωή, τη θρησκεία, τη μυθολογία, το θέατρο, γενικά για την εποχή.</a:t>
            </a:r>
          </a:p>
          <a:p>
            <a:pPr eaLnBrk="1" fontAlgn="auto" hangingPunct="1">
              <a:spcAft>
                <a:spcPts val="0"/>
              </a:spcAft>
              <a:buFont typeface="Arial" pitchFamily="34" charset="0"/>
              <a:buBlip>
                <a:blip r:embed="rId3"/>
              </a:buBlip>
              <a:defRPr/>
            </a:pPr>
            <a:r>
              <a:rPr lang="el-GR" dirty="0" smtClean="0">
                <a:solidFill>
                  <a:schemeClr val="accent2">
                    <a:lumMod val="75000"/>
                  </a:schemeClr>
                </a:solidFill>
                <a:latin typeface="Century" pitchFamily="18" charset="0"/>
              </a:rPr>
              <a:t>Τα αγγεία κατασκευάζονταν στον τροχό, ακολουθούσε η ένωση των επιμέρους τμημάτων, το στέγνωμα, η διακόσμηση και το ψήσιμο. Τη διαδικασία αυτή περιγράφει μία σειρά πινάκων που βρέθηκαν κοντά στην Κόρινθο, ενώ η πρώτη αναφορά του γεωμετρικού τροχού γίνεται από τον Όμηρο.</a:t>
            </a:r>
          </a:p>
          <a:p>
            <a:pPr eaLnBrk="1" fontAlgn="auto" hangingPunct="1">
              <a:spcAft>
                <a:spcPts val="0"/>
              </a:spcAft>
              <a:buFont typeface="Arial" pitchFamily="34" charset="0"/>
              <a:buChar char="•"/>
              <a:defRPr/>
            </a:pPr>
            <a:endParaRPr lang="el-GR" dirty="0">
              <a:solidFill>
                <a:schemeClr val="accent2">
                  <a:lumMod val="75000"/>
                </a:schemeClr>
              </a:solidFill>
              <a:latin typeface="Century"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2 - Θέση περιεχομένου"/>
          <p:cNvSpPr>
            <a:spLocks noGrp="1"/>
          </p:cNvSpPr>
          <p:nvPr>
            <p:ph idx="1"/>
          </p:nvPr>
        </p:nvSpPr>
        <p:spPr>
          <a:xfrm>
            <a:off x="395288" y="0"/>
            <a:ext cx="8229600" cy="4525963"/>
          </a:xfrm>
        </p:spPr>
        <p:txBody>
          <a:bodyPr/>
          <a:lstStyle/>
          <a:p>
            <a:pPr eaLnBrk="1" hangingPunct="1">
              <a:buFont typeface="Arial" charset="0"/>
              <a:buNone/>
            </a:pPr>
            <a:r>
              <a:rPr lang="el-GR" sz="1400" smtClean="0">
                <a:latin typeface="Book Antiqua" pitchFamily="18" charset="0"/>
              </a:rPr>
              <a:t>Η κεραμική είναι η τέχνη κατασκευής κεραμικών. Από τις αρχαιότερες τέχνες που έχουν καταγραφεί με αρχαιολογικά ευρήματα και χαρακτηρίζουν τον πολιτισμό της κάθε εποχής.</a:t>
            </a:r>
          </a:p>
          <a:p>
            <a:pPr eaLnBrk="1" hangingPunct="1">
              <a:buFont typeface="Arial" charset="0"/>
              <a:buNone/>
            </a:pPr>
            <a:r>
              <a:rPr lang="el-GR" sz="1400" smtClean="0">
                <a:latin typeface="Book Antiqua" pitchFamily="18" charset="0"/>
              </a:rPr>
              <a:t>Υγρός πηλός παίρνει την επιθυμητή μορφή απ' τα ανθρώπινα χέρια και ξηραίνεται ώστε να αποκτήσει στερεά μορφή. Αργότερα μπαίνει σε ειδικό φούρνο και "ψήνεται" ώστε να αυξηθεί ή μηχανική του αντοχή.</a:t>
            </a:r>
          </a:p>
          <a:p>
            <a:pPr eaLnBrk="1" hangingPunct="1">
              <a:buFont typeface="Arial" charset="0"/>
              <a:buNone/>
            </a:pPr>
            <a:r>
              <a:rPr lang="el-GR" sz="1400" smtClean="0">
                <a:latin typeface="Book Antiqua" pitchFamily="18" charset="0"/>
              </a:rPr>
              <a:t>Λόγω της ευκολίας στην δημιουργία επιθυμητών σχημάτων όπως δοχεία και ειδώλια, αλλά και της αντοχής των κεραμικών στο χρόνο, η κεραμική είναι η τέχνη / τεχνολογία για την οποία υπάρχουν παλαιότατα αρχαιολογικά ευρήματα.</a:t>
            </a:r>
          </a:p>
          <a:p>
            <a:pPr eaLnBrk="1" hangingPunct="1">
              <a:buFont typeface="Arial" charset="0"/>
              <a:buNone/>
            </a:pPr>
            <a:r>
              <a:rPr lang="el-GR" sz="1400" smtClean="0">
                <a:latin typeface="Book Antiqua" pitchFamily="18" charset="0"/>
              </a:rPr>
              <a:t>Η Αγγειοπλαστική είναι μία από τις αρχαιότερες τέχνες και έχει να κάνει με την κατασκευή κυρίως πήλινων αγγείων. Αποτελεί κατηγορία της κεραμικής τέχνης, που αναφέρεται στον πηλό και σε όλες τις μορφές που μπορεί να πάρει.</a:t>
            </a:r>
          </a:p>
          <a:p>
            <a:pPr eaLnBrk="1" hangingPunct="1">
              <a:buFont typeface="Arial" charset="0"/>
              <a:buNone/>
            </a:pPr>
            <a:r>
              <a:rPr lang="el-GR" sz="1400" smtClean="0">
                <a:latin typeface="Book Antiqua" pitchFamily="18" charset="0"/>
              </a:rPr>
              <a:t>Στην ουσία η κεραμική, ικανοποιούσε από την Προϊστορική εποχή, τις διάφορες ανάγκες της καθημερινής ζωής του ανθρώπου για κάποια στοιχειώδη σκεύη, και χρησιμοποιώντας το ποιο απλό και άμεσο υλικό -το χώμα- με υποτυπώδη επεξεργασία -λίγο νερό- μπορούσε να το μετατρέψει σε πηλό, και να δημιουργήσει έργα που μπορούμε να πούμε ότι σφράγισαν την εξέλιξη του πολιτισμού βοηθώντας παράλληλα στην χρονογράφηση της ιστορίας του.</a:t>
            </a:r>
          </a:p>
          <a:p>
            <a:pPr eaLnBrk="1" hangingPunct="1">
              <a:buFont typeface="Arial" charset="0"/>
              <a:buNone/>
            </a:pPr>
            <a:r>
              <a:rPr lang="el-GR" sz="1400" smtClean="0">
                <a:latin typeface="Book Antiqua" pitchFamily="18" charset="0"/>
              </a:rPr>
              <a:t>Τα πρώτα σημάδια κατοίκων από κεραμικά ευρήματα ανακαλύπτονται στην Κρήτη το 7000πχ ενώ τα πρώτα πήλινα αγγεία της Νεολιθικής περιόδου εμφανίζονται γύρω στο 6000πχ. Η ιστορία της αγγειοπλαστικήςστην Ελλάδα δηλαδή μέχρι σήμερα συμπληρώνει τα 8000 χρόνια συνεχούς πορείας.</a:t>
            </a:r>
          </a:p>
          <a:p>
            <a:pPr eaLnBrk="1" hangingPunct="1">
              <a:buFont typeface="Arial" charset="0"/>
              <a:buNone/>
            </a:pPr>
            <a:r>
              <a:rPr lang="el-GR" sz="1400" smtClean="0">
                <a:latin typeface="Book Antiqua" pitchFamily="18" charset="0"/>
              </a:rPr>
              <a:t>Πιό συγκεκριμένα και όσον αφορά τον Ελλαδικό χώρο, η αγγειοπλαστική αρχικά ακμάζει στην Κρήτη στα πρώτα Μινωϊκά χρόνια 3000-2100π.χ. και φτάνει στην μεγαλύτερή της ακμή στα μέσα Μινωϊκά 2100-1580π.χ. με την μορφή πήλινων σκευών.</a:t>
            </a:r>
          </a:p>
          <a:p>
            <a:pPr eaLnBrk="1" hangingPunct="1">
              <a:buFont typeface="Arial" charset="0"/>
              <a:buNone/>
            </a:pPr>
            <a:r>
              <a:rPr lang="el-GR" sz="1400" smtClean="0">
                <a:latin typeface="Book Antiqua" pitchFamily="18" charset="0"/>
              </a:rPr>
              <a:t>Παρατηρώντας τις πρώτες ύλες (άργιλο - πηλό), τις φόρμες και την τεχνική κατασκευής (ειδικά των μεγάλων πιθαριών) αλλά και τον τρόπο ψησίματος που χρησιμοποιούσαν οι αρχαίοι πρόγονοί μας, νοιώθουμε ότι η μοναδική αυτή τέχνη έχει περάσει δια μέσω των αιώνων χωρίς ριζικές αλλαγές και συνεχίζεται ακόμα και σήμερα στον τόπο μας.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54000">
              <a:srgbClr val="825600"/>
            </a:gs>
            <a:gs pos="66000">
              <a:srgbClr val="FFA800"/>
            </a:gs>
            <a:gs pos="59000">
              <a:schemeClr val="bg2"/>
            </a:gs>
            <a:gs pos="17000">
              <a:srgbClr val="FFA800"/>
            </a:gs>
            <a:gs pos="27000">
              <a:srgbClr val="825600"/>
            </a:gs>
            <a:gs pos="50000">
              <a:srgbClr val="FFA800"/>
            </a:gs>
            <a:gs pos="65000">
              <a:srgbClr val="825600"/>
            </a:gs>
            <a:gs pos="49000">
              <a:srgbClr val="FFA800"/>
            </a:gs>
          </a:gsLst>
          <a:lin ang="8100000" scaled="1"/>
          <a:tileRect/>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b="1" dirty="0" smtClean="0"/>
              <a:t>Οι περίοδοι</a:t>
            </a:r>
            <a:br>
              <a:rPr lang="el-GR" b="1" dirty="0" smtClean="0"/>
            </a:br>
            <a:endParaRPr lang="el-GR" dirty="0"/>
          </a:p>
        </p:txBody>
      </p:sp>
      <p:sp>
        <p:nvSpPr>
          <p:cNvPr id="3" name="2 - Θέση περιεχομένου"/>
          <p:cNvSpPr>
            <a:spLocks noGrp="1"/>
          </p:cNvSpPr>
          <p:nvPr>
            <p:ph idx="1"/>
          </p:nvPr>
        </p:nvSpPr>
        <p:spPr/>
        <p:txBody>
          <a:bodyPr rtlCol="0">
            <a:normAutofit fontScale="70000" lnSpcReduction="20000"/>
          </a:bodyPr>
          <a:lstStyle/>
          <a:p>
            <a:pPr eaLnBrk="1" fontAlgn="auto" hangingPunct="1">
              <a:spcAft>
                <a:spcPts val="0"/>
              </a:spcAft>
              <a:buFont typeface="Arial" pitchFamily="34" charset="0"/>
              <a:buBlip>
                <a:blip r:embed="rId2"/>
              </a:buBlip>
              <a:defRPr/>
            </a:pPr>
            <a:r>
              <a:rPr lang="el-GR" b="1" dirty="0" smtClean="0">
                <a:latin typeface="Gulim" pitchFamily="34" charset="-127"/>
                <a:ea typeface="Gulim" pitchFamily="34" charset="-127"/>
              </a:rPr>
              <a:t>Πρωτογεωμετρική εποχή (1100/1050-950)</a:t>
            </a:r>
          </a:p>
          <a:p>
            <a:pPr eaLnBrk="1" fontAlgn="auto" hangingPunct="1">
              <a:spcAft>
                <a:spcPts val="0"/>
              </a:spcAft>
              <a:buFont typeface="Arial" pitchFamily="34" charset="0"/>
              <a:buBlip>
                <a:blip r:embed="rId2"/>
              </a:buBlip>
              <a:defRPr/>
            </a:pPr>
            <a:r>
              <a:rPr lang="el-GR" b="1" dirty="0" smtClean="0">
                <a:latin typeface="Gulim" pitchFamily="34" charset="-127"/>
                <a:ea typeface="Gulim" pitchFamily="34" charset="-127"/>
              </a:rPr>
              <a:t>Γεωμετρική (900-700)</a:t>
            </a:r>
          </a:p>
          <a:p>
            <a:pPr eaLnBrk="1" fontAlgn="auto" hangingPunct="1">
              <a:spcAft>
                <a:spcPts val="0"/>
              </a:spcAft>
              <a:buFont typeface="Arial" pitchFamily="34" charset="0"/>
              <a:buBlip>
                <a:blip r:embed="rId2"/>
              </a:buBlip>
              <a:defRPr/>
            </a:pPr>
            <a:r>
              <a:rPr lang="el-GR" b="1" dirty="0" err="1" smtClean="0">
                <a:latin typeface="Gulim" pitchFamily="34" charset="-127"/>
                <a:ea typeface="Gulim" pitchFamily="34" charset="-127"/>
              </a:rPr>
              <a:t>Ανατολίζουσα</a:t>
            </a:r>
            <a:r>
              <a:rPr lang="el-GR" b="1" dirty="0" smtClean="0">
                <a:latin typeface="Gulim" pitchFamily="34" charset="-127"/>
                <a:ea typeface="Gulim" pitchFamily="34" charset="-127"/>
              </a:rPr>
              <a:t> περίοδος (700-630)</a:t>
            </a:r>
          </a:p>
          <a:p>
            <a:pPr eaLnBrk="1" fontAlgn="auto" hangingPunct="1">
              <a:spcAft>
                <a:spcPts val="0"/>
              </a:spcAft>
              <a:buFont typeface="Arial" pitchFamily="34" charset="0"/>
              <a:buBlip>
                <a:blip r:embed="rId2"/>
              </a:buBlip>
              <a:defRPr/>
            </a:pPr>
            <a:r>
              <a:rPr lang="el-GR" b="1" dirty="0" smtClean="0">
                <a:latin typeface="Gulim" pitchFamily="34" charset="-127"/>
                <a:ea typeface="Gulim" pitchFamily="34" charset="-127"/>
              </a:rPr>
              <a:t>Μελανόμορφος ρυθμός (620-450)</a:t>
            </a:r>
          </a:p>
          <a:p>
            <a:pPr eaLnBrk="1" fontAlgn="auto" hangingPunct="1">
              <a:spcAft>
                <a:spcPts val="0"/>
              </a:spcAft>
              <a:buFont typeface="Arial" pitchFamily="34" charset="0"/>
              <a:buBlip>
                <a:blip r:embed="rId2"/>
              </a:buBlip>
              <a:defRPr/>
            </a:pPr>
            <a:r>
              <a:rPr lang="el-GR" b="1" dirty="0" smtClean="0">
                <a:latin typeface="Gulim" pitchFamily="34" charset="-127"/>
                <a:ea typeface="Gulim" pitchFamily="34" charset="-127"/>
              </a:rPr>
              <a:t>Ερυθρόμορφος ρυθμός (525-330)</a:t>
            </a:r>
          </a:p>
          <a:p>
            <a:pPr eaLnBrk="1" fontAlgn="auto" hangingPunct="1">
              <a:spcAft>
                <a:spcPts val="0"/>
              </a:spcAft>
              <a:buFont typeface="Arial" pitchFamily="34" charset="0"/>
              <a:buNone/>
              <a:defRPr/>
            </a:pPr>
            <a:r>
              <a:rPr lang="el-GR" dirty="0" smtClean="0">
                <a:latin typeface="Cambria" pitchFamily="18" charset="0"/>
              </a:rPr>
              <a:t>	</a:t>
            </a:r>
            <a:r>
              <a:rPr lang="el-GR" dirty="0" smtClean="0">
                <a:solidFill>
                  <a:srgbClr val="C00000"/>
                </a:solidFill>
                <a:latin typeface="Book Antiqua" pitchFamily="18" charset="0"/>
              </a:rPr>
              <a:t>Κατά τα ελληνιστικά χρόνια. Παράλληλα πολλοί τρόποι διακόσμησης (γραπτή, εγχάρακτη, </a:t>
            </a:r>
            <a:r>
              <a:rPr lang="el-GR" dirty="0" err="1" smtClean="0">
                <a:solidFill>
                  <a:srgbClr val="C00000"/>
                </a:solidFill>
                <a:latin typeface="Book Antiqua" pitchFamily="18" charset="0"/>
              </a:rPr>
              <a:t>εμπίεστη</a:t>
            </a:r>
            <a:r>
              <a:rPr lang="el-GR" dirty="0" smtClean="0">
                <a:solidFill>
                  <a:srgbClr val="C00000"/>
                </a:solidFill>
                <a:latin typeface="Book Antiqua" pitchFamily="18" charset="0"/>
              </a:rPr>
              <a:t>) και γι’ αυτό για την κεραμική της εποχής αυτής χρησιμοποιείται απλώς ο όρος ελληνιστική. Συνηθισμένη ήταν η κατασκευή μελανόμορφων αγγείων με την εμβάπτιση τους σε μελανό </a:t>
            </a:r>
            <a:r>
              <a:rPr lang="el-GR" dirty="0" err="1" smtClean="0">
                <a:solidFill>
                  <a:srgbClr val="C00000"/>
                </a:solidFill>
                <a:latin typeface="Book Antiqua" pitchFamily="18" charset="0"/>
              </a:rPr>
              <a:t>κάνωπα</a:t>
            </a:r>
            <a:r>
              <a:rPr lang="el-GR" dirty="0" smtClean="0">
                <a:solidFill>
                  <a:srgbClr val="C00000"/>
                </a:solidFill>
                <a:latin typeface="Book Antiqua" pitchFamily="18" charset="0"/>
              </a:rPr>
              <a:t>, ενώ μετά το 100 </a:t>
            </a:r>
            <a:r>
              <a:rPr lang="el-GR" dirty="0" err="1" smtClean="0">
                <a:solidFill>
                  <a:srgbClr val="C00000"/>
                </a:solidFill>
                <a:latin typeface="Book Antiqua" pitchFamily="18" charset="0"/>
              </a:rPr>
              <a:t>π.Χ.</a:t>
            </a:r>
            <a:r>
              <a:rPr lang="el-GR" dirty="0" smtClean="0">
                <a:solidFill>
                  <a:srgbClr val="C00000"/>
                </a:solidFill>
                <a:latin typeface="Book Antiqua" pitchFamily="18" charset="0"/>
              </a:rPr>
              <a:t> ξεκινά η παραγωγή ερυθρόμορφων αγγείων. Τα περισσότερα ρωμαϊκά αγγεία είναι ερυθρόμορφα.</a:t>
            </a:r>
          </a:p>
          <a:p>
            <a:pPr eaLnBrk="1" fontAlgn="auto" hangingPunct="1">
              <a:spcAft>
                <a:spcPts val="0"/>
              </a:spcAft>
              <a:buFont typeface="Arial" pitchFamily="34" charset="0"/>
              <a:buNone/>
              <a:defRPr/>
            </a:pPr>
            <a:r>
              <a:rPr lang="el-GR" dirty="0" smtClean="0">
                <a:solidFill>
                  <a:srgbClr val="C00000"/>
                </a:solidFill>
                <a:latin typeface="Book Antiqua" pitchFamily="18" charset="0"/>
              </a:rPr>
              <a:t>	Καθ’ όλη τη διάρκεια της αρχαιότητας έχουμε και </a:t>
            </a:r>
            <a:r>
              <a:rPr lang="el-GR" dirty="0" err="1" smtClean="0">
                <a:solidFill>
                  <a:srgbClr val="C00000"/>
                </a:solidFill>
                <a:latin typeface="Book Antiqua" pitchFamily="18" charset="0"/>
              </a:rPr>
              <a:t>αβαφή</a:t>
            </a:r>
            <a:r>
              <a:rPr lang="el-GR" dirty="0" smtClean="0">
                <a:solidFill>
                  <a:srgbClr val="C00000"/>
                </a:solidFill>
                <a:latin typeface="Book Antiqua" pitchFamily="18" charset="0"/>
              </a:rPr>
              <a:t> αγγεία.</a:t>
            </a:r>
          </a:p>
          <a:p>
            <a:pPr eaLnBrk="1" fontAlgn="auto" hangingPunct="1">
              <a:spcAft>
                <a:spcPts val="0"/>
              </a:spcAft>
              <a:buFont typeface="Arial" pitchFamily="34" charset="0"/>
              <a:buChar char="•"/>
              <a:defRPr/>
            </a:pPr>
            <a:endParaRPr lang="el-GR" dirty="0">
              <a:latin typeface="Cambri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44000">
              <a:srgbClr val="FBEAC7"/>
            </a:gs>
            <a:gs pos="56000">
              <a:srgbClr val="FEE7F2"/>
            </a:gs>
            <a:gs pos="20000">
              <a:srgbClr val="FAC77D"/>
            </a:gs>
            <a:gs pos="42000">
              <a:srgbClr val="FBA97D"/>
            </a:gs>
            <a:gs pos="49000">
              <a:srgbClr val="FBD49C"/>
            </a:gs>
            <a:gs pos="62000">
              <a:srgbClr val="FEE7F2"/>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288" y="0"/>
            <a:ext cx="8229600" cy="4525963"/>
          </a:xfrm>
        </p:spPr>
        <p:txBody>
          <a:bodyPr>
            <a:normAutofit/>
          </a:bodyPr>
          <a:lstStyle/>
          <a:p>
            <a:pPr eaLnBrk="1" hangingPunct="1">
              <a:lnSpc>
                <a:spcPct val="70000"/>
              </a:lnSpc>
              <a:buFont typeface="Arial" charset="0"/>
              <a:buNone/>
            </a:pPr>
            <a:endParaRPr lang="el-GR" sz="800" smtClean="0"/>
          </a:p>
          <a:p>
            <a:pPr eaLnBrk="1" hangingPunct="1">
              <a:lnSpc>
                <a:spcPct val="70000"/>
              </a:lnSpc>
              <a:buFont typeface="Arial" charset="0"/>
              <a:buBlip>
                <a:blip r:embed="rId2"/>
              </a:buBlip>
            </a:pPr>
            <a:r>
              <a:rPr lang="el-GR" sz="2500" smtClean="0">
                <a:latin typeface="Century Gothic" pitchFamily="34" charset="0"/>
                <a:ea typeface="Cambria Math" pitchFamily="18" charset="0"/>
                <a:cs typeface="Cambria Math" pitchFamily="18" charset="0"/>
              </a:rPr>
              <a:t>Κεραμικό → κέραμος (πήλινο σκεύος, καμένο </a:t>
            </a:r>
          </a:p>
          <a:p>
            <a:pPr eaLnBrk="1" hangingPunct="1">
              <a:lnSpc>
                <a:spcPct val="70000"/>
              </a:lnSpc>
              <a:buFont typeface="Arial" charset="0"/>
              <a:buNone/>
            </a:pPr>
            <a:r>
              <a:rPr lang="el-GR" sz="2500" smtClean="0">
                <a:latin typeface="Century Gothic" pitchFamily="34" charset="0"/>
                <a:ea typeface="Cambria Math" pitchFamily="18" charset="0"/>
                <a:cs typeface="Cambria Math" pitchFamily="18" charset="0"/>
              </a:rPr>
              <a:t>υλικό)</a:t>
            </a:r>
          </a:p>
          <a:p>
            <a:pPr eaLnBrk="1" hangingPunct="1">
              <a:lnSpc>
                <a:spcPct val="70000"/>
              </a:lnSpc>
              <a:buFont typeface="Arial" charset="0"/>
              <a:buBlip>
                <a:blip r:embed="rId2"/>
              </a:buBlip>
            </a:pPr>
            <a:r>
              <a:rPr lang="el-GR" sz="2500" smtClean="0">
                <a:latin typeface="Century Gothic" pitchFamily="34" charset="0"/>
                <a:ea typeface="Cambria Math" pitchFamily="18" charset="0"/>
                <a:cs typeface="Cambria Math" pitchFamily="18" charset="0"/>
              </a:rPr>
              <a:t>πλαστικές τέχνες, επεξεργασία πηλού</a:t>
            </a:r>
          </a:p>
          <a:p>
            <a:pPr eaLnBrk="1" hangingPunct="1">
              <a:lnSpc>
                <a:spcPct val="70000"/>
              </a:lnSpc>
              <a:buFont typeface="Arial" charset="0"/>
              <a:buBlip>
                <a:blip r:embed="rId2"/>
              </a:buBlip>
            </a:pPr>
            <a:r>
              <a:rPr lang="el-GR" sz="2500" smtClean="0">
                <a:latin typeface="Century Gothic" pitchFamily="34" charset="0"/>
                <a:ea typeface="Cambria Math" pitchFamily="18" charset="0"/>
                <a:cs typeface="Cambria Math" pitchFamily="18" charset="0"/>
              </a:rPr>
              <a:t>Υαλοποιημένα, μη υαλοποιημένα</a:t>
            </a:r>
          </a:p>
          <a:p>
            <a:pPr eaLnBrk="1" hangingPunct="1">
              <a:lnSpc>
                <a:spcPct val="70000"/>
              </a:lnSpc>
              <a:buFont typeface="Arial" charset="0"/>
              <a:buBlip>
                <a:blip r:embed="rId2"/>
              </a:buBlip>
            </a:pPr>
            <a:r>
              <a:rPr lang="el-GR" sz="2500" smtClean="0">
                <a:latin typeface="Century Gothic" pitchFamily="34" charset="0"/>
                <a:ea typeface="Cambria Math" pitchFamily="18" charset="0"/>
                <a:cs typeface="Cambria Math" pitchFamily="18" charset="0"/>
              </a:rPr>
              <a:t>σύσταση, </a:t>
            </a:r>
          </a:p>
          <a:p>
            <a:pPr eaLnBrk="1" hangingPunct="1">
              <a:lnSpc>
                <a:spcPct val="70000"/>
              </a:lnSpc>
              <a:buFont typeface="Arial" charset="0"/>
              <a:buBlip>
                <a:blip r:embed="rId2"/>
              </a:buBlip>
            </a:pPr>
            <a:r>
              <a:rPr lang="el-GR" sz="2500" smtClean="0">
                <a:latin typeface="Century Gothic" pitchFamily="34" charset="0"/>
                <a:ea typeface="Cambria Math" pitchFamily="18" charset="0"/>
                <a:cs typeface="Cambria Math" pitchFamily="18" charset="0"/>
              </a:rPr>
              <a:t>ψήσιμο (λιώσιμο και </a:t>
            </a:r>
          </a:p>
          <a:p>
            <a:pPr eaLnBrk="1" hangingPunct="1">
              <a:lnSpc>
                <a:spcPct val="70000"/>
              </a:lnSpc>
              <a:buFont typeface="Arial" charset="0"/>
              <a:buNone/>
            </a:pPr>
            <a:r>
              <a:rPr lang="el-GR" sz="2500" smtClean="0">
                <a:latin typeface="Century Gothic" pitchFamily="34" charset="0"/>
                <a:ea typeface="Cambria Math" pitchFamily="18" charset="0"/>
                <a:cs typeface="Cambria Math" pitchFamily="18" charset="0"/>
              </a:rPr>
              <a:t>ομογενοποίηση πηλού)</a:t>
            </a:r>
          </a:p>
          <a:p>
            <a:pPr eaLnBrk="1" hangingPunct="1">
              <a:lnSpc>
                <a:spcPct val="70000"/>
              </a:lnSpc>
              <a:buFont typeface="Arial" charset="0"/>
              <a:buBlip>
                <a:blip r:embed="rId2"/>
              </a:buBlip>
            </a:pPr>
            <a:r>
              <a:rPr lang="el-GR" sz="2500" smtClean="0">
                <a:latin typeface="Century Gothic" pitchFamily="34" charset="0"/>
                <a:ea typeface="Cambria Math" pitchFamily="18" charset="0"/>
                <a:cs typeface="Cambria Math" pitchFamily="18" charset="0"/>
              </a:rPr>
              <a:t>είδη κεραμικών :πορσελάνες, τερακότες, </a:t>
            </a:r>
          </a:p>
          <a:p>
            <a:pPr eaLnBrk="1" hangingPunct="1">
              <a:lnSpc>
                <a:spcPct val="70000"/>
              </a:lnSpc>
              <a:buFont typeface="Arial" charset="0"/>
              <a:buBlip>
                <a:blip r:embed="rId2"/>
              </a:buBlip>
            </a:pPr>
            <a:r>
              <a:rPr lang="el-GR" sz="2500" smtClean="0">
                <a:latin typeface="Century Gothic" pitchFamily="34" charset="0"/>
                <a:ea typeface="Cambria Math" pitchFamily="18" charset="0"/>
                <a:cs typeface="Cambria Math" pitchFamily="18" charset="0"/>
              </a:rPr>
              <a:t>Απόγειο κεραμικής τέχνης</a:t>
            </a:r>
          </a:p>
          <a:p>
            <a:pPr eaLnBrk="1" hangingPunct="1">
              <a:lnSpc>
                <a:spcPct val="70000"/>
              </a:lnSpc>
              <a:buFont typeface="Arial" charset="0"/>
              <a:buBlip>
                <a:blip r:embed="rId2"/>
              </a:buBlip>
            </a:pPr>
            <a:r>
              <a:rPr lang="el-GR" sz="2500" smtClean="0">
                <a:latin typeface="Century Gothic" pitchFamily="34" charset="0"/>
                <a:ea typeface="Cambria Math" pitchFamily="18" charset="0"/>
                <a:cs typeface="Cambria Math" pitchFamily="18" charset="0"/>
              </a:rPr>
              <a:t>Αρχαίοι Έλληνες </a:t>
            </a:r>
          </a:p>
          <a:p>
            <a:pPr eaLnBrk="1" hangingPunct="1">
              <a:lnSpc>
                <a:spcPct val="70000"/>
              </a:lnSpc>
              <a:buFont typeface="Arial" charset="0"/>
              <a:buBlip>
                <a:blip r:embed="rId2"/>
              </a:buBlip>
            </a:pPr>
            <a:r>
              <a:rPr lang="el-GR" sz="2500" smtClean="0">
                <a:latin typeface="Century Gothic" pitchFamily="34" charset="0"/>
                <a:ea typeface="Cambria Math" pitchFamily="18" charset="0"/>
                <a:cs typeface="Cambria Math" pitchFamily="18" charset="0"/>
              </a:rPr>
              <a:t>(κεραμικά αριστουργήματα), Κινέζοι </a:t>
            </a:r>
          </a:p>
          <a:p>
            <a:pPr eaLnBrk="1" hangingPunct="1">
              <a:lnSpc>
                <a:spcPct val="70000"/>
              </a:lnSpc>
              <a:buFont typeface="Arial" charset="0"/>
              <a:buBlip>
                <a:blip r:embed="rId2"/>
              </a:buBlip>
            </a:pPr>
            <a:r>
              <a:rPr lang="el-GR" sz="2500" smtClean="0">
                <a:latin typeface="Century Gothic" pitchFamily="34" charset="0"/>
                <a:ea typeface="Cambria Math" pitchFamily="18" charset="0"/>
                <a:cs typeface="Cambria Math" pitchFamily="18" charset="0"/>
              </a:rPr>
              <a:t>(πορσελάνη, λευκός πηλός)</a:t>
            </a:r>
          </a:p>
          <a:p>
            <a:pPr eaLnBrk="1" hangingPunct="1">
              <a:lnSpc>
                <a:spcPct val="70000"/>
              </a:lnSpc>
              <a:buFont typeface="Arial" charset="0"/>
              <a:buBlip>
                <a:blip r:embed="rId2"/>
              </a:buBlip>
            </a:pPr>
            <a:endParaRPr lang="el-GR" sz="2500" smtClean="0">
              <a:latin typeface="Century Gothic" pitchFamily="34" charset="0"/>
              <a:ea typeface="Cambria Math" pitchFamily="18" charset="0"/>
              <a:cs typeface="Cambria Math"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67000">
              <a:srgbClr val="FFF200"/>
            </a:gs>
            <a:gs pos="26000">
              <a:srgbClr val="FF7A00"/>
            </a:gs>
            <a:gs pos="40000">
              <a:srgbClr val="FF0300"/>
            </a:gs>
            <a:gs pos="70000">
              <a:srgbClr val="4D0808"/>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23850" y="0"/>
            <a:ext cx="8229600" cy="4525963"/>
          </a:xfrm>
        </p:spPr>
        <p:txBody>
          <a:bodyPr rtlCol="0">
            <a:noAutofit/>
          </a:bodyPr>
          <a:lstStyle/>
          <a:p>
            <a:pPr eaLnBrk="1" fontAlgn="auto" hangingPunct="1">
              <a:spcAft>
                <a:spcPts val="0"/>
              </a:spcAft>
              <a:buFont typeface="Arial" pitchFamily="34" charset="0"/>
              <a:buBlip>
                <a:blip r:embed="rId2"/>
              </a:buBlip>
              <a:defRPr/>
            </a:pPr>
            <a:r>
              <a:rPr lang="el-GR" sz="1400" dirty="0" smtClean="0"/>
              <a:t>	</a:t>
            </a:r>
            <a:r>
              <a:rPr lang="el-GR" sz="1600" b="1" dirty="0" smtClean="0">
                <a:solidFill>
                  <a:schemeClr val="tx1">
                    <a:lumMod val="85000"/>
                    <a:lumOff val="15000"/>
                  </a:schemeClr>
                </a:solidFill>
                <a:latin typeface="Gulim" pitchFamily="34" charset="-127"/>
                <a:ea typeface="Gulim" pitchFamily="34" charset="-127"/>
              </a:rPr>
              <a:t>Υλικά που χρησιμοποιούνταν → φυσικά ,συγκολλητικά </a:t>
            </a:r>
          </a:p>
          <a:p>
            <a:pPr eaLnBrk="1" fontAlgn="auto" hangingPunct="1">
              <a:spcAft>
                <a:spcPts val="0"/>
              </a:spcAft>
              <a:buFont typeface="Arial" pitchFamily="34" charset="0"/>
              <a:buBlip>
                <a:blip r:embed="rId2"/>
              </a:buBlip>
              <a:defRPr/>
            </a:pPr>
            <a:r>
              <a:rPr lang="el-GR" sz="1600" b="1" dirty="0" smtClean="0">
                <a:solidFill>
                  <a:schemeClr val="tx1">
                    <a:lumMod val="85000"/>
                    <a:lumOff val="15000"/>
                  </a:schemeClr>
                </a:solidFill>
                <a:latin typeface="Gulim" pitchFamily="34" charset="-127"/>
                <a:ea typeface="Gulim" pitchFamily="34" charset="-127"/>
              </a:rPr>
              <a:t>Εμφάνιση κεραμικών → ανάγκη φύλαξης (υγρών </a:t>
            </a:r>
          </a:p>
          <a:p>
            <a:pPr eaLnBrk="1" fontAlgn="auto" hangingPunct="1">
              <a:spcAft>
                <a:spcPts val="0"/>
              </a:spcAft>
              <a:buFont typeface="Arial" pitchFamily="34" charset="0"/>
              <a:buNone/>
              <a:defRPr/>
            </a:pPr>
            <a:r>
              <a:rPr lang="el-GR" sz="1600" b="1" dirty="0" smtClean="0">
                <a:solidFill>
                  <a:schemeClr val="tx1">
                    <a:lumMod val="85000"/>
                    <a:lumOff val="15000"/>
                  </a:schemeClr>
                </a:solidFill>
                <a:latin typeface="Gulim" pitchFamily="34" charset="-127"/>
                <a:ea typeface="Gulim" pitchFamily="34" charset="-127"/>
              </a:rPr>
              <a:t>κυρίως) τροφίμων</a:t>
            </a:r>
          </a:p>
          <a:p>
            <a:pPr eaLnBrk="1" fontAlgn="auto" hangingPunct="1">
              <a:spcAft>
                <a:spcPts val="0"/>
              </a:spcAft>
              <a:buFont typeface="Arial" pitchFamily="34" charset="0"/>
              <a:buBlip>
                <a:blip r:embed="rId2"/>
              </a:buBlip>
              <a:defRPr/>
            </a:pPr>
            <a:r>
              <a:rPr lang="el-GR" sz="1600" b="1" dirty="0" smtClean="0">
                <a:solidFill>
                  <a:schemeClr val="tx1">
                    <a:lumMod val="85000"/>
                    <a:lumOff val="15000"/>
                  </a:schemeClr>
                </a:solidFill>
                <a:latin typeface="Gulim" pitchFamily="34" charset="-127"/>
                <a:ea typeface="Gulim" pitchFamily="34" charset="-127"/>
              </a:rPr>
              <a:t>Αρχαιότερα αγγεία → Νεολιθική εποχή, ακάθαρτος </a:t>
            </a:r>
          </a:p>
          <a:p>
            <a:pPr eaLnBrk="1" fontAlgn="auto" hangingPunct="1">
              <a:spcAft>
                <a:spcPts val="0"/>
              </a:spcAft>
              <a:buFont typeface="Arial" pitchFamily="34" charset="0"/>
              <a:buNone/>
              <a:defRPr/>
            </a:pPr>
            <a:r>
              <a:rPr lang="el-GR" sz="1600" b="1" dirty="0" smtClean="0">
                <a:solidFill>
                  <a:schemeClr val="tx1">
                    <a:lumMod val="85000"/>
                    <a:lumOff val="15000"/>
                  </a:schemeClr>
                </a:solidFill>
                <a:latin typeface="Gulim" pitchFamily="34" charset="-127"/>
                <a:ea typeface="Gulim" pitchFamily="34" charset="-127"/>
              </a:rPr>
              <a:t>πηλός αναμεμειγμένος με πέτρες, ψήσιμο σε εστία</a:t>
            </a:r>
          </a:p>
          <a:p>
            <a:pPr eaLnBrk="1" fontAlgn="auto" hangingPunct="1">
              <a:spcAft>
                <a:spcPts val="0"/>
              </a:spcAft>
              <a:buFont typeface="Arial" pitchFamily="34" charset="0"/>
              <a:buBlip>
                <a:blip r:embed="rId2"/>
              </a:buBlip>
              <a:defRPr/>
            </a:pPr>
            <a:r>
              <a:rPr lang="el-GR" sz="1600" b="1" dirty="0" smtClean="0">
                <a:solidFill>
                  <a:schemeClr val="tx1">
                    <a:lumMod val="85000"/>
                    <a:lumOff val="15000"/>
                  </a:schemeClr>
                </a:solidFill>
                <a:latin typeface="Gulim" pitchFamily="34" charset="-127"/>
                <a:ea typeface="Gulim" pitchFamily="34" charset="-127"/>
              </a:rPr>
              <a:t>Διακόσμηση → αρχικά απλές γραμμές, στη συνέχεια </a:t>
            </a:r>
          </a:p>
          <a:p>
            <a:pPr eaLnBrk="1" fontAlgn="auto" hangingPunct="1">
              <a:spcAft>
                <a:spcPts val="0"/>
              </a:spcAft>
              <a:buFont typeface="Arial" pitchFamily="34" charset="0"/>
              <a:buNone/>
              <a:defRPr/>
            </a:pPr>
            <a:r>
              <a:rPr lang="el-GR" sz="1600" b="1" dirty="0" smtClean="0">
                <a:solidFill>
                  <a:schemeClr val="tx1">
                    <a:lumMod val="85000"/>
                    <a:lumOff val="15000"/>
                  </a:schemeClr>
                </a:solidFill>
                <a:latin typeface="Gulim" pitchFamily="34" charset="-127"/>
                <a:ea typeface="Gulim" pitchFamily="34" charset="-127"/>
              </a:rPr>
              <a:t>γεωμετρικά σχήματα</a:t>
            </a:r>
          </a:p>
          <a:p>
            <a:pPr eaLnBrk="1" fontAlgn="auto" hangingPunct="1">
              <a:spcAft>
                <a:spcPts val="0"/>
              </a:spcAft>
              <a:buFont typeface="Arial" pitchFamily="34" charset="0"/>
              <a:buBlip>
                <a:blip r:embed="rId2"/>
              </a:buBlip>
              <a:defRPr/>
            </a:pPr>
            <a:r>
              <a:rPr lang="el-GR" sz="1600" b="1" dirty="0" smtClean="0">
                <a:solidFill>
                  <a:schemeClr val="tx1">
                    <a:lumMod val="85000"/>
                    <a:lumOff val="15000"/>
                  </a:schemeClr>
                </a:solidFill>
                <a:latin typeface="Gulim" pitchFamily="34" charset="-127"/>
                <a:ea typeface="Gulim" pitchFamily="34" charset="-127"/>
              </a:rPr>
              <a:t>Ανάπτυξη αγγειοπλαστικής σε Αίγυπτο, Ελλάδα, </a:t>
            </a:r>
          </a:p>
          <a:p>
            <a:pPr eaLnBrk="1" fontAlgn="auto" hangingPunct="1">
              <a:spcAft>
                <a:spcPts val="0"/>
              </a:spcAft>
              <a:buFont typeface="Arial" pitchFamily="34" charset="0"/>
              <a:buNone/>
              <a:defRPr/>
            </a:pPr>
            <a:r>
              <a:rPr lang="el-GR" sz="1600" b="1" dirty="0" smtClean="0">
                <a:solidFill>
                  <a:schemeClr val="tx1">
                    <a:lumMod val="85000"/>
                    <a:lumOff val="15000"/>
                  </a:schemeClr>
                </a:solidFill>
                <a:latin typeface="Gulim" pitchFamily="34" charset="-127"/>
                <a:ea typeface="Gulim" pitchFamily="34" charset="-127"/>
              </a:rPr>
              <a:t>Ετρουρία</a:t>
            </a:r>
          </a:p>
          <a:p>
            <a:pPr eaLnBrk="1" fontAlgn="auto" hangingPunct="1">
              <a:spcAft>
                <a:spcPts val="0"/>
              </a:spcAft>
              <a:buFont typeface="Arial" pitchFamily="34" charset="0"/>
              <a:buBlip>
                <a:blip r:embed="rId2"/>
              </a:buBlip>
              <a:defRPr/>
            </a:pPr>
            <a:r>
              <a:rPr lang="el-GR" sz="1600" b="1" dirty="0" smtClean="0">
                <a:solidFill>
                  <a:schemeClr val="tx1">
                    <a:lumMod val="85000"/>
                    <a:lumOff val="15000"/>
                  </a:schemeClr>
                </a:solidFill>
                <a:latin typeface="Gulim" pitchFamily="34" charset="-127"/>
                <a:ea typeface="Gulim" pitchFamily="34" charset="-127"/>
              </a:rPr>
              <a:t>Μεσαίωνας → αραβική (</a:t>
            </a:r>
            <a:r>
              <a:rPr lang="el-GR" sz="1600" b="1" dirty="0" err="1" smtClean="0">
                <a:solidFill>
                  <a:schemeClr val="tx1">
                    <a:lumMod val="85000"/>
                    <a:lumOff val="15000"/>
                  </a:schemeClr>
                </a:solidFill>
                <a:latin typeface="Gulim" pitchFamily="34" charset="-127"/>
                <a:ea typeface="Gulim" pitchFamily="34" charset="-127"/>
              </a:rPr>
              <a:t>ισπανομαυριτανική</a:t>
            </a:r>
            <a:r>
              <a:rPr lang="el-GR" sz="1600" b="1" dirty="0" smtClean="0">
                <a:solidFill>
                  <a:schemeClr val="tx1">
                    <a:lumMod val="85000"/>
                    <a:lumOff val="15000"/>
                  </a:schemeClr>
                </a:solidFill>
                <a:latin typeface="Gulim" pitchFamily="34" charset="-127"/>
                <a:ea typeface="Gulim" pitchFamily="34" charset="-127"/>
              </a:rPr>
              <a:t>), ιταλική </a:t>
            </a:r>
          </a:p>
          <a:p>
            <a:pPr eaLnBrk="1" fontAlgn="auto" hangingPunct="1">
              <a:spcAft>
                <a:spcPts val="0"/>
              </a:spcAft>
              <a:buFont typeface="Arial" pitchFamily="34" charset="0"/>
              <a:buNone/>
              <a:defRPr/>
            </a:pPr>
            <a:r>
              <a:rPr lang="el-GR" sz="1600" b="1" dirty="0" smtClean="0">
                <a:solidFill>
                  <a:schemeClr val="tx1">
                    <a:lumMod val="85000"/>
                    <a:lumOff val="15000"/>
                  </a:schemeClr>
                </a:solidFill>
                <a:latin typeface="Gulim" pitchFamily="34" charset="-127"/>
                <a:ea typeface="Gulim" pitchFamily="34" charset="-127"/>
              </a:rPr>
              <a:t>περίοδος. </a:t>
            </a:r>
          </a:p>
          <a:p>
            <a:pPr eaLnBrk="1" fontAlgn="auto" hangingPunct="1">
              <a:spcAft>
                <a:spcPts val="0"/>
              </a:spcAft>
              <a:buFont typeface="Arial" pitchFamily="34" charset="0"/>
              <a:buBlip>
                <a:blip r:embed="rId2"/>
              </a:buBlip>
              <a:defRPr/>
            </a:pPr>
            <a:r>
              <a:rPr lang="el-GR" sz="1600" b="1" dirty="0" smtClean="0">
                <a:solidFill>
                  <a:schemeClr val="tx1">
                    <a:lumMod val="85000"/>
                    <a:lumOff val="15000"/>
                  </a:schemeClr>
                </a:solidFill>
                <a:latin typeface="Gulim" pitchFamily="34" charset="-127"/>
                <a:ea typeface="Gulim" pitchFamily="34" charset="-127"/>
              </a:rPr>
              <a:t>10ος αι. μ. Χ. → η κεραμική σημειώνει </a:t>
            </a:r>
          </a:p>
          <a:p>
            <a:pPr eaLnBrk="1" fontAlgn="auto" hangingPunct="1">
              <a:spcAft>
                <a:spcPts val="0"/>
              </a:spcAft>
              <a:buFont typeface="Arial" pitchFamily="34" charset="0"/>
              <a:buNone/>
              <a:defRPr/>
            </a:pPr>
            <a:r>
              <a:rPr lang="el-GR" sz="1600" b="1" dirty="0" smtClean="0">
                <a:solidFill>
                  <a:schemeClr val="tx1">
                    <a:lumMod val="85000"/>
                    <a:lumOff val="15000"/>
                  </a:schemeClr>
                </a:solidFill>
                <a:latin typeface="Gulim" pitchFamily="34" charset="-127"/>
                <a:ea typeface="Gulim" pitchFamily="34" charset="-127"/>
              </a:rPr>
              <a:t>μεγάλη πρόοδο</a:t>
            </a:r>
          </a:p>
          <a:p>
            <a:pPr eaLnBrk="1" fontAlgn="auto" hangingPunct="1">
              <a:spcAft>
                <a:spcPts val="0"/>
              </a:spcAft>
              <a:buFont typeface="Arial" pitchFamily="34" charset="0"/>
              <a:buBlip>
                <a:blip r:embed="rId2"/>
              </a:buBlip>
              <a:defRPr/>
            </a:pPr>
            <a:r>
              <a:rPr lang="el-GR" sz="1600" b="1" dirty="0" smtClean="0">
                <a:solidFill>
                  <a:schemeClr val="tx1">
                    <a:lumMod val="85000"/>
                    <a:lumOff val="15000"/>
                  </a:schemeClr>
                </a:solidFill>
                <a:latin typeface="Gulim" pitchFamily="34" charset="-127"/>
                <a:ea typeface="Gulim" pitchFamily="34" charset="-127"/>
              </a:rPr>
              <a:t>Σύγχρονη κεραμική → επιμελημένη επιλογή </a:t>
            </a:r>
          </a:p>
          <a:p>
            <a:pPr eaLnBrk="1" fontAlgn="auto" hangingPunct="1">
              <a:spcAft>
                <a:spcPts val="0"/>
              </a:spcAft>
              <a:buFont typeface="Arial" pitchFamily="34" charset="0"/>
              <a:buNone/>
              <a:defRPr/>
            </a:pPr>
            <a:r>
              <a:rPr lang="el-GR" sz="1600" b="1" dirty="0" smtClean="0">
                <a:solidFill>
                  <a:schemeClr val="tx1">
                    <a:lumMod val="85000"/>
                    <a:lumOff val="15000"/>
                  </a:schemeClr>
                </a:solidFill>
                <a:latin typeface="Gulim" pitchFamily="34" charset="-127"/>
                <a:ea typeface="Gulim" pitchFamily="34" charset="-127"/>
              </a:rPr>
              <a:t>των υλικών, επιστημονική τελειοποίηση του </a:t>
            </a:r>
          </a:p>
          <a:p>
            <a:pPr eaLnBrk="1" fontAlgn="auto" hangingPunct="1">
              <a:spcAft>
                <a:spcPts val="0"/>
              </a:spcAft>
              <a:buFont typeface="Arial" pitchFamily="34" charset="0"/>
              <a:buNone/>
              <a:defRPr/>
            </a:pPr>
            <a:r>
              <a:rPr lang="el-GR" sz="1600" b="1" dirty="0" smtClean="0">
                <a:solidFill>
                  <a:schemeClr val="tx1">
                    <a:lumMod val="85000"/>
                    <a:lumOff val="15000"/>
                  </a:schemeClr>
                </a:solidFill>
                <a:latin typeface="Gulim" pitchFamily="34" charset="-127"/>
                <a:ea typeface="Gulim" pitchFamily="34" charset="-127"/>
              </a:rPr>
              <a:t>τρόπου παρασκευής</a:t>
            </a:r>
          </a:p>
          <a:p>
            <a:pPr eaLnBrk="1" fontAlgn="auto" hangingPunct="1">
              <a:spcAft>
                <a:spcPts val="0"/>
              </a:spcAft>
              <a:buFont typeface="Arial" pitchFamily="34" charset="0"/>
              <a:buBlip>
                <a:blip r:embed="rId2"/>
              </a:buBlip>
              <a:defRPr/>
            </a:pPr>
            <a:r>
              <a:rPr lang="el-GR" sz="1600" b="1" dirty="0" smtClean="0">
                <a:solidFill>
                  <a:schemeClr val="tx1">
                    <a:lumMod val="85000"/>
                    <a:lumOff val="15000"/>
                  </a:schemeClr>
                </a:solidFill>
                <a:latin typeface="Gulim" pitchFamily="34" charset="-127"/>
                <a:ea typeface="Gulim" pitchFamily="34" charset="-127"/>
              </a:rPr>
              <a:t>Σύγχρονες τεχνικές → απομιμήσεις </a:t>
            </a:r>
          </a:p>
          <a:p>
            <a:pPr eaLnBrk="1" fontAlgn="auto" hangingPunct="1">
              <a:spcAft>
                <a:spcPts val="0"/>
              </a:spcAft>
              <a:buFont typeface="Arial" pitchFamily="34" charset="0"/>
              <a:buNone/>
              <a:defRPr/>
            </a:pPr>
            <a:r>
              <a:rPr lang="el-GR" sz="1600" b="1" dirty="0" smtClean="0">
                <a:solidFill>
                  <a:schemeClr val="tx1">
                    <a:lumMod val="85000"/>
                    <a:lumOff val="15000"/>
                  </a:schemeClr>
                </a:solidFill>
                <a:latin typeface="Gulim" pitchFamily="34" charset="-127"/>
                <a:ea typeface="Gulim" pitchFamily="34" charset="-127"/>
              </a:rPr>
              <a:t>παλαιότερων τεχνικών, οι τελειοποιήσεις που </a:t>
            </a:r>
          </a:p>
          <a:p>
            <a:pPr eaLnBrk="1" fontAlgn="auto" hangingPunct="1">
              <a:spcAft>
                <a:spcPts val="0"/>
              </a:spcAft>
              <a:buFont typeface="Arial" pitchFamily="34" charset="0"/>
              <a:buNone/>
              <a:defRPr/>
            </a:pPr>
            <a:r>
              <a:rPr lang="el-GR" sz="1600" b="1" dirty="0" smtClean="0">
                <a:solidFill>
                  <a:schemeClr val="tx1">
                    <a:lumMod val="85000"/>
                    <a:lumOff val="15000"/>
                  </a:schemeClr>
                </a:solidFill>
                <a:latin typeface="Gulim" pitchFamily="34" charset="-127"/>
                <a:ea typeface="Gulim" pitchFamily="34" charset="-127"/>
              </a:rPr>
              <a:t>επιτυγχάνονται δεν τηρούνται πλέον μυστικές </a:t>
            </a:r>
          </a:p>
          <a:p>
            <a:pPr eaLnBrk="1" fontAlgn="auto" hangingPunct="1">
              <a:spcAft>
                <a:spcPts val="0"/>
              </a:spcAft>
              <a:buFont typeface="Arial" pitchFamily="34" charset="0"/>
              <a:buNone/>
              <a:defRPr/>
            </a:pPr>
            <a:r>
              <a:rPr lang="el-GR" sz="1600" b="1" dirty="0" smtClean="0">
                <a:solidFill>
                  <a:schemeClr val="tx1">
                    <a:lumMod val="85000"/>
                    <a:lumOff val="15000"/>
                  </a:schemeClr>
                </a:solidFill>
                <a:latin typeface="Gulim" pitchFamily="34" charset="-127"/>
                <a:ea typeface="Gulim" pitchFamily="34" charset="-127"/>
              </a:rPr>
              <a:t>αλλά δημοσιεύονται και καθίστανται </a:t>
            </a:r>
          </a:p>
          <a:p>
            <a:pPr eaLnBrk="1" fontAlgn="auto" hangingPunct="1">
              <a:spcAft>
                <a:spcPts val="0"/>
              </a:spcAft>
              <a:buFont typeface="Arial" pitchFamily="34" charset="0"/>
              <a:buNone/>
              <a:defRPr/>
            </a:pPr>
            <a:r>
              <a:rPr lang="el-GR" sz="1600" b="1" dirty="0" smtClean="0">
                <a:solidFill>
                  <a:schemeClr val="tx1">
                    <a:lumMod val="85000"/>
                    <a:lumOff val="15000"/>
                  </a:schemeClr>
                </a:solidFill>
                <a:latin typeface="Gulim" pitchFamily="34" charset="-127"/>
                <a:ea typeface="Gulim" pitchFamily="34" charset="-127"/>
              </a:rPr>
              <a:t>προσιτές σε όλους </a:t>
            </a:r>
          </a:p>
          <a:p>
            <a:pPr eaLnBrk="1" fontAlgn="auto" hangingPunct="1">
              <a:spcAft>
                <a:spcPts val="0"/>
              </a:spcAft>
              <a:buFont typeface="Arial" pitchFamily="34" charset="0"/>
              <a:buBlip>
                <a:blip r:embed="rId2"/>
              </a:buBlip>
              <a:defRPr/>
            </a:pPr>
            <a:endParaRPr lang="el-GR" sz="1600" b="1" dirty="0" smtClean="0">
              <a:solidFill>
                <a:schemeClr val="tx1">
                  <a:lumMod val="85000"/>
                  <a:lumOff val="15000"/>
                </a:schemeClr>
              </a:solidFill>
              <a:latin typeface="Gulim" pitchFamily="34" charset="-127"/>
              <a:ea typeface="Gulim" pitchFamily="34" charset="-127"/>
            </a:endParaRPr>
          </a:p>
          <a:p>
            <a:pPr eaLnBrk="1" fontAlgn="auto" hangingPunct="1">
              <a:spcAft>
                <a:spcPts val="0"/>
              </a:spcAft>
              <a:buFont typeface="Arial" pitchFamily="34" charset="0"/>
              <a:buChar char="•"/>
              <a:defRPr/>
            </a:pPr>
            <a:endParaRPr lang="el-GR" sz="1600" b="1" dirty="0">
              <a:solidFill>
                <a:schemeClr val="tx1">
                  <a:lumMod val="85000"/>
                  <a:lumOff val="15000"/>
                </a:schemeClr>
              </a:solidFill>
              <a:latin typeface="Gulim" pitchFamily="34" charset="-127"/>
              <a:ea typeface="Gulim" pitchFamily="34" charset="-127"/>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rgbClr val="E6D78A"/>
            </a:gs>
            <a:gs pos="25999">
              <a:srgbClr val="E6D78A"/>
            </a:gs>
            <a:gs pos="38000">
              <a:srgbClr val="C7AC4C"/>
            </a:gs>
            <a:gs pos="56000">
              <a:srgbClr val="E6DCAC"/>
            </a:gs>
            <a:gs pos="60001">
              <a:srgbClr val="C7AC4C"/>
            </a:gs>
            <a:gs pos="75000">
              <a:srgbClr val="E6DCAC"/>
            </a:gs>
            <a:gs pos="100000">
              <a:srgbClr val="E6D78A"/>
            </a:gs>
          </a:gsLst>
          <a:path path="rect">
            <a:fillToRect l="100000" b="100000"/>
          </a:path>
        </a:gradFill>
        <a:effectLst/>
      </p:bgPr>
    </p:bg>
    <p:spTree>
      <p:nvGrpSpPr>
        <p:cNvPr id="1" name=""/>
        <p:cNvGrpSpPr/>
        <p:nvPr/>
      </p:nvGrpSpPr>
      <p:grpSpPr>
        <a:xfrm>
          <a:off x="0" y="0"/>
          <a:ext cx="0" cy="0"/>
          <a:chOff x="0" y="0"/>
          <a:chExt cx="0" cy="0"/>
        </a:xfrm>
      </p:grpSpPr>
      <p:sp>
        <p:nvSpPr>
          <p:cNvPr id="9218" name="1 - Τίτλος"/>
          <p:cNvSpPr>
            <a:spLocks noGrp="1"/>
          </p:cNvSpPr>
          <p:nvPr>
            <p:ph type="title"/>
          </p:nvPr>
        </p:nvSpPr>
        <p:spPr/>
        <p:txBody>
          <a:bodyPr/>
          <a:lstStyle/>
          <a:p>
            <a:pPr eaLnBrk="1" hangingPunct="1"/>
            <a:r>
              <a:rPr lang="el-GR" smtClean="0">
                <a:latin typeface="Segoe UI Semibold" pitchFamily="34" charset="0"/>
              </a:rPr>
              <a:t>Παρασκευές</a:t>
            </a:r>
          </a:p>
        </p:txBody>
      </p:sp>
      <p:sp>
        <p:nvSpPr>
          <p:cNvPr id="9219" name="2 - Θέση περιεχομένου"/>
          <p:cNvSpPr>
            <a:spLocks noGrp="1"/>
          </p:cNvSpPr>
          <p:nvPr>
            <p:ph idx="1"/>
          </p:nvPr>
        </p:nvSpPr>
        <p:spPr/>
        <p:txBody>
          <a:bodyPr/>
          <a:lstStyle/>
          <a:p>
            <a:pPr eaLnBrk="1" hangingPunct="1"/>
            <a:r>
              <a:rPr lang="el-GR" smtClean="0">
                <a:solidFill>
                  <a:srgbClr val="E46C0A"/>
                </a:solidFill>
                <a:latin typeface="Verdana" pitchFamily="34" charset="0"/>
                <a:ea typeface="Verdana" pitchFamily="34" charset="0"/>
                <a:cs typeface="Verdana" pitchFamily="34" charset="0"/>
              </a:rPr>
              <a:t>Σχηματισμός κεραμικού → υγρά μείγματα </a:t>
            </a:r>
          </a:p>
          <a:p>
            <a:pPr eaLnBrk="1" hangingPunct="1">
              <a:buFont typeface="Arial" charset="0"/>
              <a:buNone/>
            </a:pPr>
            <a:r>
              <a:rPr lang="el-GR" smtClean="0">
                <a:solidFill>
                  <a:srgbClr val="E46C0A"/>
                </a:solidFill>
                <a:latin typeface="Verdana" pitchFamily="34" charset="0"/>
                <a:ea typeface="Verdana" pitchFamily="34" charset="0"/>
                <a:cs typeface="Verdana" pitchFamily="34" charset="0"/>
              </a:rPr>
              <a:t>αργίλου, που αφού ψηθούν απομακρύνεται </a:t>
            </a:r>
          </a:p>
          <a:p>
            <a:pPr eaLnBrk="1" hangingPunct="1">
              <a:buFont typeface="Arial" charset="0"/>
              <a:buNone/>
            </a:pPr>
            <a:r>
              <a:rPr lang="el-GR" smtClean="0">
                <a:solidFill>
                  <a:srgbClr val="E46C0A"/>
                </a:solidFill>
                <a:latin typeface="Verdana" pitchFamily="34" charset="0"/>
                <a:ea typeface="Verdana" pitchFamily="34" charset="0"/>
                <a:cs typeface="Verdana" pitchFamily="34" charset="0"/>
              </a:rPr>
              <a:t>το νερό από τον άργιλο</a:t>
            </a:r>
          </a:p>
          <a:p>
            <a:pPr eaLnBrk="1" hangingPunct="1"/>
            <a:endParaRPr lang="el-GR" smtClean="0">
              <a:solidFill>
                <a:srgbClr val="E46C0A"/>
              </a:solidFill>
              <a:latin typeface="Verdana" pitchFamily="34" charset="0"/>
              <a:ea typeface="Verdana" pitchFamily="34" charset="0"/>
              <a:cs typeface="Verdan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242" name="1 - Τίτλος"/>
          <p:cNvSpPr>
            <a:spLocks noGrp="1"/>
          </p:cNvSpPr>
          <p:nvPr>
            <p:ph type="title"/>
          </p:nvPr>
        </p:nvSpPr>
        <p:spPr/>
        <p:txBody>
          <a:bodyPr/>
          <a:lstStyle/>
          <a:p>
            <a:pPr eaLnBrk="1" hangingPunct="1"/>
            <a:r>
              <a:rPr lang="el-GR" smtClean="0"/>
              <a:t>Χρήσεις</a:t>
            </a:r>
          </a:p>
        </p:txBody>
      </p:sp>
      <p:sp>
        <p:nvSpPr>
          <p:cNvPr id="10243" name="2 - Θέση περιεχομένου"/>
          <p:cNvSpPr>
            <a:spLocks noGrp="1"/>
          </p:cNvSpPr>
          <p:nvPr>
            <p:ph idx="1"/>
          </p:nvPr>
        </p:nvSpPr>
        <p:spPr>
          <a:xfrm>
            <a:off x="684213" y="1773238"/>
            <a:ext cx="8229600" cy="4525962"/>
          </a:xfrm>
          <a:solidFill>
            <a:schemeClr val="bg1"/>
          </a:solidFill>
        </p:spPr>
        <p:txBody>
          <a:bodyPr/>
          <a:lstStyle/>
          <a:p>
            <a:pPr eaLnBrk="1" hangingPunct="1">
              <a:buFont typeface="Arial" charset="0"/>
              <a:buBlip>
                <a:blip r:embed="rId3"/>
              </a:buBlip>
            </a:pPr>
            <a:r>
              <a:rPr lang="el-GR" sz="1600" smtClean="0">
                <a:latin typeface="Arial Black" pitchFamily="34" charset="0"/>
              </a:rPr>
              <a:t>Πλακάκια διαστημικό λεωφορείο, θερμικών φραγμάτων, υψηλή θερμοκρασία γυαλί παράθυρα, οι κυψέλες καυσίμου: Aerospace </a:t>
            </a:r>
            <a:br>
              <a:rPr lang="el-GR" sz="1600" smtClean="0">
                <a:latin typeface="Arial Black" pitchFamily="34" charset="0"/>
              </a:rPr>
            </a:br>
            <a:r>
              <a:rPr lang="el-GR" sz="1600" smtClean="0">
                <a:latin typeface="Arial Black" pitchFamily="34" charset="0"/>
              </a:rPr>
              <a:t>Καταναλωτικές Χρήσεις: υαλικά, παράθυρα, κεραμικά, Corning ¨ υγιεινής, μαγνήτες, σερβίτσια, κεραμικά πλακίδια, φακοί, οικιακές συσκευές, αισθητήρες μικροκυμάτων </a:t>
            </a:r>
            <a:br>
              <a:rPr lang="el-GR" sz="1600" smtClean="0">
                <a:latin typeface="Arial Black" pitchFamily="34" charset="0"/>
              </a:rPr>
            </a:br>
            <a:r>
              <a:rPr lang="el-GR" sz="1600" smtClean="0">
                <a:latin typeface="Arial Black" pitchFamily="34" charset="0"/>
              </a:rPr>
              <a:t>Αυτοκίνητο: καταλυτικοί μετατροπείς, κεραμικά φίλτρα, αισθητήρες αερόσακων,βαλβίδες, μπουζί, αισθητήρες πίεσης, θερμίστορ, αισθητήρες δονήσεων, αισθητήρες οξυγόνου, γυαλί ασφαλείας παρμπρίζ, ελατήρια εμβόλων </a:t>
            </a:r>
            <a:br>
              <a:rPr lang="el-GR" sz="1600" smtClean="0">
                <a:latin typeface="Arial Black" pitchFamily="34" charset="0"/>
              </a:rPr>
            </a:br>
            <a:r>
              <a:rPr lang="el-GR" sz="1600" smtClean="0">
                <a:latin typeface="Arial Black" pitchFamily="34" charset="0"/>
              </a:rPr>
              <a:t>Ιατρική (Βιοκεραμική): ορθοπεδικά αντικατάσταση της άρθρωσης, πρόσθεση, οδοντιατρική αποκατάσταση, εμφυτεύματα οστών </a:t>
            </a:r>
            <a:br>
              <a:rPr lang="el-GR" sz="1600" smtClean="0">
                <a:latin typeface="Arial Black" pitchFamily="34" charset="0"/>
              </a:rPr>
            </a:br>
            <a:r>
              <a:rPr lang="el-GR" sz="1600" smtClean="0">
                <a:latin typeface="Arial Black" pitchFamily="34" charset="0"/>
              </a:rPr>
              <a:t>Στρατιωτικά: δομικά στοιχεία για το έδαφος, τον αέρα και πολεμικά οχήματα, πυραύλους, αισθητήρες </a:t>
            </a:r>
            <a:br>
              <a:rPr lang="el-GR" sz="1600" smtClean="0">
                <a:latin typeface="Arial Black" pitchFamily="34" charset="0"/>
              </a:rPr>
            </a:br>
            <a:r>
              <a:rPr lang="el-GR" sz="1600" smtClean="0">
                <a:latin typeface="Arial Black" pitchFamily="34" charset="0"/>
              </a:rPr>
              <a:t>Υπολογιστές: μονωτήρες, αντιστάσεις, υπεραγωγοί, πυκνωτές, σιδηροηλεκτρικά συστατικά</a:t>
            </a:r>
            <a:br>
              <a:rPr lang="el-GR" sz="1600" smtClean="0">
                <a:latin typeface="Arial Black" pitchFamily="34" charset="0"/>
              </a:rPr>
            </a:br>
            <a:r>
              <a:rPr lang="el-GR" sz="1600" smtClean="0">
                <a:latin typeface="Arial Black" pitchFamily="34" charset="0"/>
              </a:rPr>
              <a:t>Άλλες βιομηχανίες: τούβλα, τσιμέντο, μεμβράνες και φίλτρα, εργαστηριακός εξοπλισμός </a:t>
            </a:r>
            <a:br>
              <a:rPr lang="el-GR" sz="1600" smtClean="0">
                <a:latin typeface="Arial Black" pitchFamily="34" charset="0"/>
              </a:rPr>
            </a:br>
            <a:r>
              <a:rPr lang="el-GR" sz="1600" smtClean="0">
                <a:latin typeface="Arial Black" pitchFamily="34" charset="0"/>
              </a:rPr>
              <a:t>Επικοινωνίες:  επικοινωνιών laser οπτικών ινών, τηλεόραση και ραδιόφωνο</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665</Words>
  <Application>Microsoft Office PowerPoint</Application>
  <PresentationFormat>Προβολή στην οθόνη (4:3)</PresentationFormat>
  <Paragraphs>99</Paragraphs>
  <Slides>14</Slides>
  <Notes>0</Notes>
  <HiddenSlides>0</HiddenSlides>
  <MMClips>0</MMClips>
  <ScaleCrop>false</ScaleCrop>
  <HeadingPairs>
    <vt:vector size="6" baseType="variant">
      <vt:variant>
        <vt:lpstr>Γραμματοσειρές που χρησιμοποιούνται</vt:lpstr>
      </vt:variant>
      <vt:variant>
        <vt:i4>14</vt:i4>
      </vt:variant>
      <vt:variant>
        <vt:lpstr>Θέμα</vt:lpstr>
      </vt:variant>
      <vt:variant>
        <vt:i4>1</vt:i4>
      </vt:variant>
      <vt:variant>
        <vt:lpstr>Τίτλοι διαφανειών</vt:lpstr>
      </vt:variant>
      <vt:variant>
        <vt:i4>14</vt:i4>
      </vt:variant>
    </vt:vector>
  </HeadingPairs>
  <TitlesOfParts>
    <vt:vector size="29" baseType="lpstr">
      <vt:lpstr>Arial</vt:lpstr>
      <vt:lpstr>Calibri</vt:lpstr>
      <vt:lpstr>Century Gothic</vt:lpstr>
      <vt:lpstr>Gungsuh</vt:lpstr>
      <vt:lpstr>Segoe UI Semibold</vt:lpstr>
      <vt:lpstr>Century</vt:lpstr>
      <vt:lpstr>Book Antiqua</vt:lpstr>
      <vt:lpstr>Gulim</vt:lpstr>
      <vt:lpstr>Cambria</vt:lpstr>
      <vt:lpstr>Cambria Math</vt:lpstr>
      <vt:lpstr>Verdana</vt:lpstr>
      <vt:lpstr>Arial Black</vt:lpstr>
      <vt:lpstr>BatangChe</vt:lpstr>
      <vt:lpstr>Franklin Gothic Medium</vt:lpstr>
      <vt:lpstr>Θέμα του Office</vt:lpstr>
      <vt:lpstr>Κεραμικά</vt:lpstr>
      <vt:lpstr>Ορισμός</vt:lpstr>
      <vt:lpstr>Ιστορική Αναδρομή</vt:lpstr>
      <vt:lpstr>Διαφάνεια 4</vt:lpstr>
      <vt:lpstr>Οι περίοδοι </vt:lpstr>
      <vt:lpstr>Διαφάνεια 6</vt:lpstr>
      <vt:lpstr>Διαφάνεια 7</vt:lpstr>
      <vt:lpstr>Παρασκευές</vt:lpstr>
      <vt:lpstr>Χρήσεις</vt:lpstr>
      <vt:lpstr>Διαφάνεια 10</vt:lpstr>
      <vt:lpstr>Φωτογραφίες</vt:lpstr>
      <vt:lpstr>Βίντεο</vt:lpstr>
      <vt:lpstr>Πηγές</vt:lpstr>
      <vt:lpstr>Μαθητές</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Κεραμικά</dc:title>
  <dc:creator>usera</dc:creator>
  <cp:lastModifiedBy>kostas</cp:lastModifiedBy>
  <cp:revision>14</cp:revision>
  <dcterms:created xsi:type="dcterms:W3CDTF">2014-01-10T17:40:27Z</dcterms:created>
  <dcterms:modified xsi:type="dcterms:W3CDTF">2014-05-17T21:04:01Z</dcterms:modified>
</cp:coreProperties>
</file>