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0" r:id="rId4"/>
    <p:sldId id="265" r:id="rId5"/>
    <p:sldId id="259" r:id="rId6"/>
    <p:sldId id="261" r:id="rId7"/>
    <p:sldId id="262" r:id="rId8"/>
    <p:sldId id="263" r:id="rId9"/>
    <p:sldId id="264"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81" d="100"/>
          <a:sy n="81" d="100"/>
        </p:scale>
        <p:origin x="-9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4347B-9274-4711-A512-ED3DD2C8A99D}" type="datetimeFigureOut">
              <a:rPr lang="el-GR" smtClean="0"/>
              <a:t>4/1/2014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415EB-2F6E-4C0E-9834-76EA3754973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27415EB-2F6E-4C0E-9834-76EA37549737}" type="slidenum">
              <a:rPr lang="el-GR" smtClean="0"/>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F60C22-7466-4ED4-B1B7-D375A0472CF3}" type="datetimeFigureOut">
              <a:rPr lang="el-GR" smtClean="0"/>
              <a:t>4/1/2014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D9EB2F3-1538-47E2-8041-2EC8A21005B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60C22-7466-4ED4-B1B7-D375A0472CF3}" type="datetimeFigureOut">
              <a:rPr lang="el-GR" smtClean="0"/>
              <a:t>4/1/2014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EB2F3-1538-47E2-8041-2EC8A21005B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91%CF%84%CE%BF%CE%BC%CE%B9%CE%BA%CF%8C%CF%82_%CE%B1%CF%81%CE%B9%CE%B8%CE%BC%CF%8C%CF%82" TargetMode="External"/><Relationship Id="rId2" Type="http://schemas.openxmlformats.org/officeDocument/2006/relationships/hyperlink" Target="http://el.wikipedia.org/wiki/%CE%A7%CE%B7%CE%BC%CE%B9%CE%BA%CE%AC_%CF%83%CF%84%CE%BF%CE%B9%CF%87%CE%B5%CE%AF%CE%B1"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ΣΙΛΙΚΟΝΕΣ</a:t>
            </a:r>
            <a:endParaRPr lang="el-GR" b="1" dirty="0"/>
          </a:p>
        </p:txBody>
      </p:sp>
      <p:sp>
        <p:nvSpPr>
          <p:cNvPr id="3" name="2 - Υπότιτλος"/>
          <p:cNvSpPr>
            <a:spLocks noGrp="1"/>
          </p:cNvSpPr>
          <p:nvPr>
            <p:ph type="subTitle" idx="1"/>
          </p:nvPr>
        </p:nvSpPr>
        <p:spPr>
          <a:xfrm>
            <a:off x="1371600" y="3356992"/>
            <a:ext cx="6400800" cy="2281808"/>
          </a:xfrm>
        </p:spPr>
        <p:txBody>
          <a:bodyPr>
            <a:normAutofit lnSpcReduction="10000"/>
          </a:bodyPr>
          <a:lstStyle/>
          <a:p>
            <a:r>
              <a:rPr lang="el-GR" dirty="0" err="1" smtClean="0">
                <a:solidFill>
                  <a:schemeClr val="accent5"/>
                </a:solidFill>
              </a:rPr>
              <a:t>Σωτηριανάκος</a:t>
            </a:r>
            <a:r>
              <a:rPr lang="el-GR" dirty="0" smtClean="0">
                <a:solidFill>
                  <a:schemeClr val="accent5"/>
                </a:solidFill>
              </a:rPr>
              <a:t> Κωνσταντίνος </a:t>
            </a:r>
          </a:p>
          <a:p>
            <a:r>
              <a:rPr lang="el-GR" dirty="0" smtClean="0">
                <a:solidFill>
                  <a:schemeClr val="tx1"/>
                </a:solidFill>
              </a:rPr>
              <a:t>Και</a:t>
            </a:r>
          </a:p>
          <a:p>
            <a:r>
              <a:rPr lang="el-GR" dirty="0" err="1" smtClean="0">
                <a:solidFill>
                  <a:schemeClr val="accent5"/>
                </a:solidFill>
              </a:rPr>
              <a:t>Νικόλαρος</a:t>
            </a:r>
            <a:r>
              <a:rPr lang="el-GR" dirty="0" smtClean="0">
                <a:solidFill>
                  <a:schemeClr val="accent5"/>
                </a:solidFill>
              </a:rPr>
              <a:t> Κωνσταντίνος</a:t>
            </a:r>
          </a:p>
          <a:p>
            <a:r>
              <a:rPr lang="el-GR" dirty="0" smtClean="0">
                <a:solidFill>
                  <a:schemeClr val="tx1"/>
                </a:solidFill>
              </a:rPr>
              <a:t>2</a:t>
            </a:r>
            <a:r>
              <a:rPr lang="el-GR" baseline="30000" dirty="0" smtClean="0">
                <a:solidFill>
                  <a:schemeClr val="tx1"/>
                </a:solidFill>
              </a:rPr>
              <a:t>ο</a:t>
            </a:r>
            <a:r>
              <a:rPr lang="el-GR" dirty="0" smtClean="0">
                <a:solidFill>
                  <a:schemeClr val="tx1"/>
                </a:solidFill>
              </a:rPr>
              <a:t> Γυμνάσιο Σπάρτης</a:t>
            </a:r>
            <a:endParaRPr lang="el-G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a:t>
            </a:r>
            <a:endParaRPr lang="el-GR" dirty="0"/>
          </a:p>
        </p:txBody>
      </p:sp>
      <p:sp>
        <p:nvSpPr>
          <p:cNvPr id="3" name="2 - Θέση περιεχομένου"/>
          <p:cNvSpPr>
            <a:spLocks noGrp="1"/>
          </p:cNvSpPr>
          <p:nvPr>
            <p:ph idx="1"/>
          </p:nvPr>
        </p:nvSpPr>
        <p:spPr/>
        <p:txBody>
          <a:bodyPr/>
          <a:lstStyle/>
          <a:p>
            <a:r>
              <a:rPr lang="el-GR" dirty="0" err="1" smtClean="0"/>
              <a:t>Βικιπαίδεια</a:t>
            </a:r>
            <a:endParaRPr lang="el-GR" dirty="0" smtClean="0"/>
          </a:p>
          <a:p>
            <a:r>
              <a:rPr lang="el-GR" dirty="0" smtClean="0"/>
              <a:t>Εγκυκλοπαίδειες</a:t>
            </a:r>
          </a:p>
          <a:p>
            <a:endParaRPr lang="el-GR" dirty="0" smtClean="0"/>
          </a:p>
          <a:p>
            <a:pPr>
              <a:buNone/>
            </a:pPr>
            <a:endParaRPr lang="el-GR" dirty="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Σχετικά με το πυρίτιο</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a:bodyPr>
          <a:lstStyle/>
          <a:p>
            <a:r>
              <a:rPr lang="el-GR" dirty="0">
                <a:effectLst>
                  <a:outerShdw blurRad="50800" dist="50800" dir="5400000" algn="ctr" rotWithShape="0">
                    <a:schemeClr val="bg1"/>
                  </a:outerShdw>
                </a:effectLst>
              </a:rPr>
              <a:t>Το πυρίτιο (</a:t>
            </a:r>
            <a:r>
              <a:rPr lang="el-GR" dirty="0" err="1">
                <a:effectLst>
                  <a:outerShdw blurRad="50800" dist="50800" dir="5400000" algn="ctr" rotWithShape="0">
                    <a:schemeClr val="bg1"/>
                  </a:outerShdw>
                </a:effectLst>
              </a:rPr>
              <a:t>Silicium</a:t>
            </a:r>
            <a:r>
              <a:rPr lang="el-GR" dirty="0">
                <a:effectLst>
                  <a:outerShdw blurRad="50800" dist="50800" dir="5400000" algn="ctr" rotWithShape="0">
                    <a:schemeClr val="bg1"/>
                  </a:outerShdw>
                </a:effectLst>
              </a:rPr>
              <a:t>) είναι το </a:t>
            </a:r>
            <a:r>
              <a:rPr lang="el-GR" dirty="0" smtClean="0">
                <a:effectLst>
                  <a:outerShdw blurRad="50800" dist="50800" dir="5400000" algn="ctr" rotWithShape="0">
                    <a:schemeClr val="bg1"/>
                  </a:outerShdw>
                </a:effectLst>
              </a:rPr>
              <a:t>χημικό</a:t>
            </a:r>
            <a:r>
              <a:rPr lang="el-GR" dirty="0" smtClean="0">
                <a:effectLst>
                  <a:outerShdw blurRad="50800" dist="50800" dir="5400000" algn="ctr" rotWithShape="0">
                    <a:schemeClr val="bg1"/>
                  </a:outerShdw>
                </a:effectLst>
                <a:hlinkClick r:id="rId2" tooltip="Χημικά στοιχεία"/>
              </a:rPr>
              <a:t> </a:t>
            </a:r>
            <a:r>
              <a:rPr lang="el-GR" dirty="0" smtClean="0">
                <a:effectLst>
                  <a:outerShdw blurRad="50800" dist="50800" dir="5400000" algn="ctr" rotWithShape="0">
                    <a:schemeClr val="bg1"/>
                  </a:outerShdw>
                </a:effectLst>
              </a:rPr>
              <a:t>στοιχείο</a:t>
            </a:r>
            <a:r>
              <a:rPr lang="el-GR" dirty="0">
                <a:effectLst>
                  <a:outerShdw blurRad="50800" dist="50800" dir="5400000" algn="ctr" rotWithShape="0">
                    <a:schemeClr val="bg1"/>
                  </a:outerShdw>
                </a:effectLst>
              </a:rPr>
              <a:t> με χημικό σύμβολο </a:t>
            </a:r>
            <a:r>
              <a:rPr lang="el-GR" b="1" dirty="0" err="1">
                <a:effectLst>
                  <a:outerShdw blurRad="50800" dist="50800" dir="5400000" algn="ctr" rotWithShape="0">
                    <a:schemeClr val="bg1"/>
                  </a:outerShdw>
                </a:effectLst>
              </a:rPr>
              <a:t>Si</a:t>
            </a:r>
            <a:r>
              <a:rPr lang="el-GR" dirty="0">
                <a:effectLst>
                  <a:outerShdw blurRad="50800" dist="50800" dir="5400000" algn="ctr" rotWithShape="0">
                    <a:schemeClr val="bg1"/>
                  </a:outerShdw>
                </a:effectLst>
              </a:rPr>
              <a:t>, </a:t>
            </a:r>
            <a:r>
              <a:rPr lang="el-GR" dirty="0" smtClean="0">
                <a:effectLst>
                  <a:outerShdw blurRad="50800" dist="50800" dir="5400000" algn="ctr" rotWithShape="0">
                    <a:schemeClr val="bg1"/>
                  </a:outerShdw>
                </a:effectLst>
              </a:rPr>
              <a:t>ατομικό</a:t>
            </a:r>
            <a:r>
              <a:rPr lang="el-GR" dirty="0" smtClean="0">
                <a:effectLst>
                  <a:outerShdw blurRad="50800" dist="50800" dir="5400000" algn="ctr" rotWithShape="0">
                    <a:schemeClr val="bg1"/>
                  </a:outerShdw>
                </a:effectLst>
                <a:hlinkClick r:id="rId3" tooltip="Ατομικός αριθμός"/>
              </a:rPr>
              <a:t> </a:t>
            </a:r>
            <a:r>
              <a:rPr lang="el-GR" dirty="0" smtClean="0">
                <a:effectLst>
                  <a:outerShdw blurRad="50800" dist="50800" dir="5400000" algn="ctr" rotWithShape="0">
                    <a:schemeClr val="bg1"/>
                  </a:outerShdw>
                </a:effectLst>
              </a:rPr>
              <a:t>αριθμό</a:t>
            </a:r>
            <a:r>
              <a:rPr lang="el-GR" dirty="0">
                <a:effectLst>
                  <a:outerShdw blurRad="50800" dist="50800" dir="5400000" algn="ctr" rotWithShape="0">
                    <a:schemeClr val="bg1"/>
                  </a:outerShdw>
                </a:effectLst>
              </a:rPr>
              <a:t> </a:t>
            </a:r>
            <a:r>
              <a:rPr lang="el-GR" dirty="0" smtClean="0">
                <a:effectLst>
                  <a:outerShdw blurRad="50800" dist="50800" dir="5400000" algn="ctr" rotWithShape="0">
                    <a:schemeClr val="bg1"/>
                  </a:outerShdw>
                </a:effectLst>
              </a:rPr>
              <a:t>14.</a:t>
            </a:r>
            <a:r>
              <a:rPr lang="el-GR" dirty="0">
                <a:effectLst>
                  <a:outerShdw blurRad="50800" dist="50800" dir="5400000" algn="ctr" rotWithShape="0">
                    <a:schemeClr val="bg1"/>
                  </a:outerShdw>
                </a:effectLst>
              </a:rPr>
              <a:t> Είναι το όγδοο </a:t>
            </a:r>
            <a:r>
              <a:rPr lang="el-GR" dirty="0" smtClean="0">
                <a:effectLst>
                  <a:outerShdw blurRad="50800" dist="50800" dir="5400000" algn="ctr" rotWithShape="0">
                    <a:schemeClr val="bg1"/>
                  </a:outerShdw>
                </a:effectLst>
              </a:rPr>
              <a:t>κατά </a:t>
            </a:r>
            <a:r>
              <a:rPr lang="el-GR" dirty="0">
                <a:effectLst>
                  <a:outerShdw blurRad="50800" dist="50800" dir="5400000" algn="ctr" rotWithShape="0">
                    <a:schemeClr val="bg1"/>
                  </a:outerShdw>
                </a:effectLst>
              </a:rPr>
              <a:t>σειρά αφθονίας μάζας στοιχείο στο </a:t>
            </a:r>
            <a:r>
              <a:rPr lang="el-GR" dirty="0" smtClean="0">
                <a:effectLst>
                  <a:outerShdw blurRad="50800" dist="50800" dir="5400000" algn="ctr" rotWithShape="0">
                    <a:schemeClr val="bg1"/>
                  </a:outerShdw>
                </a:effectLst>
              </a:rPr>
              <a:t>σύμπαν</a:t>
            </a:r>
            <a:r>
              <a:rPr lang="el-GR" dirty="0">
                <a:effectLst>
                  <a:outerShdw blurRad="50800" dist="50800" dir="5400000" algn="ctr" rotWithShape="0">
                    <a:schemeClr val="bg1"/>
                  </a:outerShdw>
                </a:effectLst>
              </a:rPr>
              <a:t> και δεύτερο στο φλοιό της </a:t>
            </a:r>
            <a:r>
              <a:rPr lang="el-GR" dirty="0" smtClean="0">
                <a:effectLst>
                  <a:outerShdw blurRad="50800" dist="50800" dir="5400000" algn="ctr" rotWithShape="0">
                    <a:schemeClr val="bg1"/>
                  </a:outerShdw>
                </a:effectLst>
              </a:rPr>
              <a:t>Γής, </a:t>
            </a:r>
            <a:r>
              <a:rPr lang="el-GR" dirty="0">
                <a:effectLst>
                  <a:outerShdw blurRad="50800" dist="50800" dir="5400000" algn="ctr" rotWithShape="0">
                    <a:schemeClr val="bg1"/>
                  </a:outerShdw>
                </a:effectLst>
              </a:rPr>
              <a:t>αποτελώντας συγκεκριμένα το 25,7% της μάζας του, όπου όμως σπάνια βρίσκεται σε ελεύθερη στοιχειακή κατάσταση. Η πιο συνηθισμένη μορφή του στη διαστρική σκόνη, σε αστεροειδείς, δορυφόρους και πλανήτες είναι το </a:t>
            </a:r>
            <a:r>
              <a:rPr lang="el-GR" dirty="0" smtClean="0">
                <a:effectLst>
                  <a:outerShdw blurRad="50800" dist="50800" dir="5400000" algn="ctr" rotWithShape="0">
                    <a:schemeClr val="bg1"/>
                  </a:outerShdw>
                </a:effectLst>
              </a:rPr>
              <a:t>διοξείδιο του πυριτίου</a:t>
            </a:r>
            <a:r>
              <a:rPr lang="el-GR" dirty="0">
                <a:effectLst>
                  <a:outerShdw blurRad="50800" dist="50800" dir="5400000" algn="ctr" rotWithShape="0">
                    <a:schemeClr val="bg1"/>
                  </a:outerShdw>
                </a:effectLst>
              </a:rPr>
              <a:t> </a:t>
            </a:r>
            <a:r>
              <a:rPr lang="el-GR" dirty="0" smtClean="0">
                <a:effectLst>
                  <a:outerShdw blurRad="50800" dist="50800" dir="5400000" algn="ctr" rotWithShape="0">
                    <a:schemeClr val="bg1"/>
                  </a:outerShdw>
                </a:effectLst>
              </a:rPr>
              <a:t>και </a:t>
            </a:r>
            <a:r>
              <a:rPr lang="el-GR" dirty="0">
                <a:effectLst>
                  <a:outerShdw blurRad="50800" dist="50800" dir="5400000" algn="ctr" rotWithShape="0">
                    <a:schemeClr val="bg1"/>
                  </a:outerShdw>
                </a:effectLst>
              </a:rPr>
              <a:t>διάφορες </a:t>
            </a:r>
            <a:r>
              <a:rPr lang="el-GR" dirty="0" smtClean="0">
                <a:effectLst>
                  <a:outerShdw blurRad="50800" dist="50800" dir="5400000" algn="ctr" rotWithShape="0">
                    <a:schemeClr val="bg1"/>
                  </a:outerShdw>
                </a:effectLst>
              </a:rPr>
              <a:t>άλλες πυριτικές ενώσεις.</a:t>
            </a:r>
            <a:endParaRPr lang="el-GR" dirty="0">
              <a:effectLst>
                <a:outerShdw blurRad="50800" dist="50800" dir="5400000" algn="ctr" rotWithShape="0">
                  <a:schemeClr val="bg1"/>
                </a:outerShdw>
              </a:effectLst>
            </a:endParaRPr>
          </a:p>
        </p:txBody>
      </p:sp>
      <p:pic>
        <p:nvPicPr>
          <p:cNvPr id="12290" name="Picture 2" descr="SiliconCroda.jpg"/>
          <p:cNvPicPr>
            <a:picLocks noChangeAspect="1" noChangeArrowheads="1"/>
          </p:cNvPicPr>
          <p:nvPr/>
        </p:nvPicPr>
        <p:blipFill>
          <a:blip r:embed="rId4" cstate="print"/>
          <a:srcRect/>
          <a:stretch>
            <a:fillRect/>
          </a:stretch>
        </p:blipFill>
        <p:spPr bwMode="auto">
          <a:xfrm>
            <a:off x="7020272" y="183348"/>
            <a:ext cx="2016224" cy="14012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Σιλικόνες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a:t>Σιλικόνη είναι η συνοπτική ονομασία πολυμερών ενώσεων από άτομα οξυγόνου και πυριτίου. </a:t>
            </a:r>
            <a:r>
              <a:rPr lang="el-GR" dirty="0" smtClean="0"/>
              <a:t>Οι </a:t>
            </a:r>
            <a:r>
              <a:rPr lang="el-GR" dirty="0"/>
              <a:t>σιλικόνες παρουσιάζουν αξιοσημείωτη σταθερότητα κατά τις μεταβολές της θερμοκρασίας. Χαρακτηρίζονται επίσης από αξιόλογη αντοχή στις μεταβολές των καιρικών συνθηκών. Οι σιλικόνες έχουν αποκτήσει μια τεράστια πρακτική και βιομηχανική σημασία σε πολλούς τομείς, όπως στον ηλεκτρονικό, υφαντικό, μηχανικό, οικοδομικό, στην παραγωγή βερνικιών, λιπαντικών και πλαστικών υλών.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Ιστορική αναδρομή</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Στις αρχές του 20</a:t>
            </a:r>
            <a:r>
              <a:rPr lang="el-GR" sz="2400" dirty="0" smtClean="0"/>
              <a:t>ού αι.</a:t>
            </a:r>
            <a:r>
              <a:rPr lang="el-GR" dirty="0" smtClean="0"/>
              <a:t>, η πραγματική έρευνα που εφαρμόστηκε με την ανακάλυψη των σιλικόνων ως πρακτικά χρήσιμων ουσιών οφείλεται σε δύο μεγάλες αμερικανικές βιομηχανίες, την </a:t>
            </a:r>
            <a:r>
              <a:rPr lang="en-US" dirty="0" smtClean="0"/>
              <a:t>Dow Corning </a:t>
            </a:r>
            <a:r>
              <a:rPr lang="el-GR" dirty="0" smtClean="0"/>
              <a:t>και την </a:t>
            </a:r>
            <a:r>
              <a:rPr lang="en-US" dirty="0" smtClean="0"/>
              <a:t>General Electric</a:t>
            </a:r>
            <a:r>
              <a:rPr lang="el-GR" dirty="0" smtClean="0"/>
              <a:t>.</a:t>
            </a:r>
          </a:p>
          <a:p>
            <a:r>
              <a:rPr lang="el-GR" dirty="0" smtClean="0"/>
              <a:t>Οι πρώτες σιλικόνες που παρασκευάστηκαν έμοιαζαν με λάδι αργότερα παρασκευάστηκαν στερεές, που έμοιαζαν με λίπος και στη συνέχεια, έγιναν σιλικόνες με ακόμα μεγαλύτερο μοριακό βάρος, που έμοιαζαν με πλαστικά. </a:t>
            </a:r>
          </a:p>
          <a:p>
            <a:endParaRPr lang="el-GR" dirty="0"/>
          </a:p>
        </p:txBody>
      </p:sp>
      <p:sp>
        <p:nvSpPr>
          <p:cNvPr id="4" name="3 - Ορθογώνιο"/>
          <p:cNvSpPr/>
          <p:nvPr/>
        </p:nvSpPr>
        <p:spPr>
          <a:xfrm>
            <a:off x="539552" y="1628800"/>
            <a:ext cx="8136904" cy="369332"/>
          </a:xfrm>
          <a:prstGeom prst="rect">
            <a:avLst/>
          </a:prstGeom>
        </p:spPr>
        <p:txBody>
          <a:bodyPr wrap="square">
            <a:spAutoFit/>
          </a:bodyPr>
          <a:lstStyle/>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Σιλικονικά Υγρά</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Τα σιλικονικά υγρά είναι άχρωμα και άοσμα και χαρακτηρίζονται από εξαιρετική στεγανότητα και χημική αδράνεια. Τα σιλικονικά υγρά έχουν μεγάλη αντοχή στην οξείδωση και μια εξαιρετική θερμική σταθερότητα. Χάρη στα χαρακτηριστικά τους χρησιμοποιούνται ως: λ</a:t>
            </a:r>
            <a:r>
              <a:rPr lang="el-GR" dirty="0" smtClean="0"/>
              <a:t>ιπαντικά ,</a:t>
            </a:r>
            <a:r>
              <a:rPr lang="el-GR" dirty="0" err="1" smtClean="0"/>
              <a:t>στεγανοποιητικά</a:t>
            </a:r>
            <a:r>
              <a:rPr lang="el-GR" dirty="0" smtClean="0"/>
              <a:t> ,διηλεκτρικά </a:t>
            </a:r>
            <a:r>
              <a:rPr lang="el-GR" dirty="0"/>
              <a:t>υγρά </a:t>
            </a:r>
            <a:r>
              <a:rPr lang="el-GR" dirty="0" smtClean="0"/>
              <a:t>,μονωτικά </a:t>
            </a:r>
            <a:r>
              <a:rPr lang="el-GR" dirty="0"/>
              <a:t>έλαια </a:t>
            </a:r>
            <a:r>
              <a:rPr lang="el-GR" dirty="0" smtClean="0"/>
              <a:t>και </a:t>
            </a:r>
            <a:r>
              <a:rPr lang="el-GR" dirty="0"/>
              <a:t>εναλλακτικές </a:t>
            </a:r>
            <a:r>
              <a:rPr lang="el-GR" dirty="0" smtClean="0"/>
              <a:t>θερμότητας. </a:t>
            </a:r>
            <a:r>
              <a:rPr lang="el-GR" dirty="0"/>
              <a:t>Οι φθοριωμένες σιλικόνες χρησιμοποιούνται στα ηλεκτρονικά όργανα των τεχνητών δορυφόρων και ως γενικά λιπαντικά των διαστημικών οχημάτων. Επιπλέον ορισμένα υγρά χρησιμοποιούνται ως υλικά αναπλήρωσης και συγκράτησης κατά τις πλαστικές εγχειρίσεις στο γυναικείο στήθος. Οι επιφάνειες που υφίστανται επεξεργασία εκτός της αδιαβροχοποίησης αποκτούν έντονη λαμπρότητα γι’ αυτό και διατηρούνται καθαρές, δεν κηλιδώνονται και βελτιώνουν την αντοχή της στίλβωσης. Λόγω αυτού χρησιμοποιούνται ως προσθετικά υλικά στα στιλβωτικά και ως στερεωτικά στην υφαντική επεξεργασία.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Σιλικονικά ελαστικά</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Τα σιλικονικά ελαστικά σε σύγκριση με τα φυσικά ή τεχνητά εμφανίζουν σημαντικά πλεονεκτήματα το κυριότερο από τα οποία συνιστάται στο γεγονός ότι αυτά διατηρούν σχεδόν αναλλοίωτη την ελαστικότητα </a:t>
            </a:r>
            <a:r>
              <a:rPr lang="el-GR" dirty="0" smtClean="0"/>
              <a:t>τους. </a:t>
            </a:r>
            <a:r>
              <a:rPr lang="el-GR" dirty="0"/>
              <a:t>Αυτό επιτρέπει να λυθούν διάφορα προβλήματα που μπορούν να εμφανιστούν στην βιομηχανία, στις πολικές περιοχές και στο Διάστημα. Άλλα ενδιαφέροντα </a:t>
            </a:r>
            <a:r>
              <a:rPr lang="el-GR" dirty="0" err="1" smtClean="0"/>
              <a:t>χαρακτηριστικα</a:t>
            </a:r>
            <a:r>
              <a:rPr lang="el-GR" dirty="0" smtClean="0"/>
              <a:t> </a:t>
            </a:r>
            <a:r>
              <a:rPr lang="el-GR" dirty="0"/>
              <a:t>αυτών των ελαστικών είναι αξιοσημείωτη αντοχή τους στην παλαίωση, στην οξείδωση και στα ορυκτά έλαια που διαστέλλουν και αλλοιώνουν τα άλλα ελαστικά.</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Χρήσεις</a:t>
            </a:r>
            <a:endParaRPr lang="el-GR" dirty="0"/>
          </a:p>
        </p:txBody>
      </p:sp>
      <p:sp>
        <p:nvSpPr>
          <p:cNvPr id="3" name="2 - Θέση περιεχομένου"/>
          <p:cNvSpPr>
            <a:spLocks noGrp="1"/>
          </p:cNvSpPr>
          <p:nvPr>
            <p:ph idx="1"/>
          </p:nvPr>
        </p:nvSpPr>
        <p:spPr/>
        <p:txBody>
          <a:bodyPr/>
          <a:lstStyle/>
          <a:p>
            <a:r>
              <a:rPr lang="el-GR" dirty="0" smtClean="0"/>
              <a:t>Οι ενέσεις υγρής σιλικόνης, που εφαρμόζονται για αισθητικούς σκοπούς σε ορισμένες χώρες, απαγορεύονται σε άλλες. Αντίθετα ,οι προσθήκες σακιδίων από σιλικόνη χρησιμοποιούνται ευρέως </a:t>
            </a:r>
            <a:r>
              <a:rPr lang="el-GR" dirty="0" smtClean="0"/>
              <a:t>(π.χ. προσθήκη στήθους)</a:t>
            </a:r>
            <a:r>
              <a:rPr lang="el-GR" dirty="0" smtClean="0"/>
              <a:t>. Τελευταία όμως κι αυτές έχουν τεθεί υπό αμφισβήτηση λόγω ανάπτυξης καρκίνου του μαστού.</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a:t>
            </a:r>
            <a:endParaRPr lang="el-GR" dirty="0"/>
          </a:p>
        </p:txBody>
      </p:sp>
      <p:sp>
        <p:nvSpPr>
          <p:cNvPr id="3" name="2 - Θέση περιεχομένου"/>
          <p:cNvSpPr>
            <a:spLocks noGrp="1"/>
          </p:cNvSpPr>
          <p:nvPr>
            <p:ph idx="1"/>
          </p:nvPr>
        </p:nvSpPr>
        <p:spPr/>
        <p:txBody>
          <a:bodyPr/>
          <a:lstStyle/>
          <a:p>
            <a:r>
              <a:rPr lang="el-GR" dirty="0" smtClean="0"/>
              <a:t>Εξαιρετική θερμική σταθερότητα </a:t>
            </a:r>
          </a:p>
          <a:p>
            <a:r>
              <a:rPr lang="el-GR" dirty="0" smtClean="0"/>
              <a:t>Αντοχή στην οξείδωση </a:t>
            </a:r>
          </a:p>
          <a:p>
            <a:r>
              <a:rPr lang="el-GR" dirty="0" smtClean="0"/>
              <a:t>Ελάχιστη θερμική εξάρτηση ιξώδους (εφαρμογή ως λιπαντικά) </a:t>
            </a:r>
          </a:p>
          <a:p>
            <a:r>
              <a:rPr lang="el-GR" dirty="0" smtClean="0"/>
              <a:t>Καλές διηλεκτρικές ιδιότητες </a:t>
            </a:r>
          </a:p>
          <a:p>
            <a:r>
              <a:rPr lang="el-GR" dirty="0" smtClean="0"/>
              <a:t>Υδρόφοβες ιδιότητες </a:t>
            </a:r>
          </a:p>
          <a:p>
            <a:r>
              <a:rPr lang="el-GR" dirty="0" smtClean="0"/>
              <a:t>Φυσιολογικά αβλαβείς (εφαρμογή στην πλαστική χειρουργική)</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Μειονεκτήματα</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Οι ειδικοί επισημαίνουν ότι η επαφή του υλικού αυτού με τον οργανισμό μπορεί να επιφέρει σοβαρές βλάβες.</a:t>
            </a:r>
          </a:p>
          <a:p>
            <a:r>
              <a:rPr lang="el-GR" dirty="0" smtClean="0"/>
              <a:t>Οι σιλικόνες δεν βάφονται και καμία βαφή δεν </a:t>
            </a:r>
            <a:r>
              <a:rPr lang="el-GR" dirty="0" err="1" smtClean="0"/>
              <a:t>προσφ</a:t>
            </a:r>
            <a:r>
              <a:rPr lang="el-GR" dirty="0" err="1" smtClean="0"/>
              <a:t>ύεται</a:t>
            </a:r>
            <a:r>
              <a:rPr lang="el-GR" dirty="0" smtClean="0"/>
              <a:t> πάνω σ’ αυτές .</a:t>
            </a:r>
            <a:r>
              <a:rPr lang="el-GR" dirty="0" smtClean="0"/>
              <a:t>Υπάρχουν βέβαια όμως και σιλικόνες που βάφονται.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483</Words>
  <Application>Microsoft Office PowerPoint</Application>
  <PresentationFormat>Προβολή στην οθόνη (4:3)</PresentationFormat>
  <Paragraphs>33</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ΣΙΛΙΚΟΝΕΣ</vt:lpstr>
      <vt:lpstr>Σχετικά με το πυρίτιο</vt:lpstr>
      <vt:lpstr>Σιλικόνες</vt:lpstr>
      <vt:lpstr>Ιστορική αναδρομή</vt:lpstr>
      <vt:lpstr>Σιλικονικά Υγρά</vt:lpstr>
      <vt:lpstr>Σιλικονικά ελαστικά</vt:lpstr>
      <vt:lpstr>Χρήσεις</vt:lpstr>
      <vt:lpstr>Πλεονεκτήματα</vt:lpstr>
      <vt:lpstr>Μειονεκτήματα </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ΣΙΛΙΚΟΝΕΣ</dc:title>
  <dc:creator>Σωτηρης</dc:creator>
  <cp:lastModifiedBy>Σωτηρης</cp:lastModifiedBy>
  <cp:revision>11</cp:revision>
  <dcterms:created xsi:type="dcterms:W3CDTF">2014-01-04T16:25:20Z</dcterms:created>
  <dcterms:modified xsi:type="dcterms:W3CDTF">2014-01-04T18:02:56Z</dcterms:modified>
</cp:coreProperties>
</file>