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1" d="100"/>
          <a:sy n="81" d="100"/>
        </p:scale>
        <p:origin x="-10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588BA60-5FC8-437D-AB67-C03D203957B7}" type="datetimeFigureOut">
              <a:rPr lang="el-GR" smtClean="0"/>
              <a:pPr/>
              <a:t>18/05/2014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7B472C6-10A4-49B2-A704-9FDBA3BE9D6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8BA60-5FC8-437D-AB67-C03D203957B7}" type="datetimeFigureOut">
              <a:rPr lang="el-GR" smtClean="0"/>
              <a:pPr/>
              <a:t>18/05/2014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472C6-10A4-49B2-A704-9FDBA3BE9D6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coolweb.gr/ti-einai-optikes-ines-pos-leitourgoun/" TargetMode="External"/><Relationship Id="rId2" Type="http://schemas.openxmlformats.org/officeDocument/2006/relationships/hyperlink" Target="http://www.hep.upatras.gr/" TargetMode="External"/><Relationship Id="rId1" Type="http://schemas.openxmlformats.org/officeDocument/2006/relationships/slideLayout" Target="../slideLayouts/slideLayout7.xml"/><Relationship Id="rId5" Type="http://schemas.openxmlformats.org/officeDocument/2006/relationships/hyperlink" Target="http://www.citytec.gr/index.php?option=com_content&amp;view=article&amp;id=82&amp;Itemid=55" TargetMode="External"/><Relationship Id="rId4" Type="http://schemas.openxmlformats.org/officeDocument/2006/relationships/hyperlink" Target="http://3lyk-kalam.mes.sch.gr/opt_fiber_gr.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l-GR" dirty="0" smtClean="0"/>
              <a:t>Οπτικές Ίνες</a:t>
            </a:r>
            <a:endParaRPr lang="el-GR" dirty="0"/>
          </a:p>
        </p:txBody>
      </p:sp>
      <p:sp>
        <p:nvSpPr>
          <p:cNvPr id="3" name="2 - Υπότιτλος"/>
          <p:cNvSpPr>
            <a:spLocks noGrp="1"/>
          </p:cNvSpPr>
          <p:nvPr>
            <p:ph type="subTitle"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l-GR" sz="2400" dirty="0" smtClean="0"/>
              <a:t>Ελένη Κορομβόκη – Παρασκευή</a:t>
            </a:r>
            <a:r>
              <a:rPr lang="en-US" sz="2400" dirty="0" smtClean="0"/>
              <a:t> </a:t>
            </a:r>
            <a:r>
              <a:rPr lang="el-GR" sz="2400" dirty="0" smtClean="0"/>
              <a:t> Μυλωνάκου </a:t>
            </a:r>
          </a:p>
          <a:p>
            <a:r>
              <a:rPr lang="el-GR" sz="2400" dirty="0" smtClean="0"/>
              <a:t>Σχολείο:  2</a:t>
            </a:r>
            <a:r>
              <a:rPr lang="el-GR" sz="2400" baseline="30000" dirty="0" smtClean="0"/>
              <a:t>ο</a:t>
            </a:r>
            <a:r>
              <a:rPr lang="el-GR" sz="2400" dirty="0" smtClean="0"/>
              <a:t> Γυμνάσιο Σπάρτης</a:t>
            </a:r>
          </a:p>
          <a:p>
            <a:r>
              <a:rPr lang="el-GR" sz="2400" dirty="0" smtClean="0"/>
              <a:t>Τμήμα: Γ 2</a:t>
            </a:r>
          </a:p>
          <a:p>
            <a:r>
              <a:rPr lang="el-GR" sz="2400" dirty="0" smtClean="0"/>
              <a:t>Υπεύθυνος Καθηγητής: Κ. Κόγια</a:t>
            </a:r>
          </a:p>
          <a:p>
            <a:endParaRPr lang="el-G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4/49/Fibreoptic.jpg/200px-Fibreoptic.jpg"/>
          <p:cNvPicPr>
            <a:picLocks noChangeAspect="1" noChangeArrowheads="1"/>
          </p:cNvPicPr>
          <p:nvPr/>
        </p:nvPicPr>
        <p:blipFill>
          <a:blip r:embed="rId2" cstate="email"/>
          <a:srcRect/>
          <a:stretch>
            <a:fillRect/>
          </a:stretch>
        </p:blipFill>
        <p:spPr bwMode="auto">
          <a:xfrm>
            <a:off x="3000364" y="1000108"/>
            <a:ext cx="3000396" cy="444818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0"/>
            <a:ext cx="7929618" cy="6186309"/>
          </a:xfrm>
          <a:prstGeom prst="rect">
            <a:avLst/>
          </a:prstGeom>
        </p:spPr>
        <p:txBody>
          <a:bodyPr wrap="square">
            <a:spAutoFit/>
          </a:bodyPr>
          <a:lstStyle/>
          <a:p>
            <a:pPr algn="ctr"/>
            <a:r>
              <a:rPr lang="el-GR" b="1" dirty="0" smtClean="0"/>
              <a:t>Πλεονεκτήματα</a:t>
            </a:r>
          </a:p>
          <a:p>
            <a:r>
              <a:rPr lang="el-GR" dirty="0" smtClean="0"/>
              <a:t>Οι </a:t>
            </a:r>
            <a:r>
              <a:rPr lang="el-GR" dirty="0"/>
              <a:t>οπτικές ίνες έχουν αρκετά </a:t>
            </a:r>
            <a:r>
              <a:rPr lang="el-GR" dirty="0" smtClean="0"/>
              <a:t>πλεονεκτήματα</a:t>
            </a:r>
            <a:r>
              <a:rPr lang="el-GR" dirty="0"/>
              <a:t> όπως</a:t>
            </a:r>
            <a:r>
              <a:rPr lang="el-GR" dirty="0" smtClean="0"/>
              <a:t>:</a:t>
            </a:r>
            <a:r>
              <a:rPr lang="en-US" dirty="0" smtClean="0"/>
              <a:t> </a:t>
            </a:r>
          </a:p>
          <a:p>
            <a:r>
              <a:rPr lang="en-US" dirty="0" smtClean="0"/>
              <a:t>                                                                                                                                               </a:t>
            </a:r>
            <a:r>
              <a:rPr lang="el-GR" dirty="0" smtClean="0"/>
              <a:t>Χαμηλό </a:t>
            </a:r>
            <a:r>
              <a:rPr lang="el-GR" dirty="0"/>
              <a:t>κόστος πρώτης ύλης(γυαλί</a:t>
            </a:r>
            <a:r>
              <a:rPr lang="el-GR" dirty="0" smtClean="0"/>
              <a:t>).</a:t>
            </a:r>
            <a:r>
              <a:rPr lang="en-US" dirty="0" smtClean="0"/>
              <a:t>                                                                                  </a:t>
            </a:r>
            <a:r>
              <a:rPr lang="el-GR" dirty="0" smtClean="0"/>
              <a:t>Μικρές </a:t>
            </a:r>
            <a:r>
              <a:rPr lang="el-GR" dirty="0"/>
              <a:t>απαιτήσεις σε ενέργεια. Αυτό οφείλεται στο γεγονός ότι δεν παρατηρούνται σημαντικές απώλειες σήματος, καθώς και στον τρόπο μετάδοση δεδομένων, δηλαδή με τη χρήση φωτεινής δέσμης, που απαιτεί πολύ μικρότερη κατανάλωση ενέργειας, σε σχέση με το ηλεκτρικό σήμα</a:t>
            </a:r>
            <a:r>
              <a:rPr lang="el-GR" dirty="0" smtClean="0"/>
              <a:t>.</a:t>
            </a:r>
            <a:r>
              <a:rPr lang="en-US" dirty="0" smtClean="0"/>
              <a:t>                   </a:t>
            </a:r>
          </a:p>
          <a:p>
            <a:r>
              <a:rPr lang="el-GR" dirty="0" smtClean="0"/>
              <a:t>Μπορούν </a:t>
            </a:r>
            <a:r>
              <a:rPr lang="el-GR" dirty="0"/>
              <a:t>να μεταφέρουν παράλληλα τεράστιο όγκο δεδομένων σε σύγκριση με τα χάλκινα καλώδια.</a:t>
            </a:r>
          </a:p>
          <a:p>
            <a:r>
              <a:rPr lang="el-GR" dirty="0"/>
              <a:t>Είναι πολύ πιο λεπτές και ελαφριές από τα χάλκινα καλώδια. Ένα μικρό και ελαφρύ καλώδιο οπτικών ινών, μεταφέρει πολύ περισσότερα δεδομένα από ένα μεγαλύτερο και πιο βαρύ χάλκινο καλώδιο. Έτσι, απαιτείται πολύ λιγότερος χώρος για την υλοποίηση ενός δικτύου οπτικών ινών</a:t>
            </a:r>
          </a:p>
          <a:p>
            <a:r>
              <a:rPr lang="el-GR" dirty="0"/>
              <a:t>Η μεταφορά των δεδομένων είναι πολύ γρήγορη.</a:t>
            </a:r>
          </a:p>
          <a:p>
            <a:r>
              <a:rPr lang="el-GR" dirty="0"/>
              <a:t>Τα δεδομένα που ταξιδεύουν μέσα σε αυτές είναι λιγότερο ευάλωτα σε παρεμβολές.</a:t>
            </a:r>
          </a:p>
          <a:p>
            <a:r>
              <a:rPr lang="el-GR" dirty="0"/>
              <a:t>Τα δεδομένα μεταδίδονται ψηφιακά άρα έχουμε γρηγορότερη κωδικοποίηση-αποκωδικοποίηση των δεδομένων. </a:t>
            </a:r>
            <a:r>
              <a:rPr lang="el-GR" dirty="0" smtClean="0"/>
              <a:t>Αμιγώς ψηφιακό σήμα, </a:t>
            </a:r>
            <a:r>
              <a:rPr lang="el-GR" dirty="0"/>
              <a:t>που εξασφαλίζει υψηλότερη ποιότητα επικοινωνίας και αποφυγή προβλημάτων που θα προέκυπταν σε μια </a:t>
            </a:r>
            <a:r>
              <a:rPr lang="el-GR" dirty="0" smtClean="0"/>
              <a:t>αναλογική μετάδοση.</a:t>
            </a:r>
            <a:endParaRPr lang="el-GR" dirty="0"/>
          </a:p>
          <a:p>
            <a:r>
              <a:rPr lang="el-GR" dirty="0"/>
              <a:t>Σχεδόν καθόλου απώλειες δεδομένων</a:t>
            </a:r>
            <a:r>
              <a:rPr lang="el-GR" dirty="0" smtClean="0"/>
              <a:t>.</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305342"/>
            <a:ext cx="4572000" cy="4247317"/>
          </a:xfrm>
          <a:prstGeom prst="rect">
            <a:avLst/>
          </a:prstGeom>
        </p:spPr>
        <p:txBody>
          <a:bodyPr>
            <a:spAutoFit/>
          </a:bodyPr>
          <a:lstStyle/>
          <a:p>
            <a:pPr algn="ctr"/>
            <a:r>
              <a:rPr lang="el-GR" b="1" dirty="0" smtClean="0"/>
              <a:t>Μειονεκτήματα</a:t>
            </a:r>
          </a:p>
          <a:p>
            <a:pPr algn="ctr"/>
            <a:endParaRPr lang="el-GR" b="1" dirty="0" smtClean="0"/>
          </a:p>
          <a:p>
            <a:pPr algn="just"/>
            <a:r>
              <a:rPr lang="el-GR" dirty="0" smtClean="0"/>
              <a:t>Παρά τα πολλά πλεονεκτήματα που έχουν οι οπτικές ίνες παρουσιάζουν και κάποια μειονεκτήματα</a:t>
            </a:r>
            <a:r>
              <a:rPr lang="el-GR" baseline="30000" dirty="0" smtClean="0"/>
              <a:t>[</a:t>
            </a:r>
            <a:r>
              <a:rPr lang="el-GR" dirty="0" smtClean="0"/>
              <a:t>:</a:t>
            </a:r>
          </a:p>
          <a:p>
            <a:pPr algn="just"/>
            <a:r>
              <a:rPr lang="el-GR" dirty="0" smtClean="0"/>
              <a:t>Είναι πιο ακριβές από τα χάλκινα καλώδια. Επίσης το κόστος των ηλεκτρονικών και </a:t>
            </a:r>
            <a:r>
              <a:rPr lang="el-GR" dirty="0" err="1" smtClean="0"/>
              <a:t>οπτικοηλεκτρονικών</a:t>
            </a:r>
            <a:r>
              <a:rPr lang="el-GR" dirty="0" smtClean="0"/>
              <a:t> διατάξεων μπορεί να είναι μεγάλο.</a:t>
            </a:r>
          </a:p>
          <a:p>
            <a:pPr algn="just"/>
            <a:r>
              <a:rPr lang="el-GR" dirty="0" smtClean="0"/>
              <a:t>Είναι πιο δύσκολη η εγκατάστασή τους.</a:t>
            </a:r>
          </a:p>
          <a:p>
            <a:pPr algn="just"/>
            <a:r>
              <a:rPr lang="el-GR" dirty="0" smtClean="0"/>
              <a:t>Είναι πολύ εύθραυστες.</a:t>
            </a:r>
          </a:p>
          <a:p>
            <a:pPr algn="just"/>
            <a:r>
              <a:rPr lang="el-GR" dirty="0" smtClean="0"/>
              <a:t>Δεν είναι αρκετά ευλύγιστες.</a:t>
            </a:r>
          </a:p>
          <a:p>
            <a:pPr algn="just"/>
            <a:r>
              <a:rPr lang="el-GR" dirty="0" smtClean="0"/>
              <a:t>Θα πρέπει η εγκατάσταση τους να γίνεται με ελαφριά κλίση γιατί διαφορετικά θα υπάρχει απώλεια δεδομένων.</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neolaia.gr/wp-content/uploads/2010/10/fibre-optic.jpg"/>
          <p:cNvPicPr>
            <a:picLocks noChangeAspect="1" noChangeArrowheads="1"/>
          </p:cNvPicPr>
          <p:nvPr/>
        </p:nvPicPr>
        <p:blipFill>
          <a:blip r:embed="rId2" cstate="email"/>
          <a:srcRect/>
          <a:stretch>
            <a:fillRect/>
          </a:stretch>
        </p:blipFill>
        <p:spPr bwMode="auto">
          <a:xfrm>
            <a:off x="1643042" y="1189373"/>
            <a:ext cx="5715040" cy="385948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286000" y="2136339"/>
            <a:ext cx="4572000" cy="2585323"/>
          </a:xfrm>
          <a:prstGeom prst="rect">
            <a:avLst/>
          </a:prstGeom>
        </p:spPr>
        <p:txBody>
          <a:bodyPr>
            <a:spAutoFit/>
          </a:bodyPr>
          <a:lstStyle/>
          <a:p>
            <a:pPr algn="ctr"/>
            <a:r>
              <a:rPr lang="el-GR" b="1" dirty="0" smtClean="0"/>
              <a:t>Πηγές</a:t>
            </a:r>
          </a:p>
          <a:p>
            <a:pPr algn="ctr"/>
            <a:endParaRPr lang="el-GR" b="1" dirty="0" smtClean="0"/>
          </a:p>
          <a:p>
            <a:r>
              <a:rPr lang="el-GR" dirty="0"/>
              <a:t> </a:t>
            </a:r>
            <a:r>
              <a:rPr lang="el-GR" i="1" dirty="0">
                <a:hlinkClick r:id="rId2"/>
              </a:rPr>
              <a:t>http://www.hep.upatras.gr/</a:t>
            </a:r>
            <a:r>
              <a:rPr lang="el-GR" dirty="0"/>
              <a:t>. Ανακτήθηκε στις 2013-11-21.</a:t>
            </a:r>
          </a:p>
          <a:p>
            <a:r>
              <a:rPr lang="el-GR" dirty="0" smtClean="0">
                <a:hlinkClick r:id="rId3"/>
              </a:rPr>
              <a:t>Τι </a:t>
            </a:r>
            <a:r>
              <a:rPr lang="el-GR" dirty="0">
                <a:hlinkClick r:id="rId3"/>
              </a:rPr>
              <a:t>είναι οι οπτικές ίνες και πως λειτουργούν;</a:t>
            </a:r>
            <a:r>
              <a:rPr lang="el-GR" dirty="0"/>
              <a:t>. Ανακτήθηκε στις 2013-11-21.</a:t>
            </a:r>
          </a:p>
          <a:p>
            <a:r>
              <a:rPr lang="el-GR" dirty="0" smtClean="0">
                <a:hlinkClick r:id="rId4"/>
              </a:rPr>
              <a:t>ΟΠΤΙΚΕΣ </a:t>
            </a:r>
            <a:r>
              <a:rPr lang="el-GR" dirty="0">
                <a:hlinkClick r:id="rId4"/>
              </a:rPr>
              <a:t>ΊΝΕΣ</a:t>
            </a:r>
            <a:r>
              <a:rPr lang="el-GR" dirty="0"/>
              <a:t>. Ανακτήθηκε στις 2013-11-21.</a:t>
            </a:r>
          </a:p>
          <a:p>
            <a:r>
              <a:rPr lang="el-GR" dirty="0" smtClean="0">
                <a:hlinkClick r:id="rId5"/>
              </a:rPr>
              <a:t>Οπτικές </a:t>
            </a:r>
            <a:r>
              <a:rPr lang="el-GR" dirty="0">
                <a:hlinkClick r:id="rId5"/>
              </a:rPr>
              <a:t>Ίνες - Γενικές Πληροφορίες</a:t>
            </a:r>
            <a:r>
              <a:rPr lang="el-GR" dirty="0"/>
              <a:t>. Ανακτήθηκε στις 2013-11-21.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0" dirty="0" smtClean="0"/>
              <a:t>Οπτικές Ίνες</a:t>
            </a:r>
            <a:endParaRPr lang="el-GR" b="0" dirty="0"/>
          </a:p>
        </p:txBody>
      </p:sp>
      <p:pic>
        <p:nvPicPr>
          <p:cNvPr id="5" name="4 - Θέση εικόνας" descr="fiber optics.jpg"/>
          <p:cNvPicPr>
            <a:picLocks noGrp="1" noChangeAspect="1"/>
          </p:cNvPicPr>
          <p:nvPr>
            <p:ph type="pic" idx="1"/>
          </p:nvPr>
        </p:nvPicPr>
        <p:blipFill>
          <a:blip r:embed="rId2" cstate="email"/>
          <a:srcRect/>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1028343"/>
            <a:ext cx="6929486" cy="3693319"/>
          </a:xfrm>
          <a:prstGeom prst="rect">
            <a:avLst/>
          </a:prstGeom>
        </p:spPr>
        <p:txBody>
          <a:bodyPr wrap="square">
            <a:spAutoFit/>
          </a:bodyPr>
          <a:lstStyle/>
          <a:p>
            <a:pPr algn="just"/>
            <a:r>
              <a:rPr lang="el-GR" b="1" dirty="0" smtClean="0"/>
              <a:t>		Ορισμός</a:t>
            </a:r>
          </a:p>
          <a:p>
            <a:pPr algn="just"/>
            <a:endParaRPr lang="el-GR" b="1" dirty="0" smtClean="0"/>
          </a:p>
          <a:p>
            <a:pPr algn="just"/>
            <a:r>
              <a:rPr lang="el-GR" dirty="0" smtClean="0"/>
              <a:t>Οι </a:t>
            </a:r>
            <a:r>
              <a:rPr lang="el-GR" dirty="0"/>
              <a:t>οπτικές ίνες είναι πολύ λεπτές κυλινδρικές ίνες γυαλιού ή πλαστικού με διάμετρο κάτω των 8μm (δηλαδή πιο λεπτές από μια τρίχα). Είναι διαφανείς και εύκαμπτες. Κατασκευάζονται από εξαιρετικά καθαρό γυαλί, με τρόπο ώστε να αντανακλούν το φως προς τον άξονά </a:t>
            </a:r>
            <a:r>
              <a:rPr lang="el-GR" dirty="0" err="1" smtClean="0"/>
              <a:t>τους.Έτσι</a:t>
            </a:r>
            <a:r>
              <a:rPr lang="el-GR" dirty="0" smtClean="0"/>
              <a:t> </a:t>
            </a:r>
            <a:r>
              <a:rPr lang="el-GR" dirty="0"/>
              <a:t>,οι δέσμες φωτός μεταδίδονται εύκολα και γρήγορα. Με τις ακτίνες λέιζερ, ένα σήμα μπορεί να μεταδοθεί δια μέσου οπτικών ινών σε απόσταση μεγαλύτερη από 50 </a:t>
            </a:r>
            <a:r>
              <a:rPr lang="el-GR" dirty="0" err="1"/>
              <a:t>χλμ</a:t>
            </a:r>
            <a:r>
              <a:rPr lang="el-GR" dirty="0"/>
              <a:t>. Χωρίς ενδιάμεση ενίσχυση. Αυτό σημαίνει ότι οι οπτικές ίνες είναι πιο αποτελεσματικές από τα χάλκινα καλώδια. Με ένα μόνο ζεύγος οπτικών ινών μπορούν να πραγματοποιηθούν ταυτόχρονα εκατοντάδες τηλεφωνικές </a:t>
            </a:r>
            <a:r>
              <a:rPr lang="el-GR" dirty="0" smtClean="0"/>
              <a:t>συνδιαλέξεις.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857356" y="1357298"/>
            <a:ext cx="5429288" cy="3416320"/>
          </a:xfrm>
          <a:prstGeom prst="rect">
            <a:avLst/>
          </a:prstGeom>
        </p:spPr>
        <p:txBody>
          <a:bodyPr wrap="square">
            <a:spAutoFit/>
          </a:bodyPr>
          <a:lstStyle/>
          <a:p>
            <a:pPr algn="just"/>
            <a:r>
              <a:rPr lang="el-GR" b="1" dirty="0" smtClean="0"/>
              <a:t>	      Ιστορική αναδρομή</a:t>
            </a:r>
          </a:p>
          <a:p>
            <a:pPr algn="just"/>
            <a:endParaRPr lang="el-GR" dirty="0" smtClean="0"/>
          </a:p>
          <a:p>
            <a:pPr algn="just"/>
            <a:r>
              <a:rPr lang="el-GR" dirty="0" smtClean="0"/>
              <a:t>Όπως </a:t>
            </a:r>
            <a:r>
              <a:rPr lang="el-GR" dirty="0"/>
              <a:t>είναι γνωστό, τα καλώδια κατασκευάζονται από χαλκό ή κράματά του. Όμως ο χαλκός παράγεται σε λίγες μόνο χώρες του κόσμου. Έτσι οι υπόλοιπες </a:t>
            </a:r>
            <a:r>
              <a:rPr lang="el-GR" dirty="0" err="1"/>
              <a:t>xώρες</a:t>
            </a:r>
            <a:r>
              <a:rPr lang="el-GR" dirty="0"/>
              <a:t> είναι εξαρτημένες από αυτές που τον παράγουν. Οι ερευνητές </a:t>
            </a:r>
            <a:r>
              <a:rPr lang="el-GR" dirty="0" smtClean="0"/>
              <a:t>ωθήθηκαν στο </a:t>
            </a:r>
            <a:r>
              <a:rPr lang="el-GR" dirty="0"/>
              <a:t>να προτείνουν πιο συμφέρουσες εναλλακτικές λύσεις παρακινούμενοι και από την προσπάθεια απεξάρτησης από τις χώρες παραγωγής χαλκού και από την προσπάθεια αποτροπής υποκλοπών στις τηλεπικοινωνίες καθώς και μεταφοράς μεγαλύτερου “όγκο” πληροφοριών.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720840"/>
            <a:ext cx="4572000" cy="3693319"/>
          </a:xfrm>
          <a:prstGeom prst="rect">
            <a:avLst/>
          </a:prstGeom>
        </p:spPr>
        <p:txBody>
          <a:bodyPr>
            <a:spAutoFit/>
          </a:bodyPr>
          <a:lstStyle/>
          <a:p>
            <a:pPr algn="ctr"/>
            <a:r>
              <a:rPr lang="el-GR" b="1" dirty="0" err="1"/>
              <a:t>Tι</a:t>
            </a:r>
            <a:r>
              <a:rPr lang="el-GR" b="1" dirty="0"/>
              <a:t> επιτυγχάνουμε με τις οπτικές </a:t>
            </a:r>
            <a:r>
              <a:rPr lang="el-GR" b="1" dirty="0" smtClean="0"/>
              <a:t>ίνες</a:t>
            </a:r>
          </a:p>
          <a:p>
            <a:endParaRPr lang="el-GR" dirty="0"/>
          </a:p>
          <a:p>
            <a:pPr algn="just"/>
            <a:r>
              <a:rPr lang="el-GR" dirty="0" smtClean="0"/>
              <a:t>Με </a:t>
            </a:r>
            <a:r>
              <a:rPr lang="el-GR" dirty="0"/>
              <a:t>την βοήθεια των οπτικών ινών μπορούμε να “αναγκάσουμε” μια φωτεινή δέσμη να ακολουθήσει όποια διαδρομή επιθυμούμε. Θα μπορούσαμε να πούμε ότι, όπως με ένα εύκαμπτο λάστιχο ποτίσματος μπορούμε να οδηγήσουμε το νερό από την βρύση σε ένα σημείο του κήπου μας, έτσι και με τις οπτικές ίνες μπορούμε να “οδηγήσουμε” το φως από μια ακίνητη πηγή σε οποιοδήποτε σημείο θέλουμε. </a:t>
            </a:r>
            <a:r>
              <a:rPr lang="el-GR" dirty="0" err="1"/>
              <a:t>Γι’αυτό</a:t>
            </a:r>
            <a:r>
              <a:rPr lang="el-GR" dirty="0"/>
              <a:t> λέμε ότι μια οπτική ίνα είναι ένας </a:t>
            </a:r>
            <a:r>
              <a:rPr lang="el-GR" b="1" dirty="0" err="1"/>
              <a:t>φωτοαγωγός</a:t>
            </a:r>
            <a:r>
              <a:rPr lang="el-GR" b="1" dirty="0"/>
              <a:t> ή </a:t>
            </a:r>
            <a:r>
              <a:rPr lang="el-GR" b="1" dirty="0" err="1"/>
              <a:t>φωτοοδήγος</a:t>
            </a:r>
            <a:r>
              <a:rPr lang="el-GR" b="1" dirty="0"/>
              <a:t>.</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3108" y="1214422"/>
            <a:ext cx="4572000" cy="5078313"/>
          </a:xfrm>
          <a:prstGeom prst="rect">
            <a:avLst/>
          </a:prstGeom>
        </p:spPr>
        <p:txBody>
          <a:bodyPr>
            <a:spAutoFit/>
          </a:bodyPr>
          <a:lstStyle/>
          <a:p>
            <a:pPr algn="ctr"/>
            <a:r>
              <a:rPr lang="el-GR" b="1" dirty="0"/>
              <a:t>Πώς </a:t>
            </a:r>
            <a:r>
              <a:rPr lang="el-GR" b="1" dirty="0" smtClean="0"/>
              <a:t>λειτουργούν</a:t>
            </a:r>
          </a:p>
          <a:p>
            <a:pPr algn="ctr"/>
            <a:endParaRPr lang="el-GR" dirty="0"/>
          </a:p>
          <a:p>
            <a:pPr algn="just"/>
            <a:r>
              <a:rPr lang="el-GR" dirty="0"/>
              <a:t>Κλείνουμε ένα λαμπτήρα σε ένα αδιαφανές κουτί και τον ανάβουμε. Αυτός δε φωτίζει το περιβάλλον. Τώρα με μια λεπτή βελόνα ανοίγουμε μια οπή στο κουτί. Από αυτό ξεπηδά μια λεπτή ακτίνα φωτός, που διαδίδεται ευθύγραμμα. Στη συνέχεια παίρνουμε μια οπτική ίνα και την “σφηνώνουμε” στην οπή. Το φως που φτάνει στην άκρη της ίνας προσπίπτει στην κυλινδρική της επιφάνεια, από μέσα, με γωνία μεγαλύτερη από την οριακή γωνία και παθαίνει ολική ανάκληση. Έτσι το φως μετά από συνεχείς ολικές ανακλήσεις βγαίνει από το άλλο άκρο της οπτικής ίνας, ακόμα και αν αυτή είναι καμπυλωμένη.</a:t>
            </a:r>
          </a:p>
          <a:p>
            <a:r>
              <a:rPr lang="el-GR" dirty="0" smtClean="0"/>
              <a: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17957373.limghandler.jpg"/>
          <p:cNvPicPr>
            <a:picLocks noChangeAspect="1"/>
          </p:cNvPicPr>
          <p:nvPr/>
        </p:nvPicPr>
        <p:blipFill>
          <a:blip r:embed="rId2" cstate="email"/>
          <a:stretch>
            <a:fillRect/>
          </a:stretch>
        </p:blipFill>
        <p:spPr>
          <a:xfrm>
            <a:off x="1000100" y="1357298"/>
            <a:ext cx="7072362" cy="400052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928794" y="1500174"/>
            <a:ext cx="5357850" cy="3139321"/>
          </a:xfrm>
          <a:prstGeom prst="rect">
            <a:avLst/>
          </a:prstGeom>
        </p:spPr>
        <p:txBody>
          <a:bodyPr wrap="square">
            <a:spAutoFit/>
          </a:bodyPr>
          <a:lstStyle/>
          <a:p>
            <a:pPr algn="ctr"/>
            <a:r>
              <a:rPr lang="el-GR" b="1" dirty="0" smtClean="0"/>
              <a:t>Πώς είναι κατασκευασμένη μια οπτική ίνα</a:t>
            </a:r>
          </a:p>
          <a:p>
            <a:pPr algn="ctr"/>
            <a:endParaRPr lang="el-GR" dirty="0" smtClean="0"/>
          </a:p>
          <a:p>
            <a:pPr algn="just"/>
            <a:r>
              <a:rPr lang="el-GR" dirty="0" smtClean="0"/>
              <a:t>Στην πράξη χρησιμοποιούμε δέσμη οπτικών ινών. Αν οι ίνες αποτελούνταν μόνο από ένα υλικό, τότε το φως που “ταξιδεύει” στο εσωτερικό τους θα περνούσε, όταν θα έρχονταν σε επαφή, από την μια ίνα στην άλλη. </a:t>
            </a:r>
            <a:r>
              <a:rPr lang="el-GR" dirty="0" err="1" smtClean="0"/>
              <a:t>Γι΄</a:t>
            </a:r>
            <a:r>
              <a:rPr lang="el-GR" dirty="0" smtClean="0"/>
              <a:t> αυτό κάθε ίνα επικαλύπτεται με ένα λεπτό στρώμα υλικού μικρότερου δείκτη διάθλασης ή με πολλά λεπτά στρώματα, έτσι ώστε κάθε επόμενο στρώμα να έχει μικρότερο δείκτη διάθλασης από τον προηγούμενο</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474345"/>
            <a:ext cx="4572000" cy="6186309"/>
          </a:xfrm>
          <a:prstGeom prst="rect">
            <a:avLst/>
          </a:prstGeom>
        </p:spPr>
        <p:txBody>
          <a:bodyPr>
            <a:spAutoFit/>
          </a:bodyPr>
          <a:lstStyle/>
          <a:p>
            <a:pPr algn="ctr"/>
            <a:r>
              <a:rPr lang="el-GR" b="1" dirty="0"/>
              <a:t>Πού τις </a:t>
            </a:r>
            <a:r>
              <a:rPr lang="el-GR" b="1" dirty="0" smtClean="0"/>
              <a:t>χρησιμοποιούμε</a:t>
            </a:r>
          </a:p>
          <a:p>
            <a:pPr algn="ctr"/>
            <a:endParaRPr lang="el-GR" dirty="0"/>
          </a:p>
          <a:p>
            <a:pPr algn="just"/>
            <a:r>
              <a:rPr lang="el-GR" dirty="0"/>
              <a:t>Οι οπτικές ίνες βρίσκουν πάρα πολλές εφαρμογές. Οπτικές ίνες μεγάλης διαμέτρου και μικρής καθαρότητας (συνήθως πλαστικές) χρησιμοποιούνται στην κατασκευή φωτεινών επιγραφών, στην διακόσμηση και στο φωτισμό των </a:t>
            </a:r>
            <a:r>
              <a:rPr lang="el-GR" dirty="0" err="1"/>
              <a:t>πισίνων</a:t>
            </a:r>
            <a:r>
              <a:rPr lang="el-GR" dirty="0"/>
              <a:t>. Έτσι αποτρέπεται ο κίνδυνος ηλεκτροπληξίας. Δέσμη οπτικών ινών (με μια μόνο λάμπα) φωτίζει πολλές προθήκες καταστημάτων ή πολλούς πίνακες ζωγραφικής στις γκαλερί, ώστε να εξοικονομούμε ηλεκτρική ενέργεια. Με την βοήθεια των οπτικών ινών μπορούμε να παρατηρήσουμε αντικείμενα απρόσιτα σε άμεση παρατήρηση. Έτσι κατασκευάστηκε το ενδοσκόπιο, όργανο που χρησιμοποιείται στην Ιατρική, για να κάνει ορατές ορισμένες εσωτερικές περιοχές του σώματός μας. Παρόμοια συστήματα χρησιμοποιούνται από τους μηχανικούς για να εντοπίσουν βλάβες στο εσωτερικό των μηχανών.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233</Words>
  <Application>Microsoft Office PowerPoint</Application>
  <PresentationFormat>Προβολή στην οθόνη (4:3)</PresentationFormat>
  <Paragraphs>48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Οπτικές Ίνες</vt:lpstr>
      <vt:lpstr>Οπτικές Ίνες</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Οπτικές Ίνες</dc:title>
  <dc:creator>User</dc:creator>
  <cp:lastModifiedBy>kostas</cp:lastModifiedBy>
  <cp:revision>9</cp:revision>
  <dcterms:created xsi:type="dcterms:W3CDTF">2013-12-15T17:10:48Z</dcterms:created>
  <dcterms:modified xsi:type="dcterms:W3CDTF">2014-05-17T21:00:35Z</dcterms:modified>
</cp:coreProperties>
</file>