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2" r:id="rId9"/>
    <p:sldId id="263" r:id="rId10"/>
    <p:sldId id="264" r:id="rId11"/>
    <p:sldId id="265" r:id="rId1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5050"/>
    <a:srgbClr val="00FFFF"/>
    <a:srgbClr val="FF66FF"/>
    <a:srgbClr val="008080"/>
    <a:srgbClr val="006666"/>
    <a:srgbClr val="0099CC"/>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4F06EAC-877A-488D-8CA7-F2215C389B10}"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087BA30A-44DE-4851-B6D9-9D979B31135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A16CE54-0864-48F8-B42D-5AA16E96A4BC}"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Τίτλος, Αντικείμενο και 2 Αντικεί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quarter" idx="2"/>
          </p:nvPr>
        </p:nvSpPr>
        <p:spPr>
          <a:xfrm>
            <a:off x="4648200" y="1600200"/>
            <a:ext cx="4038600" cy="2185988"/>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περιεχομένου"/>
          <p:cNvSpPr>
            <a:spLocks noGrp="1"/>
          </p:cNvSpPr>
          <p:nvPr>
            <p:ph sz="quarter" idx="3"/>
          </p:nvPr>
        </p:nvSpPr>
        <p:spPr>
          <a:xfrm>
            <a:off x="4648200" y="3938588"/>
            <a:ext cx="4038600" cy="218757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Rectangle 4"/>
          <p:cNvSpPr>
            <a:spLocks noGrp="1" noChangeArrowheads="1"/>
          </p:cNvSpPr>
          <p:nvPr>
            <p:ph type="dt" sz="half" idx="10"/>
          </p:nvPr>
        </p:nvSpPr>
        <p:spPr>
          <a:ln/>
        </p:spPr>
        <p:txBody>
          <a:bodyPr/>
          <a:lstStyle>
            <a:lvl1pPr>
              <a:defRPr/>
            </a:lvl1pPr>
          </a:lstStyle>
          <a:p>
            <a:pPr>
              <a:defRPr/>
            </a:pPr>
            <a:endParaRPr lang="el-GR"/>
          </a:p>
        </p:txBody>
      </p:sp>
      <p:sp>
        <p:nvSpPr>
          <p:cNvPr id="7" name="Rectangle 5"/>
          <p:cNvSpPr>
            <a:spLocks noGrp="1" noChangeArrowheads="1"/>
          </p:cNvSpPr>
          <p:nvPr>
            <p:ph type="ftr" sz="quarter" idx="11"/>
          </p:nvPr>
        </p:nvSpPr>
        <p:spPr>
          <a:ln/>
        </p:spPr>
        <p:txBody>
          <a:bodyPr/>
          <a:lstStyle>
            <a:lvl1pPr>
              <a:defRPr/>
            </a:lvl1pPr>
          </a:lstStyle>
          <a:p>
            <a:pPr>
              <a:defRPr/>
            </a:pPr>
            <a:endParaRPr lang="el-GR"/>
          </a:p>
        </p:txBody>
      </p:sp>
      <p:sp>
        <p:nvSpPr>
          <p:cNvPr id="8" name="Rectangle 6"/>
          <p:cNvSpPr>
            <a:spLocks noGrp="1" noChangeArrowheads="1"/>
          </p:cNvSpPr>
          <p:nvPr>
            <p:ph type="sldNum" sz="quarter" idx="12"/>
          </p:nvPr>
        </p:nvSpPr>
        <p:spPr>
          <a:ln/>
        </p:spPr>
        <p:txBody>
          <a:bodyPr/>
          <a:lstStyle>
            <a:lvl1pPr>
              <a:defRPr/>
            </a:lvl1pPr>
          </a:lstStyle>
          <a:p>
            <a:pPr>
              <a:defRPr/>
            </a:pPr>
            <a:fld id="{F6739D40-6341-4584-9447-4D33E0D794E4}"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55BE8C7D-2D7F-4780-AD11-3FE61CA8361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61537B8A-84E2-4B02-9DA7-BC28C4CAC0E8}"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3B7E9F2-9CD6-4204-8E98-4501F146C95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9C4F64C6-1A0D-4095-90AA-8419372BA69A}"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679D448C-BFC0-4957-AA45-6C303155A4DC}"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8236C359-6A77-4B56-8285-B809D3276F06}"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C9AE11F9-AC1F-4108-AA7F-B4D677CF75B8}"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8116E659-7D10-45F0-9DD6-9D3E7F8A688B}"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F98EC1D-B568-4208-92A2-559C31B3059F}"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citytec.gr/index.php?option=com_content&amp;view=article&amp;id=82&amp;Itemid=5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381000"/>
            <a:ext cx="7772400" cy="1470025"/>
          </a:xfrm>
        </p:spPr>
        <p:txBody>
          <a:bodyPr/>
          <a:lstStyle/>
          <a:p>
            <a:pPr eaLnBrk="1" hangingPunct="1"/>
            <a:r>
              <a:rPr lang="el-GR" smtClean="0">
                <a:solidFill>
                  <a:srgbClr val="FFCC00"/>
                </a:solidFill>
              </a:rPr>
              <a:t>Οπτικές Ίνες</a:t>
            </a:r>
          </a:p>
        </p:txBody>
      </p:sp>
      <p:sp>
        <p:nvSpPr>
          <p:cNvPr id="4099" name="Rectangle 3"/>
          <p:cNvSpPr>
            <a:spLocks noGrp="1" noChangeArrowheads="1"/>
          </p:cNvSpPr>
          <p:nvPr>
            <p:ph type="subTitle" idx="1"/>
          </p:nvPr>
        </p:nvSpPr>
        <p:spPr>
          <a:xfrm>
            <a:off x="1752600" y="1752600"/>
            <a:ext cx="6400800" cy="4267200"/>
          </a:xfrm>
        </p:spPr>
        <p:txBody>
          <a:bodyPr/>
          <a:lstStyle/>
          <a:p>
            <a:pPr eaLnBrk="1" hangingPunct="1">
              <a:lnSpc>
                <a:spcPct val="80000"/>
              </a:lnSpc>
            </a:pPr>
            <a:r>
              <a:rPr lang="el-GR" sz="2400" smtClean="0"/>
              <a:t>Οι </a:t>
            </a:r>
            <a:r>
              <a:rPr lang="el-GR" sz="2400" b="1" smtClean="0">
                <a:solidFill>
                  <a:srgbClr val="00CCFF"/>
                </a:solidFill>
              </a:rPr>
              <a:t>οπτικές ίνες</a:t>
            </a:r>
            <a:r>
              <a:rPr lang="el-GR" sz="2400" smtClean="0"/>
              <a:t> είναι πολύ λεπτά νήματα από πλαστικό ή γυαλί, με διάμετρο μικρότερη των 8μm όπου από μέσα τους, μεταδίδονται ψηφιακά δεδομένα, υπό μορφή φωτός. Συνήθως τις συναντάμε συγκεντρωμένες σε δέσμες, που σχηματίζουν τα λεγόμενα οπτικά καλώδια. Ένα καλώδιο οπτικών ινών, περιέχει μέσα του δεκάδες ή και εκατοντάδες πολύ λεπτές τέτοιες οπτικές ίνες, με διάμετρο μικρότερη και από μία τρίχα. Με τις ακτίνες λέιζερ, ένα σήμα μπορεί να μεταδοθεί δια μέσου οπτικών ινών σε απόσταση μεγαλύτερη από 50 χλμ.</a:t>
            </a:r>
          </a:p>
          <a:p>
            <a:pPr eaLnBrk="1" hangingPunct="1">
              <a:lnSpc>
                <a:spcPct val="80000"/>
              </a:lnSpc>
            </a:pPr>
            <a:endParaRPr lang="el-GR" sz="2400" smtClean="0"/>
          </a:p>
          <a:p>
            <a:pPr eaLnBrk="1" hangingPunct="1">
              <a:lnSpc>
                <a:spcPct val="80000"/>
              </a:lnSpc>
            </a:pPr>
            <a:r>
              <a:rPr lang="el-GR" sz="800" smtClean="0"/>
              <a:t>.</a:t>
            </a:r>
          </a:p>
          <a:p>
            <a:pPr eaLnBrk="1" hangingPunct="1">
              <a:lnSpc>
                <a:spcPct val="80000"/>
              </a:lnSpc>
            </a:pPr>
            <a:r>
              <a:rPr lang="el-GR" sz="800" smtClean="0"/>
              <a:t/>
            </a:r>
            <a:br>
              <a:rPr lang="el-GR" sz="800" smtClean="0"/>
            </a:br>
            <a:endParaRPr lang="el-GR" sz="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4099">
                                            <p:txEl>
                                              <p:pRg st="0" end="0"/>
                                            </p:txEl>
                                          </p:spTgt>
                                        </p:tgtEl>
                                        <p:attrNameLst>
                                          <p:attrName>ppt_x</p:attrName>
                                        </p:attrNameLst>
                                      </p:cBhvr>
                                    </p:anim>
                                    <p:anim from="0" to="-1.0" calcmode="lin" valueType="num">
                                      <p:cBhvr>
                                        <p:cTn id="8" dur="200" decel="50000" autoRev="1" fill="hold">
                                          <p:stCondLst>
                                            <p:cond delay="600"/>
                                          </p:stCondLst>
                                        </p:cTn>
                                        <p:tgtEl>
                                          <p:spTgt spid="4099">
                                            <p:txEl>
                                              <p:pRg st="0" end="0"/>
                                            </p:txEl>
                                          </p:spTgt>
                                        </p:tgtEl>
                                        <p:attrNameLst>
                                          <p:attrName>xshear</p:attrName>
                                        </p:attrNameLst>
                                      </p:cBhvr>
                                    </p:anim>
                                    <p:animScale>
                                      <p:cBhvr>
                                        <p:cTn id="9" dur="200" decel="100000" autoRev="1" fill="hold">
                                          <p:stCondLst>
                                            <p:cond delay="600"/>
                                          </p:stCondLst>
                                        </p:cTn>
                                        <p:tgtEl>
                                          <p:spTgt spid="4099">
                                            <p:txEl>
                                              <p:pRg st="0" end="0"/>
                                            </p:txEl>
                                          </p:spTgt>
                                        </p:tgtEl>
                                      </p:cBhvr>
                                      <p:from x="100000" y="100000"/>
                                      <p:to x="80000" y="100000"/>
                                    </p:animScale>
                                    <p:anim by="(#ppt_h/3+#ppt_w*0.1)" calcmode="lin" valueType="num">
                                      <p:cBhvr additive="sum">
                                        <p:cTn id="10" dur="200" decel="100000" autoRev="1" fill="hold">
                                          <p:stCondLst>
                                            <p:cond delay="600"/>
                                          </p:stCondLst>
                                        </p:cTn>
                                        <p:tgtEl>
                                          <p:spTgt spid="4099">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4099">
                                            <p:txEl>
                                              <p:pRg st="2" end="2"/>
                                            </p:txEl>
                                          </p:spTgt>
                                        </p:tgtEl>
                                        <p:attrNameLst>
                                          <p:attrName>ppt_x</p:attrName>
                                        </p:attrNameLst>
                                      </p:cBhvr>
                                    </p:anim>
                                    <p:anim from="0" to="-1.0" calcmode="lin" valueType="num">
                                      <p:cBhvr>
                                        <p:cTn id="16" dur="200" decel="50000" autoRev="1" fill="hold">
                                          <p:stCondLst>
                                            <p:cond delay="600"/>
                                          </p:stCondLst>
                                        </p:cTn>
                                        <p:tgtEl>
                                          <p:spTgt spid="4099">
                                            <p:txEl>
                                              <p:pRg st="2" end="2"/>
                                            </p:txEl>
                                          </p:spTgt>
                                        </p:tgtEl>
                                        <p:attrNameLst>
                                          <p:attrName>xshear</p:attrName>
                                        </p:attrNameLst>
                                      </p:cBhvr>
                                    </p:anim>
                                    <p:animScale>
                                      <p:cBhvr>
                                        <p:cTn id="17" dur="200" decel="100000" autoRev="1" fill="hold">
                                          <p:stCondLst>
                                            <p:cond delay="600"/>
                                          </p:stCondLst>
                                        </p:cTn>
                                        <p:tgtEl>
                                          <p:spTgt spid="4099">
                                            <p:txEl>
                                              <p:pRg st="2" end="2"/>
                                            </p:txEl>
                                          </p:spTgt>
                                        </p:tgtEl>
                                      </p:cBhvr>
                                      <p:from x="100000" y="100000"/>
                                      <p:to x="80000" y="100000"/>
                                    </p:animScale>
                                    <p:anim by="(#ppt_h/3+#ppt_w*0.1)" calcmode="lin" valueType="num">
                                      <p:cBhvr additive="sum">
                                        <p:cTn id="18" dur="200" decel="100000" autoRev="1" fill="hold">
                                          <p:stCondLst>
                                            <p:cond delay="600"/>
                                          </p:stCondLst>
                                        </p:cTn>
                                        <p:tgtEl>
                                          <p:spTgt spid="4099">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4099">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4099">
                                            <p:txEl>
                                              <p:pRg st="3" end="3"/>
                                            </p:txEl>
                                          </p:spTgt>
                                        </p:tgtEl>
                                        <p:attrNameLst>
                                          <p:attrName>ppt_x</p:attrName>
                                        </p:attrNameLst>
                                      </p:cBhvr>
                                    </p:anim>
                                    <p:anim from="0" to="-1.0" calcmode="lin" valueType="num">
                                      <p:cBhvr>
                                        <p:cTn id="24" dur="200" decel="50000" autoRev="1" fill="hold">
                                          <p:stCondLst>
                                            <p:cond delay="600"/>
                                          </p:stCondLst>
                                        </p:cTn>
                                        <p:tgtEl>
                                          <p:spTgt spid="4099">
                                            <p:txEl>
                                              <p:pRg st="3" end="3"/>
                                            </p:txEl>
                                          </p:spTgt>
                                        </p:tgtEl>
                                        <p:attrNameLst>
                                          <p:attrName>xshear</p:attrName>
                                        </p:attrNameLst>
                                      </p:cBhvr>
                                    </p:anim>
                                    <p:animScale>
                                      <p:cBhvr>
                                        <p:cTn id="25" dur="200" decel="100000" autoRev="1" fill="hold">
                                          <p:stCondLst>
                                            <p:cond delay="600"/>
                                          </p:stCondLst>
                                        </p:cTn>
                                        <p:tgtEl>
                                          <p:spTgt spid="4099">
                                            <p:txEl>
                                              <p:pRg st="3" end="3"/>
                                            </p:txEl>
                                          </p:spTgt>
                                        </p:tgtEl>
                                      </p:cBhvr>
                                      <p:from x="100000" y="100000"/>
                                      <p:to x="80000" y="100000"/>
                                    </p:animScale>
                                    <p:anim by="(#ppt_h/3+#ppt_w*0.1)" calcmode="lin" valueType="num">
                                      <p:cBhvr additive="sum">
                                        <p:cTn id="26" dur="200" decel="100000" autoRev="1" fill="hold">
                                          <p:stCondLst>
                                            <p:cond delay="600"/>
                                          </p:stCondLst>
                                        </p:cTn>
                                        <p:tgtEl>
                                          <p:spTgt spid="4099">
                                            <p:txEl>
                                              <p:pRg st="3" end="3"/>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21" presetClass="exit" presetSubtype="4" fill="hold" grpId="1" nodeType="clickEffect">
                                  <p:stCondLst>
                                    <p:cond delay="0"/>
                                  </p:stCondLst>
                                  <p:childTnLst>
                                    <p:animEffect transition="out" filter="wheel(4)">
                                      <p:cBhvr>
                                        <p:cTn id="30" dur="2000"/>
                                        <p:tgtEl>
                                          <p:spTgt spid="4099">
                                            <p:txEl>
                                              <p:pRg st="0" end="0"/>
                                            </p:txEl>
                                          </p:spTgt>
                                        </p:tgtEl>
                                      </p:cBhvr>
                                    </p:animEffect>
                                    <p:set>
                                      <p:cBhvr>
                                        <p:cTn id="31" dur="1" fill="hold">
                                          <p:stCondLst>
                                            <p:cond delay="1999"/>
                                          </p:stCondLst>
                                        </p:cTn>
                                        <p:tgtEl>
                                          <p:spTgt spid="4099">
                                            <p:txEl>
                                              <p:pRg st="0" end="0"/>
                                            </p:txEl>
                                          </p:spTgt>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1" presetClass="exit" presetSubtype="4" fill="hold" grpId="1" nodeType="clickEffect">
                                  <p:stCondLst>
                                    <p:cond delay="0"/>
                                  </p:stCondLst>
                                  <p:childTnLst>
                                    <p:animEffect transition="out" filter="wheel(4)">
                                      <p:cBhvr>
                                        <p:cTn id="35" dur="2000"/>
                                        <p:tgtEl>
                                          <p:spTgt spid="4099">
                                            <p:txEl>
                                              <p:pRg st="2" end="2"/>
                                            </p:txEl>
                                          </p:spTgt>
                                        </p:tgtEl>
                                      </p:cBhvr>
                                    </p:animEffect>
                                    <p:set>
                                      <p:cBhvr>
                                        <p:cTn id="36" dur="1" fill="hold">
                                          <p:stCondLst>
                                            <p:cond delay="1999"/>
                                          </p:stCondLst>
                                        </p:cTn>
                                        <p:tgtEl>
                                          <p:spTgt spid="4099">
                                            <p:txEl>
                                              <p:pRg st="2" end="2"/>
                                            </p:txEl>
                                          </p:spTgt>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21" presetClass="exit" presetSubtype="4" fill="hold" grpId="1" nodeType="clickEffect">
                                  <p:stCondLst>
                                    <p:cond delay="0"/>
                                  </p:stCondLst>
                                  <p:childTnLst>
                                    <p:animEffect transition="out" filter="wheel(4)">
                                      <p:cBhvr>
                                        <p:cTn id="40" dur="2000"/>
                                        <p:tgtEl>
                                          <p:spTgt spid="4099">
                                            <p:txEl>
                                              <p:pRg st="3" end="3"/>
                                            </p:txEl>
                                          </p:spTgt>
                                        </p:tgtEl>
                                      </p:cBhvr>
                                    </p:animEffect>
                                    <p:set>
                                      <p:cBhvr>
                                        <p:cTn id="41" dur="1" fill="hold">
                                          <p:stCondLst>
                                            <p:cond delay="1999"/>
                                          </p:stCondLst>
                                        </p:cTn>
                                        <p:tgtEl>
                                          <p:spTgt spid="409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9"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sz="4000" b="1" smtClean="0">
                <a:solidFill>
                  <a:srgbClr val="0000FF"/>
                </a:solidFill>
              </a:rPr>
              <a:t>Τι επιτυγχάνουμε με τις οπτικές ίνες</a:t>
            </a:r>
            <a:r>
              <a:rPr lang="el-GR" sz="4000" smtClean="0">
                <a:solidFill>
                  <a:srgbClr val="0000FF"/>
                </a:solidFill>
              </a:rPr>
              <a:t> ?</a:t>
            </a:r>
          </a:p>
        </p:txBody>
      </p:sp>
      <p:sp>
        <p:nvSpPr>
          <p:cNvPr id="12291" name="Rectangle 3"/>
          <p:cNvSpPr>
            <a:spLocks noGrp="1" noChangeArrowheads="1"/>
          </p:cNvSpPr>
          <p:nvPr>
            <p:ph type="body" idx="1"/>
          </p:nvPr>
        </p:nvSpPr>
        <p:spPr/>
        <p:txBody>
          <a:bodyPr/>
          <a:lstStyle/>
          <a:p>
            <a:pPr eaLnBrk="1" hangingPunct="1">
              <a:lnSpc>
                <a:spcPct val="80000"/>
              </a:lnSpc>
              <a:buFontTx/>
              <a:buNone/>
            </a:pPr>
            <a:r>
              <a:rPr lang="el-GR" sz="2800" smtClean="0"/>
              <a:t>Με τη βοήθεια των οπτικών ινών μπορούμε να «αναγκάσουμε» μία φωτεινή δέσμη να ακολουθήσει όποια διαδρομή επιθυμούμε. Θα μπορούσαμε να πούμε ότι, όπως με ένα εύκαμπτο λάστιχο ποτίσματος μπορούμε να οδηγήσουμε το νερό από τη βρύση σε ένα σημείο του κήπου μας, έτσι και με τις οπτικές ίνες μπορούμε να «οδηγήσουμε» το φως από μία ακίνητη πηγή σε οποιοδήποτε σημείο θέλουμε (σχήμα 4-14 α, β).</a:t>
            </a:r>
          </a:p>
          <a:p>
            <a:pPr eaLnBrk="1" hangingPunct="1">
              <a:lnSpc>
                <a:spcPct val="80000"/>
              </a:lnSpc>
              <a:buFontTx/>
              <a:buNone/>
            </a:pPr>
            <a:r>
              <a:rPr lang="el-GR" sz="2800" smtClean="0"/>
              <a:t>Γι' αυτό λέμε ότι μία οπτική ίνα είναι ένας </a:t>
            </a:r>
            <a:r>
              <a:rPr lang="el-GR" sz="2800" b="1" smtClean="0">
                <a:solidFill>
                  <a:srgbClr val="FF9933"/>
                </a:solidFill>
              </a:rPr>
              <a:t>φωταγωγός</a:t>
            </a:r>
            <a:r>
              <a:rPr lang="el-GR" sz="2800" smtClean="0"/>
              <a:t> ή </a:t>
            </a:r>
            <a:r>
              <a:rPr lang="el-GR" sz="2800" b="1" smtClean="0">
                <a:solidFill>
                  <a:srgbClr val="FF9933"/>
                </a:solidFill>
              </a:rPr>
              <a:t>φωτοοδηγός</a:t>
            </a:r>
            <a:r>
              <a:rPr lang="el-GR" sz="280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2291">
                                            <p:txEl>
                                              <p:pRg st="0" end="0"/>
                                            </p:txEl>
                                          </p:spTgt>
                                        </p:tgtEl>
                                        <p:attrNameLst>
                                          <p:attrName>ppt_x</p:attrName>
                                        </p:attrNameLst>
                                      </p:cBhvr>
                                    </p:anim>
                                    <p:anim from="0" to="-1.0" calcmode="lin" valueType="num">
                                      <p:cBhvr>
                                        <p:cTn id="8" dur="200" decel="50000" autoRev="1" fill="hold">
                                          <p:stCondLst>
                                            <p:cond delay="600"/>
                                          </p:stCondLst>
                                        </p:cTn>
                                        <p:tgtEl>
                                          <p:spTgt spid="12291">
                                            <p:txEl>
                                              <p:pRg st="0" end="0"/>
                                            </p:txEl>
                                          </p:spTgt>
                                        </p:tgtEl>
                                        <p:attrNameLst>
                                          <p:attrName>xshear</p:attrName>
                                        </p:attrNameLst>
                                      </p:cBhvr>
                                    </p:anim>
                                    <p:animScale>
                                      <p:cBhvr>
                                        <p:cTn id="9" dur="200" decel="100000" autoRev="1" fill="hold">
                                          <p:stCondLst>
                                            <p:cond delay="600"/>
                                          </p:stCondLst>
                                        </p:cTn>
                                        <p:tgtEl>
                                          <p:spTgt spid="12291">
                                            <p:txEl>
                                              <p:pRg st="0" end="0"/>
                                            </p:txEl>
                                          </p:spTgt>
                                        </p:tgtEl>
                                      </p:cBhvr>
                                      <p:from x="100000" y="100000"/>
                                      <p:to x="80000" y="100000"/>
                                    </p:animScale>
                                    <p:anim by="(#ppt_h/3+#ppt_w*0.1)" calcmode="lin" valueType="num">
                                      <p:cBhvr additive="sum">
                                        <p:cTn id="10" dur="200" decel="100000" autoRev="1" fill="hold">
                                          <p:stCondLst>
                                            <p:cond delay="600"/>
                                          </p:stCondLst>
                                        </p:cTn>
                                        <p:tgtEl>
                                          <p:spTgt spid="12291">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2291">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2291">
                                            <p:txEl>
                                              <p:pRg st="1" end="1"/>
                                            </p:txEl>
                                          </p:spTgt>
                                        </p:tgtEl>
                                        <p:attrNameLst>
                                          <p:attrName>ppt_x</p:attrName>
                                        </p:attrNameLst>
                                      </p:cBhvr>
                                    </p:anim>
                                    <p:anim from="0" to="-1.0" calcmode="lin" valueType="num">
                                      <p:cBhvr>
                                        <p:cTn id="16" dur="200" decel="50000" autoRev="1" fill="hold">
                                          <p:stCondLst>
                                            <p:cond delay="600"/>
                                          </p:stCondLst>
                                        </p:cTn>
                                        <p:tgtEl>
                                          <p:spTgt spid="12291">
                                            <p:txEl>
                                              <p:pRg st="1" end="1"/>
                                            </p:txEl>
                                          </p:spTgt>
                                        </p:tgtEl>
                                        <p:attrNameLst>
                                          <p:attrName>xshear</p:attrName>
                                        </p:attrNameLst>
                                      </p:cBhvr>
                                    </p:anim>
                                    <p:animScale>
                                      <p:cBhvr>
                                        <p:cTn id="17" dur="200" decel="100000" autoRev="1" fill="hold">
                                          <p:stCondLst>
                                            <p:cond delay="600"/>
                                          </p:stCondLst>
                                        </p:cTn>
                                        <p:tgtEl>
                                          <p:spTgt spid="12291">
                                            <p:txEl>
                                              <p:pRg st="1" end="1"/>
                                            </p:txEl>
                                          </p:spTgt>
                                        </p:tgtEl>
                                      </p:cBhvr>
                                      <p:from x="100000" y="100000"/>
                                      <p:to x="80000" y="100000"/>
                                    </p:animScale>
                                    <p:anim by="(#ppt_h/3+#ppt_w*0.1)" calcmode="lin" valueType="num">
                                      <p:cBhvr additive="sum">
                                        <p:cTn id="18" dur="200" decel="100000" autoRev="1" fill="hold">
                                          <p:stCondLst>
                                            <p:cond delay="600"/>
                                          </p:stCondLst>
                                        </p:cTn>
                                        <p:tgtEl>
                                          <p:spTgt spid="12291">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21" presetClass="exit" presetSubtype="4" fill="hold" grpId="1" nodeType="clickEffect">
                                  <p:stCondLst>
                                    <p:cond delay="0"/>
                                  </p:stCondLst>
                                  <p:childTnLst>
                                    <p:animEffect transition="out" filter="wheel(4)">
                                      <p:cBhvr>
                                        <p:cTn id="22" dur="2000"/>
                                        <p:tgtEl>
                                          <p:spTgt spid="12291">
                                            <p:txEl>
                                              <p:pRg st="0" end="0"/>
                                            </p:txEl>
                                          </p:spTgt>
                                        </p:tgtEl>
                                      </p:cBhvr>
                                    </p:animEffect>
                                    <p:set>
                                      <p:cBhvr>
                                        <p:cTn id="23" dur="1" fill="hold">
                                          <p:stCondLst>
                                            <p:cond delay="1999"/>
                                          </p:stCondLst>
                                        </p:cTn>
                                        <p:tgtEl>
                                          <p:spTgt spid="12291">
                                            <p:txEl>
                                              <p:pRg st="0" end="0"/>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21" presetClass="exit" presetSubtype="4" fill="hold" grpId="1" nodeType="clickEffect">
                                  <p:stCondLst>
                                    <p:cond delay="0"/>
                                  </p:stCondLst>
                                  <p:childTnLst>
                                    <p:animEffect transition="out" filter="wheel(4)">
                                      <p:cBhvr>
                                        <p:cTn id="27" dur="2000"/>
                                        <p:tgtEl>
                                          <p:spTgt spid="12291">
                                            <p:txEl>
                                              <p:pRg st="1" end="1"/>
                                            </p:txEl>
                                          </p:spTgt>
                                        </p:tgtEl>
                                      </p:cBhvr>
                                    </p:animEffect>
                                    <p:set>
                                      <p:cBhvr>
                                        <p:cTn id="28" dur="1" fill="hold">
                                          <p:stCondLst>
                                            <p:cond delay="1999"/>
                                          </p:stCondLst>
                                        </p:cTn>
                                        <p:tgtEl>
                                          <p:spTgt spid="12291">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1"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12290" name="Rectangle 9"/>
          <p:cNvSpPr>
            <a:spLocks noGrp="1" noChangeArrowheads="1"/>
          </p:cNvSpPr>
          <p:nvPr>
            <p:ph type="title"/>
          </p:nvPr>
        </p:nvSpPr>
        <p:spPr/>
        <p:txBody>
          <a:bodyPr/>
          <a:lstStyle/>
          <a:p>
            <a:pPr eaLnBrk="1" hangingPunct="1"/>
            <a:r>
              <a:rPr lang="el-GR" smtClean="0">
                <a:solidFill>
                  <a:srgbClr val="0000FF"/>
                </a:solidFill>
              </a:rPr>
              <a:t>ΤΕΛΟΣ!!!</a:t>
            </a:r>
          </a:p>
        </p:txBody>
      </p:sp>
      <p:sp>
        <p:nvSpPr>
          <p:cNvPr id="12291" name="AutoShape 14"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292" name="AutoShape 16"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pic>
        <p:nvPicPr>
          <p:cNvPr id="12293" name="Picture 18" descr="optikesines-425x287"/>
          <p:cNvPicPr>
            <a:picLocks noChangeAspect="1" noChangeArrowheads="1"/>
          </p:cNvPicPr>
          <p:nvPr/>
        </p:nvPicPr>
        <p:blipFill>
          <a:blip r:embed="rId2" cstate="email"/>
          <a:srcRect/>
          <a:stretch>
            <a:fillRect/>
          </a:stretch>
        </p:blipFill>
        <p:spPr bwMode="auto">
          <a:xfrm>
            <a:off x="381000" y="1143000"/>
            <a:ext cx="4114800" cy="2971800"/>
          </a:xfrm>
          <a:prstGeom prst="rect">
            <a:avLst/>
          </a:prstGeom>
          <a:noFill/>
          <a:ln w="9525">
            <a:noFill/>
            <a:miter lim="800000"/>
            <a:headEnd/>
            <a:tailEnd/>
          </a:ln>
        </p:spPr>
      </p:pic>
      <p:pic>
        <p:nvPicPr>
          <p:cNvPr id="12294" name="Picture 20" descr="fiber1"/>
          <p:cNvPicPr>
            <a:picLocks noChangeAspect="1" noChangeArrowheads="1"/>
          </p:cNvPicPr>
          <p:nvPr/>
        </p:nvPicPr>
        <p:blipFill>
          <a:blip r:embed="rId3" cstate="email"/>
          <a:srcRect/>
          <a:stretch>
            <a:fillRect/>
          </a:stretch>
        </p:blipFill>
        <p:spPr bwMode="auto">
          <a:xfrm>
            <a:off x="4876800" y="1828800"/>
            <a:ext cx="4038600" cy="3636963"/>
          </a:xfrm>
          <a:prstGeom prst="rect">
            <a:avLst/>
          </a:prstGeom>
          <a:noFill/>
          <a:ln w="9525">
            <a:noFill/>
            <a:miter lim="800000"/>
            <a:headEnd/>
            <a:tailEnd/>
          </a:ln>
        </p:spPr>
      </p:pic>
      <p:sp>
        <p:nvSpPr>
          <p:cNvPr id="12295" name="AutoShape 22"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296" name="AutoShape 24"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297" name="AutoShape 26"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298" name="AutoShape 28"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299" name="AutoShape 30"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300" name="AutoShape 32"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301" name="AutoShape 34"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sp>
        <p:nvSpPr>
          <p:cNvPr id="12302" name="AutoShape 36" descr="9k="/>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el-GR"/>
          </a:p>
        </p:txBody>
      </p:sp>
      <p:pic>
        <p:nvPicPr>
          <p:cNvPr id="12303" name="Picture 38" descr="france-2023-optical-fiber"/>
          <p:cNvPicPr>
            <a:picLocks noChangeAspect="1" noChangeArrowheads="1"/>
          </p:cNvPicPr>
          <p:nvPr/>
        </p:nvPicPr>
        <p:blipFill>
          <a:blip r:embed="rId4" cstate="email"/>
          <a:srcRect/>
          <a:stretch>
            <a:fillRect/>
          </a:stretch>
        </p:blipFill>
        <p:spPr bwMode="auto">
          <a:xfrm>
            <a:off x="1219200" y="4267200"/>
            <a:ext cx="3124200" cy="2343150"/>
          </a:xfrm>
          <a:prstGeom prst="rect">
            <a:avLst/>
          </a:prstGeom>
          <a:noFill/>
          <a:ln w="9525">
            <a:noFill/>
            <a:miter lim="800000"/>
            <a:headEnd/>
            <a:tailEnd/>
          </a:ln>
        </p:spPr>
      </p:pic>
      <p:sp>
        <p:nvSpPr>
          <p:cNvPr id="12304" name="Text Box 40"/>
          <p:cNvSpPr txBox="1">
            <a:spLocks noChangeArrowheads="1"/>
          </p:cNvSpPr>
          <p:nvPr/>
        </p:nvSpPr>
        <p:spPr bwMode="auto">
          <a:xfrm>
            <a:off x="6172200" y="5943600"/>
            <a:ext cx="2743200" cy="366713"/>
          </a:xfrm>
          <a:prstGeom prst="rect">
            <a:avLst/>
          </a:prstGeom>
          <a:noFill/>
          <a:ln w="9525">
            <a:noFill/>
            <a:miter lim="800000"/>
            <a:headEnd/>
            <a:tailEnd/>
          </a:ln>
        </p:spPr>
        <p:txBody>
          <a:bodyPr>
            <a:spAutoFit/>
          </a:bodyPr>
          <a:lstStyle/>
          <a:p>
            <a:pPr>
              <a:spcBef>
                <a:spcPct val="50000"/>
              </a:spcBef>
            </a:pPr>
            <a:r>
              <a:rPr lang="en-US"/>
              <a:t>Made by </a:t>
            </a:r>
            <a:r>
              <a:rPr lang="el-GR"/>
              <a:t>Νίκος Ορφανός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85800" y="2332038"/>
            <a:ext cx="8229600" cy="4525962"/>
          </a:xfrm>
        </p:spPr>
        <p:txBody>
          <a:bodyPr/>
          <a:lstStyle/>
          <a:p>
            <a:pPr eaLnBrk="1" hangingPunct="1">
              <a:lnSpc>
                <a:spcPct val="80000"/>
              </a:lnSpc>
              <a:buFontTx/>
              <a:buNone/>
            </a:pPr>
            <a:r>
              <a:rPr lang="el-GR" sz="2000" smtClean="0"/>
              <a:t>Υπάρχει ιδιαίτερος κλάδος της επιστήμης που ασχολείται με έρευνα για της δυνατότητες και εφαρμογές τους. Οι οπτικές ίνες χρησιμοποιούνται ευρέως σε δίκτυα επικοινωνιών και επιτρέπουν τη μετάδοση φωτεινών σημάτων σε μεγαλύτερες αποστάσεις και σε υψηλότερο εύρος ζώνης (ταχύτητα μετάδοσης δεδομένων) σε σχέση με άλλες μορφές μετάδοσης σημάτων, όπως ο χαλκός, ενώ η ταχύτητα μετάδοσης πλησιάζει αυτή με την οποία διαδίδεται το φως. Οι οπτικές ίνες χρησιμοποιούνται αντί των μεταλλικών καλωδίων, διότι τα σήματα ταξιδεύουν μαζί τους με μικρότερη απώλεια και επίσης δεν επηρεάζονται από ηλεκτρομαγνητικές παρεμβολές. Οι οπτικές ίνες χρησιμοποιούνται επίσης για φωτισμό. Επίσης μπορούν να χρησιμοποιηθούν για τη μεταφορά εικόνων, επιτρέποντας έτσι την προβολή σε στενούς χώρους. Ειδικά σχεδιασμένες οπτικές ίνες χρησιμοποιούνται και για πολλές άλλες εφαρμογές, συμπεριλαμβανομένων των αισθητήρων λέιζερ</a:t>
            </a:r>
          </a:p>
        </p:txBody>
      </p:sp>
      <p:pic>
        <p:nvPicPr>
          <p:cNvPr id="3075" name="Picture 5" descr="france-2023-optical-fiber"/>
          <p:cNvPicPr>
            <a:picLocks noChangeAspect="1" noChangeArrowheads="1"/>
          </p:cNvPicPr>
          <p:nvPr/>
        </p:nvPicPr>
        <p:blipFill>
          <a:blip r:embed="rId2" cstate="email"/>
          <a:srcRect/>
          <a:stretch>
            <a:fillRect/>
          </a:stretch>
        </p:blipFill>
        <p:spPr bwMode="auto">
          <a:xfrm>
            <a:off x="1447800" y="152400"/>
            <a:ext cx="5943600" cy="213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123">
                                            <p:txEl>
                                              <p:pRg st="0" end="0"/>
                                            </p:txEl>
                                          </p:spTgt>
                                        </p:tgtEl>
                                        <p:attrNameLst>
                                          <p:attrName>ppt_x</p:attrName>
                                        </p:attrNameLst>
                                      </p:cBhvr>
                                    </p:anim>
                                    <p:anim from="0" to="-1.0" calcmode="lin" valueType="num">
                                      <p:cBhvr>
                                        <p:cTn id="8" dur="200" decel="50000" autoRev="1" fill="hold">
                                          <p:stCondLst>
                                            <p:cond delay="600"/>
                                          </p:stCondLst>
                                        </p:cTn>
                                        <p:tgtEl>
                                          <p:spTgt spid="5123">
                                            <p:txEl>
                                              <p:pRg st="0" end="0"/>
                                            </p:txEl>
                                          </p:spTgt>
                                        </p:tgtEl>
                                        <p:attrNameLst>
                                          <p:attrName>xshear</p:attrName>
                                        </p:attrNameLst>
                                      </p:cBhvr>
                                    </p:anim>
                                    <p:animScale>
                                      <p:cBhvr>
                                        <p:cTn id="9" dur="200" decel="100000" autoRev="1" fill="hold">
                                          <p:stCondLst>
                                            <p:cond delay="600"/>
                                          </p:stCondLst>
                                        </p:cTn>
                                        <p:tgtEl>
                                          <p:spTgt spid="5123">
                                            <p:txEl>
                                              <p:pRg st="0" end="0"/>
                                            </p:txEl>
                                          </p:spTgt>
                                        </p:tgtEl>
                                      </p:cBhvr>
                                      <p:from x="100000" y="100000"/>
                                      <p:to x="80000" y="100000"/>
                                    </p:animScale>
                                    <p:anim by="(#ppt_h/3+#ppt_w*0.1)" calcmode="lin" valueType="num">
                                      <p:cBhvr additive="sum">
                                        <p:cTn id="10" dur="200" decel="100000" autoRev="1" fill="hold">
                                          <p:stCondLst>
                                            <p:cond delay="600"/>
                                          </p:stCondLst>
                                        </p:cTn>
                                        <p:tgtEl>
                                          <p:spTgt spid="512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1" presetClass="exit" presetSubtype="4" fill="hold" grpId="1" nodeType="clickEffect">
                                  <p:stCondLst>
                                    <p:cond delay="0"/>
                                  </p:stCondLst>
                                  <p:childTnLst>
                                    <p:animEffect transition="out" filter="wheel(4)">
                                      <p:cBhvr>
                                        <p:cTn id="14" dur="2000"/>
                                        <p:tgtEl>
                                          <p:spTgt spid="5123">
                                            <p:txEl>
                                              <p:pRg st="0" end="0"/>
                                            </p:txEl>
                                          </p:spTgt>
                                        </p:tgtEl>
                                      </p:cBhvr>
                                    </p:animEffect>
                                    <p:set>
                                      <p:cBhvr>
                                        <p:cTn id="15" dur="1" fill="hold">
                                          <p:stCondLst>
                                            <p:cond delay="1999"/>
                                          </p:stCondLst>
                                        </p:cTn>
                                        <p:tgtEl>
                                          <p:spTgt spid="512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1" name="Picture 7" descr="fiber-optic"/>
          <p:cNvPicPr>
            <a:picLocks noChangeAspect="1" noChangeArrowheads="1"/>
          </p:cNvPicPr>
          <p:nvPr/>
        </p:nvPicPr>
        <p:blipFill>
          <a:blip r:embed="rId2" cstate="email"/>
          <a:srcRect/>
          <a:stretch>
            <a:fillRect/>
          </a:stretch>
        </p:blipFill>
        <p:spPr bwMode="auto">
          <a:xfrm>
            <a:off x="228600" y="914400"/>
            <a:ext cx="8153400" cy="46180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anim from="(-#ppt_w/2)" to="(#ppt_x)" calcmode="lin" valueType="num">
                                      <p:cBhvr>
                                        <p:cTn id="7" dur="600" fill="hold">
                                          <p:stCondLst>
                                            <p:cond delay="0"/>
                                          </p:stCondLst>
                                        </p:cTn>
                                        <p:tgtEl>
                                          <p:spTgt spid="6151"/>
                                        </p:tgtEl>
                                        <p:attrNameLst>
                                          <p:attrName>ppt_x</p:attrName>
                                        </p:attrNameLst>
                                      </p:cBhvr>
                                    </p:anim>
                                    <p:anim from="0" to="-1.0" calcmode="lin" valueType="num">
                                      <p:cBhvr>
                                        <p:cTn id="8" dur="200" decel="50000" autoRev="1" fill="hold">
                                          <p:stCondLst>
                                            <p:cond delay="600"/>
                                          </p:stCondLst>
                                        </p:cTn>
                                        <p:tgtEl>
                                          <p:spTgt spid="6151"/>
                                        </p:tgtEl>
                                        <p:attrNameLst>
                                          <p:attrName>xshear</p:attrName>
                                        </p:attrNameLst>
                                      </p:cBhvr>
                                    </p:anim>
                                    <p:animScale>
                                      <p:cBhvr>
                                        <p:cTn id="9" dur="200" decel="100000" autoRev="1" fill="hold">
                                          <p:stCondLst>
                                            <p:cond delay="600"/>
                                          </p:stCondLst>
                                        </p:cTn>
                                        <p:tgtEl>
                                          <p:spTgt spid="6151"/>
                                        </p:tgtEl>
                                      </p:cBhvr>
                                      <p:from x="100000" y="100000"/>
                                      <p:to x="80000" y="100000"/>
                                    </p:animScale>
                                    <p:anim by="(#ppt_h/3+#ppt_w*0.1)" calcmode="lin" valueType="num">
                                      <p:cBhvr additive="sum">
                                        <p:cTn id="10" dur="200" decel="100000" autoRev="1" fill="hold">
                                          <p:stCondLst>
                                            <p:cond delay="600"/>
                                          </p:stCondLst>
                                        </p:cTn>
                                        <p:tgtEl>
                                          <p:spTgt spid="6151"/>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1" presetClass="exit" presetSubtype="4" fill="hold" nodeType="clickEffect">
                                  <p:stCondLst>
                                    <p:cond delay="0"/>
                                  </p:stCondLst>
                                  <p:childTnLst>
                                    <p:animEffect transition="out" filter="wheel(4)">
                                      <p:cBhvr>
                                        <p:cTn id="14" dur="2000"/>
                                        <p:tgtEl>
                                          <p:spTgt spid="6151"/>
                                        </p:tgtEl>
                                      </p:cBhvr>
                                    </p:animEffect>
                                    <p:set>
                                      <p:cBhvr>
                                        <p:cTn id="15" dur="1" fill="hold">
                                          <p:stCondLst>
                                            <p:cond delay="1999"/>
                                          </p:stCondLst>
                                        </p:cTn>
                                        <p:tgtEl>
                                          <p:spTgt spid="61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smtClean="0">
                <a:solidFill>
                  <a:srgbClr val="FF3300"/>
                </a:solidFill>
              </a:rPr>
              <a:t>Μέρη των οπτικών ινών</a:t>
            </a:r>
          </a:p>
        </p:txBody>
      </p:sp>
      <p:sp>
        <p:nvSpPr>
          <p:cNvPr id="17411" name="Rectangle 3"/>
          <p:cNvSpPr>
            <a:spLocks noGrp="1" noChangeArrowheads="1"/>
          </p:cNvSpPr>
          <p:nvPr>
            <p:ph type="body" idx="1"/>
          </p:nvPr>
        </p:nvSpPr>
        <p:spPr/>
        <p:txBody>
          <a:bodyPr/>
          <a:lstStyle/>
          <a:p>
            <a:pPr eaLnBrk="1" hangingPunct="1">
              <a:lnSpc>
                <a:spcPct val="90000"/>
              </a:lnSpc>
              <a:buFontTx/>
              <a:buNone/>
            </a:pPr>
            <a:r>
              <a:rPr lang="el-GR" sz="2400" smtClean="0">
                <a:solidFill>
                  <a:srgbClr val="CC0000"/>
                </a:solidFill>
              </a:rPr>
              <a:t>Πυρήνας</a:t>
            </a:r>
            <a:r>
              <a:rPr lang="el-GR" sz="2400" smtClean="0"/>
              <a:t>: Η δέσμη των οπτικών ινών, που αναλαμβάνουν τη μετάδοση των φωτεινών σημάτων. Βρίσκεται τοποθετημένη ακριβώς στο κέντρο του καλωδίου. </a:t>
            </a:r>
          </a:p>
          <a:p>
            <a:pPr eaLnBrk="1" hangingPunct="1">
              <a:lnSpc>
                <a:spcPct val="90000"/>
              </a:lnSpc>
              <a:buFontTx/>
              <a:buNone/>
            </a:pPr>
            <a:r>
              <a:rPr lang="el-GR" sz="2400" smtClean="0">
                <a:solidFill>
                  <a:srgbClr val="0033CC"/>
                </a:solidFill>
              </a:rPr>
              <a:t>Εσωτερική επένδυση</a:t>
            </a:r>
            <a:r>
              <a:rPr lang="el-GR" sz="2400" smtClean="0"/>
              <a:t>: Είναι το υλικό που αντανακλά εσωτερικά το φως, εκμηδενίζοντας παράλληλα το ποσοστό διαφυγής του στο εξωτερικό του καλωδίου. </a:t>
            </a:r>
          </a:p>
          <a:p>
            <a:pPr eaLnBrk="1" hangingPunct="1">
              <a:lnSpc>
                <a:spcPct val="90000"/>
              </a:lnSpc>
              <a:buFontTx/>
              <a:buNone/>
            </a:pPr>
            <a:r>
              <a:rPr lang="el-GR" sz="2400" smtClean="0">
                <a:solidFill>
                  <a:srgbClr val="006600"/>
                </a:solidFill>
              </a:rPr>
              <a:t>Εξωτερική επένδυση</a:t>
            </a:r>
            <a:r>
              <a:rPr lang="el-GR" sz="2400" smtClean="0"/>
              <a:t>: Ανθεκτικό υλικό, που αποτελείται από καουτσούκ για μικρά καλώδια οικιακής χρήσης, ή από ατσάλι για μεγαλύτερα, που χρησιμοποιούν οι εταιρείες σε εξωτερικό περιβάλλον. Προστατεύει το καλώδιο από ζημιές που θα προέκυπταν από τους διάφορους εξωτερικούς παράγοντες.</a:t>
            </a:r>
            <a:br>
              <a:rPr lang="el-GR" sz="2400" smtClean="0"/>
            </a:br>
            <a:endParaRPr lang="el-G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 to="" calcmode="lin" valueType="num">
                                      <p:cBhvr>
                                        <p:cTn id="12" dur="1" fill="hold"/>
                                        <p:tgtEl>
                                          <p:spTgt spid="1741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to="" calcmode="lin" valueType="num">
                                      <p:cBhvr>
                                        <p:cTn id="17" dur="1" fill="hold"/>
                                        <p:tgtEl>
                                          <p:spTgt spid="1741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1" nodeType="clickEffect">
                                  <p:stCondLst>
                                    <p:cond delay="0"/>
                                  </p:stCondLst>
                                  <p:childTnLst>
                                    <p:set>
                                      <p:cBhvr>
                                        <p:cTn id="21" dur="1" fill="hold">
                                          <p:stCondLst>
                                            <p:cond delay="0"/>
                                          </p:stCondLst>
                                        </p:cTn>
                                        <p:tgtEl>
                                          <p:spTgt spid="17411">
                                            <p:txEl>
                                              <p:pRg st="0" end="0"/>
                                            </p:txEl>
                                          </p:spTgt>
                                        </p:tgtEl>
                                        <p:attrNameLst>
                                          <p:attrName>style.visibility</p:attrName>
                                        </p:attrNameLst>
                                      </p:cBhvr>
                                      <p:to>
                                        <p:strVal val="visible"/>
                                      </p:to>
                                    </p:set>
                                    <p:anim from="(-#ppt_w/2)" to="(#ppt_x)" calcmode="lin" valueType="num">
                                      <p:cBhvr>
                                        <p:cTn id="22" dur="600" fill="hold">
                                          <p:stCondLst>
                                            <p:cond delay="0"/>
                                          </p:stCondLst>
                                        </p:cTn>
                                        <p:tgtEl>
                                          <p:spTgt spid="17411">
                                            <p:txEl>
                                              <p:pRg st="0" end="0"/>
                                            </p:txEl>
                                          </p:spTgt>
                                        </p:tgtEl>
                                        <p:attrNameLst>
                                          <p:attrName>ppt_x</p:attrName>
                                        </p:attrNameLst>
                                      </p:cBhvr>
                                    </p:anim>
                                    <p:anim from="0" to="-1.0" calcmode="lin" valueType="num">
                                      <p:cBhvr>
                                        <p:cTn id="23" dur="200" decel="50000" autoRev="1" fill="hold">
                                          <p:stCondLst>
                                            <p:cond delay="600"/>
                                          </p:stCondLst>
                                        </p:cTn>
                                        <p:tgtEl>
                                          <p:spTgt spid="17411">
                                            <p:txEl>
                                              <p:pRg st="0" end="0"/>
                                            </p:txEl>
                                          </p:spTgt>
                                        </p:tgtEl>
                                        <p:attrNameLst>
                                          <p:attrName>xshear</p:attrName>
                                        </p:attrNameLst>
                                      </p:cBhvr>
                                    </p:anim>
                                    <p:animScale>
                                      <p:cBhvr>
                                        <p:cTn id="24" dur="200" decel="100000" autoRev="1" fill="hold">
                                          <p:stCondLst>
                                            <p:cond delay="600"/>
                                          </p:stCondLst>
                                        </p:cTn>
                                        <p:tgtEl>
                                          <p:spTgt spid="17411">
                                            <p:txEl>
                                              <p:pRg st="0" end="0"/>
                                            </p:txEl>
                                          </p:spTgt>
                                        </p:tgtEl>
                                      </p:cBhvr>
                                      <p:from x="100000" y="100000"/>
                                      <p:to x="80000" y="100000"/>
                                    </p:animScale>
                                    <p:anim by="(#ppt_h/3+#ppt_w*0.1)" calcmode="lin" valueType="num">
                                      <p:cBhvr additive="sum">
                                        <p:cTn id="25" dur="200" decel="100000" autoRev="1" fill="hold">
                                          <p:stCondLst>
                                            <p:cond delay="600"/>
                                          </p:stCondLst>
                                        </p:cTn>
                                        <p:tgtEl>
                                          <p:spTgt spid="17411">
                                            <p:txEl>
                                              <p:pRg st="0" end="0"/>
                                            </p:txEl>
                                          </p:spTgt>
                                        </p:tgtEl>
                                        <p:attrNameLst>
                                          <p:attrName>ppt_x</p:attrName>
                                        </p:attrNameLst>
                                      </p:cBhvr>
                                    </p:anim>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grpId="1" nodeType="clickEffect">
                                  <p:stCondLst>
                                    <p:cond delay="0"/>
                                  </p:stCondLst>
                                  <p:childTnLst>
                                    <p:set>
                                      <p:cBhvr>
                                        <p:cTn id="29" dur="1" fill="hold">
                                          <p:stCondLst>
                                            <p:cond delay="0"/>
                                          </p:stCondLst>
                                        </p:cTn>
                                        <p:tgtEl>
                                          <p:spTgt spid="17411">
                                            <p:txEl>
                                              <p:pRg st="1" end="1"/>
                                            </p:txEl>
                                          </p:spTgt>
                                        </p:tgtEl>
                                        <p:attrNameLst>
                                          <p:attrName>style.visibility</p:attrName>
                                        </p:attrNameLst>
                                      </p:cBhvr>
                                      <p:to>
                                        <p:strVal val="visible"/>
                                      </p:to>
                                    </p:set>
                                    <p:anim from="(-#ppt_w/2)" to="(#ppt_x)" calcmode="lin" valueType="num">
                                      <p:cBhvr>
                                        <p:cTn id="30" dur="600" fill="hold">
                                          <p:stCondLst>
                                            <p:cond delay="0"/>
                                          </p:stCondLst>
                                        </p:cTn>
                                        <p:tgtEl>
                                          <p:spTgt spid="17411">
                                            <p:txEl>
                                              <p:pRg st="1" end="1"/>
                                            </p:txEl>
                                          </p:spTgt>
                                        </p:tgtEl>
                                        <p:attrNameLst>
                                          <p:attrName>ppt_x</p:attrName>
                                        </p:attrNameLst>
                                      </p:cBhvr>
                                    </p:anim>
                                    <p:anim from="0" to="-1.0" calcmode="lin" valueType="num">
                                      <p:cBhvr>
                                        <p:cTn id="31" dur="200" decel="50000" autoRev="1" fill="hold">
                                          <p:stCondLst>
                                            <p:cond delay="600"/>
                                          </p:stCondLst>
                                        </p:cTn>
                                        <p:tgtEl>
                                          <p:spTgt spid="17411">
                                            <p:txEl>
                                              <p:pRg st="1" end="1"/>
                                            </p:txEl>
                                          </p:spTgt>
                                        </p:tgtEl>
                                        <p:attrNameLst>
                                          <p:attrName>xshear</p:attrName>
                                        </p:attrNameLst>
                                      </p:cBhvr>
                                    </p:anim>
                                    <p:animScale>
                                      <p:cBhvr>
                                        <p:cTn id="32" dur="200" decel="100000" autoRev="1" fill="hold">
                                          <p:stCondLst>
                                            <p:cond delay="600"/>
                                          </p:stCondLst>
                                        </p:cTn>
                                        <p:tgtEl>
                                          <p:spTgt spid="17411">
                                            <p:txEl>
                                              <p:pRg st="1" end="1"/>
                                            </p:txEl>
                                          </p:spTgt>
                                        </p:tgtEl>
                                      </p:cBhvr>
                                      <p:from x="100000" y="100000"/>
                                      <p:to x="80000" y="100000"/>
                                    </p:animScale>
                                    <p:anim by="(#ppt_h/3+#ppt_w*0.1)" calcmode="lin" valueType="num">
                                      <p:cBhvr additive="sum">
                                        <p:cTn id="33" dur="200" decel="100000" autoRev="1" fill="hold">
                                          <p:stCondLst>
                                            <p:cond delay="600"/>
                                          </p:stCondLst>
                                        </p:cTn>
                                        <p:tgtEl>
                                          <p:spTgt spid="17411">
                                            <p:txEl>
                                              <p:pRg st="1" end="1"/>
                                            </p:txEl>
                                          </p:spTgt>
                                        </p:tgtEl>
                                        <p:attrNameLst>
                                          <p:attrName>ppt_x</p:attrName>
                                        </p:attrNameLst>
                                      </p:cBhvr>
                                    </p:anim>
                                  </p:childTnLst>
                                </p:cTn>
                              </p:par>
                            </p:childTnLst>
                          </p:cTn>
                        </p:par>
                      </p:childTnLst>
                    </p:cTn>
                  </p:par>
                  <p:par>
                    <p:cTn id="34" fill="hold">
                      <p:stCondLst>
                        <p:cond delay="indefinite"/>
                      </p:stCondLst>
                      <p:childTnLst>
                        <p:par>
                          <p:cTn id="35" fill="hold">
                            <p:stCondLst>
                              <p:cond delay="0"/>
                            </p:stCondLst>
                            <p:childTnLst>
                              <p:par>
                                <p:cTn id="36" presetID="34" presetClass="entr" presetSubtype="0" fill="hold" grpId="1" nodeType="clickEffect">
                                  <p:stCondLst>
                                    <p:cond delay="0"/>
                                  </p:stCondLst>
                                  <p:childTnLst>
                                    <p:set>
                                      <p:cBhvr>
                                        <p:cTn id="37" dur="1" fill="hold">
                                          <p:stCondLst>
                                            <p:cond delay="0"/>
                                          </p:stCondLst>
                                        </p:cTn>
                                        <p:tgtEl>
                                          <p:spTgt spid="17411">
                                            <p:txEl>
                                              <p:pRg st="2" end="2"/>
                                            </p:txEl>
                                          </p:spTgt>
                                        </p:tgtEl>
                                        <p:attrNameLst>
                                          <p:attrName>style.visibility</p:attrName>
                                        </p:attrNameLst>
                                      </p:cBhvr>
                                      <p:to>
                                        <p:strVal val="visible"/>
                                      </p:to>
                                    </p:set>
                                    <p:anim from="(-#ppt_w/2)" to="(#ppt_x)" calcmode="lin" valueType="num">
                                      <p:cBhvr>
                                        <p:cTn id="38" dur="600" fill="hold">
                                          <p:stCondLst>
                                            <p:cond delay="0"/>
                                          </p:stCondLst>
                                        </p:cTn>
                                        <p:tgtEl>
                                          <p:spTgt spid="17411">
                                            <p:txEl>
                                              <p:pRg st="2" end="2"/>
                                            </p:txEl>
                                          </p:spTgt>
                                        </p:tgtEl>
                                        <p:attrNameLst>
                                          <p:attrName>ppt_x</p:attrName>
                                        </p:attrNameLst>
                                      </p:cBhvr>
                                    </p:anim>
                                    <p:anim from="0" to="-1.0" calcmode="lin" valueType="num">
                                      <p:cBhvr>
                                        <p:cTn id="39" dur="200" decel="50000" autoRev="1" fill="hold">
                                          <p:stCondLst>
                                            <p:cond delay="600"/>
                                          </p:stCondLst>
                                        </p:cTn>
                                        <p:tgtEl>
                                          <p:spTgt spid="17411">
                                            <p:txEl>
                                              <p:pRg st="2" end="2"/>
                                            </p:txEl>
                                          </p:spTgt>
                                        </p:tgtEl>
                                        <p:attrNameLst>
                                          <p:attrName>xshear</p:attrName>
                                        </p:attrNameLst>
                                      </p:cBhvr>
                                    </p:anim>
                                    <p:animScale>
                                      <p:cBhvr>
                                        <p:cTn id="40" dur="200" decel="100000" autoRev="1" fill="hold">
                                          <p:stCondLst>
                                            <p:cond delay="600"/>
                                          </p:stCondLst>
                                        </p:cTn>
                                        <p:tgtEl>
                                          <p:spTgt spid="17411">
                                            <p:txEl>
                                              <p:pRg st="2" end="2"/>
                                            </p:txEl>
                                          </p:spTgt>
                                        </p:tgtEl>
                                      </p:cBhvr>
                                      <p:from x="100000" y="100000"/>
                                      <p:to x="80000" y="100000"/>
                                    </p:animScale>
                                    <p:anim by="(#ppt_h/3+#ppt_w*0.1)" calcmode="lin" valueType="num">
                                      <p:cBhvr additive="sum">
                                        <p:cTn id="41" dur="200" decel="100000" autoRev="1" fill="hold">
                                          <p:stCondLst>
                                            <p:cond delay="600"/>
                                          </p:stCondLst>
                                        </p:cTn>
                                        <p:tgtEl>
                                          <p:spTgt spid="17411">
                                            <p:txEl>
                                              <p:pRg st="2" end="2"/>
                                            </p:txEl>
                                          </p:spTgt>
                                        </p:tgtEl>
                                        <p:attrNameLst>
                                          <p:attrName>ppt_x</p:attrName>
                                        </p:attrNameLst>
                                      </p:cBhvr>
                                    </p:anim>
                                  </p:childTnLst>
                                </p:cTn>
                              </p:par>
                            </p:childTnLst>
                          </p:cTn>
                        </p:par>
                      </p:childTnLst>
                    </p:cTn>
                  </p:par>
                  <p:par>
                    <p:cTn id="42" fill="hold">
                      <p:stCondLst>
                        <p:cond delay="indefinite"/>
                      </p:stCondLst>
                      <p:childTnLst>
                        <p:par>
                          <p:cTn id="43" fill="hold">
                            <p:stCondLst>
                              <p:cond delay="0"/>
                            </p:stCondLst>
                            <p:childTnLst>
                              <p:par>
                                <p:cTn id="44" presetID="21" presetClass="exit" presetSubtype="4" fill="hold" grpId="2" nodeType="clickEffect">
                                  <p:stCondLst>
                                    <p:cond delay="0"/>
                                  </p:stCondLst>
                                  <p:childTnLst>
                                    <p:animEffect transition="out" filter="wheel(4)">
                                      <p:cBhvr>
                                        <p:cTn id="45" dur="2000"/>
                                        <p:tgtEl>
                                          <p:spTgt spid="17411">
                                            <p:txEl>
                                              <p:pRg st="0" end="0"/>
                                            </p:txEl>
                                          </p:spTgt>
                                        </p:tgtEl>
                                      </p:cBhvr>
                                    </p:animEffect>
                                    <p:set>
                                      <p:cBhvr>
                                        <p:cTn id="46" dur="1" fill="hold">
                                          <p:stCondLst>
                                            <p:cond delay="1999"/>
                                          </p:stCondLst>
                                        </p:cTn>
                                        <p:tgtEl>
                                          <p:spTgt spid="17411">
                                            <p:txEl>
                                              <p:pRg st="0" end="0"/>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1" presetClass="exit" presetSubtype="4" fill="hold" grpId="2" nodeType="clickEffect">
                                  <p:stCondLst>
                                    <p:cond delay="0"/>
                                  </p:stCondLst>
                                  <p:childTnLst>
                                    <p:animEffect transition="out" filter="wheel(4)">
                                      <p:cBhvr>
                                        <p:cTn id="50" dur="2000"/>
                                        <p:tgtEl>
                                          <p:spTgt spid="17411">
                                            <p:txEl>
                                              <p:pRg st="1" end="1"/>
                                            </p:txEl>
                                          </p:spTgt>
                                        </p:tgtEl>
                                      </p:cBhvr>
                                    </p:animEffect>
                                    <p:set>
                                      <p:cBhvr>
                                        <p:cTn id="51" dur="1" fill="hold">
                                          <p:stCondLst>
                                            <p:cond delay="1999"/>
                                          </p:stCondLst>
                                        </p:cTn>
                                        <p:tgtEl>
                                          <p:spTgt spid="17411">
                                            <p:txEl>
                                              <p:pRg st="1" end="1"/>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1" presetClass="exit" presetSubtype="4" fill="hold" grpId="2" nodeType="clickEffect">
                                  <p:stCondLst>
                                    <p:cond delay="0"/>
                                  </p:stCondLst>
                                  <p:childTnLst>
                                    <p:animEffect transition="out" filter="wheel(4)">
                                      <p:cBhvr>
                                        <p:cTn id="55" dur="2000"/>
                                        <p:tgtEl>
                                          <p:spTgt spid="17411">
                                            <p:txEl>
                                              <p:pRg st="2" end="2"/>
                                            </p:txEl>
                                          </p:spTgt>
                                        </p:tgtEl>
                                      </p:cBhvr>
                                    </p:animEffect>
                                    <p:set>
                                      <p:cBhvr>
                                        <p:cTn id="56" dur="1" fill="hold">
                                          <p:stCondLst>
                                            <p:cond delay="1999"/>
                                          </p:stCondLst>
                                        </p:cTn>
                                        <p:tgtEl>
                                          <p:spTgt spid="17411">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P spid="17411" grpId="1" build="p"/>
      <p:bldP spid="17411"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l-GR" sz="4000" b="1" smtClean="0">
                <a:solidFill>
                  <a:srgbClr val="663300"/>
                </a:solidFill>
              </a:rPr>
              <a:t>Η δομή ενός δικτύου οπτικών ινών</a:t>
            </a:r>
            <a:r>
              <a:rPr lang="el-GR" sz="4000" smtClean="0"/>
              <a:t> </a:t>
            </a:r>
          </a:p>
        </p:txBody>
      </p:sp>
      <p:sp>
        <p:nvSpPr>
          <p:cNvPr id="7171" name="Rectangle 3"/>
          <p:cNvSpPr>
            <a:spLocks noGrp="1" noChangeArrowheads="1"/>
          </p:cNvSpPr>
          <p:nvPr>
            <p:ph type="body" idx="1"/>
          </p:nvPr>
        </p:nvSpPr>
        <p:spPr>
          <a:xfrm>
            <a:off x="381000" y="1524000"/>
            <a:ext cx="8229600" cy="3657600"/>
          </a:xfrm>
        </p:spPr>
        <p:txBody>
          <a:bodyPr/>
          <a:lstStyle/>
          <a:p>
            <a:pPr eaLnBrk="1" hangingPunct="1">
              <a:lnSpc>
                <a:spcPct val="80000"/>
              </a:lnSpc>
              <a:buFontTx/>
              <a:buNone/>
            </a:pPr>
            <a:r>
              <a:rPr lang="el-GR" sz="2300" smtClean="0"/>
              <a:t>Η δομή ενός δικτύου οπτικών ινών είναι χωρίς αμφιβολία αρκετά απλή. Συγκεκριμένα αποτελείται από τα εξής μέρη: </a:t>
            </a:r>
            <a:br>
              <a:rPr lang="el-GR" sz="2300" smtClean="0"/>
            </a:br>
            <a:r>
              <a:rPr lang="el-GR" sz="2300" smtClean="0"/>
              <a:t/>
            </a:r>
            <a:br>
              <a:rPr lang="el-GR" sz="2300" smtClean="0"/>
            </a:br>
            <a:r>
              <a:rPr lang="el-GR" sz="2300" smtClean="0"/>
              <a:t> </a:t>
            </a:r>
            <a:r>
              <a:rPr lang="el-GR" sz="2300" smtClean="0">
                <a:solidFill>
                  <a:srgbClr val="663300"/>
                </a:solidFill>
              </a:rPr>
              <a:t>Πομπός</a:t>
            </a:r>
            <a:r>
              <a:rPr lang="el-GR" sz="2300" smtClean="0"/>
              <a:t>, ο οποίος πραγματοποιεί την μετατρέπει το ψηφιακό σήμα σε φωτεινή πληροφορία και πραγματοποιεί την εκπομπή της. Βρίσκεται σε επαφή με το οπτικό καλώδιο και διαθέτει κατάλληλο φακό, ώστε να διοχετεύει το φως στο εσωτερικό του. - Μέσο μεταφοράς, που δεν είναι άλλο από το καλώδιο οπτικών ινών - Ενισχυτής σήματος, ο οποίος για είναι απαραίτητος μόνο σε συνδέσεις μεγάλων αποστάσεων και αναλαμβάνει την ενίσχυση του σήματος σε τακτικά διαστήματα. Σε μεγάλες αποστάσεις παρατηρείται εξασθένιση του σήματος, η παρουσία ενός ενισχυτή. Διαθέτει ειδικά κυκλώματα, τα οποία όταν λάβουν την ασθενημένη φωτεινή πληροφορία, εκπέμπουν το σήμα εκ νέου, με πλήρη ισχύ. </a:t>
            </a:r>
            <a:br>
              <a:rPr lang="el-GR" sz="2300" smtClean="0"/>
            </a:br>
            <a:r>
              <a:rPr lang="el-GR" sz="2400" smtClean="0"/>
              <a:t/>
            </a:r>
            <a:br>
              <a:rPr lang="el-GR" sz="2400" smtClean="0"/>
            </a:br>
            <a:endParaRPr lang="el-GR"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7171">
                                            <p:txEl>
                                              <p:pRg st="0" end="0"/>
                                            </p:txEl>
                                          </p:spTgt>
                                        </p:tgtEl>
                                        <p:attrNameLst>
                                          <p:attrName>ppt_x</p:attrName>
                                        </p:attrNameLst>
                                      </p:cBhvr>
                                    </p:anim>
                                    <p:anim from="0" to="-1.0" calcmode="lin" valueType="num">
                                      <p:cBhvr>
                                        <p:cTn id="8" dur="200" decel="50000" autoRev="1" fill="hold">
                                          <p:stCondLst>
                                            <p:cond delay="600"/>
                                          </p:stCondLst>
                                        </p:cTn>
                                        <p:tgtEl>
                                          <p:spTgt spid="7171">
                                            <p:txEl>
                                              <p:pRg st="0" end="0"/>
                                            </p:txEl>
                                          </p:spTgt>
                                        </p:tgtEl>
                                        <p:attrNameLst>
                                          <p:attrName>xshear</p:attrName>
                                        </p:attrNameLst>
                                      </p:cBhvr>
                                    </p:anim>
                                    <p:animScale>
                                      <p:cBhvr>
                                        <p:cTn id="9" dur="200" decel="100000" autoRev="1" fill="hold">
                                          <p:stCondLst>
                                            <p:cond delay="600"/>
                                          </p:stCondLst>
                                        </p:cTn>
                                        <p:tgtEl>
                                          <p:spTgt spid="7171">
                                            <p:txEl>
                                              <p:pRg st="0" end="0"/>
                                            </p:txEl>
                                          </p:spTgt>
                                        </p:tgtEl>
                                      </p:cBhvr>
                                      <p:from x="100000" y="100000"/>
                                      <p:to x="80000" y="100000"/>
                                    </p:animScale>
                                    <p:anim by="(#ppt_h/3+#ppt_w*0.1)" calcmode="lin" valueType="num">
                                      <p:cBhvr additive="sum">
                                        <p:cTn id="10" dur="200" decel="100000" autoRev="1" fill="hold">
                                          <p:stCondLst>
                                            <p:cond delay="600"/>
                                          </p:stCondLst>
                                        </p:cTn>
                                        <p:tgtEl>
                                          <p:spTgt spid="7171">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1" presetClass="exit" presetSubtype="4" fill="hold" grpId="1" nodeType="clickEffect">
                                  <p:stCondLst>
                                    <p:cond delay="0"/>
                                  </p:stCondLst>
                                  <p:childTnLst>
                                    <p:animEffect transition="out" filter="wheel(4)">
                                      <p:cBhvr>
                                        <p:cTn id="14" dur="2000"/>
                                        <p:tgtEl>
                                          <p:spTgt spid="7171">
                                            <p:txEl>
                                              <p:pRg st="0" end="0"/>
                                            </p:txEl>
                                          </p:spTgt>
                                        </p:tgtEl>
                                      </p:cBhvr>
                                    </p:animEffect>
                                    <p:set>
                                      <p:cBhvr>
                                        <p:cTn id="15" dur="1" fill="hold">
                                          <p:stCondLst>
                                            <p:cond delay="1999"/>
                                          </p:stCondLst>
                                        </p:cTn>
                                        <p:tgtEl>
                                          <p:spTgt spid="7171">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09600"/>
            <a:ext cx="8229600" cy="5638800"/>
          </a:xfrm>
        </p:spPr>
        <p:txBody>
          <a:bodyPr/>
          <a:lstStyle/>
          <a:p>
            <a:pPr eaLnBrk="1" hangingPunct="1">
              <a:lnSpc>
                <a:spcPct val="80000"/>
              </a:lnSpc>
              <a:buFontTx/>
              <a:buNone/>
            </a:pPr>
            <a:r>
              <a:rPr lang="el-GR" sz="4400" smtClean="0"/>
              <a:t> </a:t>
            </a:r>
            <a:r>
              <a:rPr lang="el-GR" sz="4400" smtClean="0">
                <a:solidFill>
                  <a:srgbClr val="663300"/>
                </a:solidFill>
              </a:rPr>
              <a:t>Δέκτης</a:t>
            </a:r>
            <a:r>
              <a:rPr lang="el-GR" sz="4400" smtClean="0"/>
              <a:t>, ο οποίος λαμβάνει το φωτεινό σήμα και το μετατρέπει ξανά στην αρχική του μορφή, δηλαδή σε ψηφιακά δεδομένα. Όπως και ο πομπός, βρίσκεται σε άμεση επαφή με το καλώδιο οπτικών ινών και χρησιμοποιεί φωτοδιόδους για ανιχνεύσει το λαμβανόμενο σήμα.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8195">
                                            <p:txEl>
                                              <p:pRg st="0" end="0"/>
                                            </p:txEl>
                                          </p:spTgt>
                                        </p:tgtEl>
                                        <p:attrNameLst>
                                          <p:attrName>ppt_x</p:attrName>
                                        </p:attrNameLst>
                                      </p:cBhvr>
                                    </p:anim>
                                    <p:anim from="0" to="-1.0" calcmode="lin" valueType="num">
                                      <p:cBhvr>
                                        <p:cTn id="8" dur="200" decel="50000" autoRev="1" fill="hold">
                                          <p:stCondLst>
                                            <p:cond delay="600"/>
                                          </p:stCondLst>
                                        </p:cTn>
                                        <p:tgtEl>
                                          <p:spTgt spid="8195">
                                            <p:txEl>
                                              <p:pRg st="0" end="0"/>
                                            </p:txEl>
                                          </p:spTgt>
                                        </p:tgtEl>
                                        <p:attrNameLst>
                                          <p:attrName>xshear</p:attrName>
                                        </p:attrNameLst>
                                      </p:cBhvr>
                                    </p:anim>
                                    <p:animScale>
                                      <p:cBhvr>
                                        <p:cTn id="9" dur="200" decel="100000" autoRev="1" fill="hold">
                                          <p:stCondLst>
                                            <p:cond delay="600"/>
                                          </p:stCondLst>
                                        </p:cTn>
                                        <p:tgtEl>
                                          <p:spTgt spid="8195">
                                            <p:txEl>
                                              <p:pRg st="0" end="0"/>
                                            </p:txEl>
                                          </p:spTgt>
                                        </p:tgtEl>
                                      </p:cBhvr>
                                      <p:from x="100000" y="100000"/>
                                      <p:to x="80000" y="100000"/>
                                    </p:animScale>
                                    <p:anim by="(#ppt_h/3+#ppt_w*0.1)" calcmode="lin" valueType="num">
                                      <p:cBhvr additive="sum">
                                        <p:cTn id="10" dur="200" decel="100000" autoRev="1" fill="hold">
                                          <p:stCondLst>
                                            <p:cond delay="600"/>
                                          </p:stCondLst>
                                        </p:cTn>
                                        <p:tgtEl>
                                          <p:spTgt spid="8195">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1" presetClass="exit" presetSubtype="4" fill="hold" grpId="1" nodeType="clickEffect">
                                  <p:stCondLst>
                                    <p:cond delay="0"/>
                                  </p:stCondLst>
                                  <p:childTnLst>
                                    <p:animEffect transition="out" filter="wheel(4)">
                                      <p:cBhvr>
                                        <p:cTn id="14" dur="2000"/>
                                        <p:tgtEl>
                                          <p:spTgt spid="8195">
                                            <p:txEl>
                                              <p:pRg st="0" end="0"/>
                                            </p:txEl>
                                          </p:spTgt>
                                        </p:tgtEl>
                                      </p:cBhvr>
                                    </p:animEffect>
                                    <p:set>
                                      <p:cBhvr>
                                        <p:cTn id="15" dur="1" fill="hold">
                                          <p:stCondLst>
                                            <p:cond delay="1999"/>
                                          </p:stCondLst>
                                        </p:cTn>
                                        <p:tgtEl>
                                          <p:spTgt spid="8195">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5"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l-GR" b="1" smtClean="0">
                <a:solidFill>
                  <a:srgbClr val="008000"/>
                </a:solidFill>
              </a:rPr>
              <a:t>Πλεονεκτήματα</a:t>
            </a:r>
            <a:r>
              <a:rPr lang="el-GR" smtClean="0"/>
              <a:t> </a:t>
            </a:r>
          </a:p>
        </p:txBody>
      </p:sp>
      <p:sp>
        <p:nvSpPr>
          <p:cNvPr id="9219" name="Rectangle 3"/>
          <p:cNvSpPr>
            <a:spLocks noGrp="1" noChangeArrowheads="1"/>
          </p:cNvSpPr>
          <p:nvPr>
            <p:ph type="body" idx="1"/>
          </p:nvPr>
        </p:nvSpPr>
        <p:spPr/>
        <p:txBody>
          <a:bodyPr/>
          <a:lstStyle/>
          <a:p>
            <a:pPr eaLnBrk="1" hangingPunct="1">
              <a:lnSpc>
                <a:spcPct val="80000"/>
              </a:lnSpc>
              <a:buFontTx/>
              <a:buNone/>
            </a:pPr>
            <a:r>
              <a:rPr lang="el-GR" sz="2000" smtClean="0"/>
              <a:t>Η υψηλή διείσδυση της τεχνολογίας των οπτικών ινών στις σύγχρονες τηλεπικοινωνίες δεν είναι τυχαία, αλλά αντίθετα οφείλεται στον μεγάλο αριθμό πλεονεκτημάτων της, τα οποία συνοψίζονται στα εξής: </a:t>
            </a:r>
            <a:br>
              <a:rPr lang="el-GR" sz="2000" smtClean="0"/>
            </a:br>
            <a:r>
              <a:rPr lang="el-GR" sz="2000" smtClean="0"/>
              <a:t/>
            </a:r>
            <a:br>
              <a:rPr lang="el-GR" sz="2000" smtClean="0"/>
            </a:br>
            <a:r>
              <a:rPr lang="el-GR" sz="2000" smtClean="0"/>
              <a:t> </a:t>
            </a:r>
            <a:r>
              <a:rPr lang="el-GR" sz="2000" smtClean="0">
                <a:solidFill>
                  <a:srgbClr val="CC0000"/>
                </a:solidFill>
              </a:rPr>
              <a:t>1) Χαμηλό κόστος</a:t>
            </a:r>
            <a:r>
              <a:rPr lang="el-GR" sz="2000" smtClean="0"/>
              <a:t>. Η δημιουργία ενός καλωδίου οπτικών ινών είναι πιο συμφέρουσα οικονομικά, σε σχέση με ένα χάλκινο καλώδιο ίδιας απόστασης και δυνατοτήτων. Αυτό ωφελεί αρχικά τους πάροχους υπηρεσιών τηλεπικοινωνιών</a:t>
            </a:r>
            <a:r>
              <a:rPr lang="el-GR" sz="2000" u="sng" smtClean="0">
                <a:hlinkClick r:id="rId2" tooltip="Click to Continue &gt; by save net"/>
              </a:rPr>
              <a:t> </a:t>
            </a:r>
            <a:r>
              <a:rPr lang="el-GR" sz="2000" smtClean="0"/>
              <a:t>, οι οποίοι με μικρότερο κόστος παρέχουν ποιοτικές υπηρεσίες. Τελικά αυτό μειώνει και τις ανάγκες απόσβεσης εξόδων των παροχών, επομένως ωφελεί και τον καταναλωτή, που επιβαρύνεται με μικρότερες χρεώσεις για τις υπηρεσίες που χρησιμοποιεί. </a:t>
            </a:r>
            <a:br>
              <a:rPr lang="el-GR" sz="2000" smtClean="0"/>
            </a:br>
            <a:r>
              <a:rPr lang="el-GR" sz="2000" smtClean="0"/>
              <a:t/>
            </a:r>
            <a:br>
              <a:rPr lang="el-GR" sz="2000" smtClean="0"/>
            </a:br>
            <a:r>
              <a:rPr lang="el-GR" sz="2000" smtClean="0">
                <a:solidFill>
                  <a:srgbClr val="CC0000"/>
                </a:solidFill>
              </a:rPr>
              <a:t> 2) Υψηλό bandwidth</a:t>
            </a:r>
            <a:r>
              <a:rPr lang="el-GR" sz="2000" smtClean="0"/>
              <a:t>, το οποίο ξεπερνά κατά εκατοντάδες φορές αυτό ενός κοινού καλωδίου. Οι υψηλές ταχύτητες μετάδοσης δεδομένων, εξασφαλίζουν ταχύτητες της τάξεως των Gbps, που με τη σειρά τους προσφέρουν αστραπιαία διαμεταγωγή δεδομένων και αξιόπιστες υπηρεσίες τηλεφωνίας μέσω πρωτοκόλλου IP. </a:t>
            </a:r>
            <a:br>
              <a:rPr lang="el-GR" sz="2000" smtClean="0"/>
            </a:br>
            <a:r>
              <a:rPr lang="el-GR" sz="2000" smtClean="0"/>
              <a:t/>
            </a:r>
            <a:br>
              <a:rPr lang="el-GR" sz="2000" smtClean="0"/>
            </a:br>
            <a:endParaRPr lang="el-GR" sz="20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amond(in)">
                                      <p:cBhvr>
                                        <p:cTn id="7" dur="20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xit" presetSubtype="32" fill="hold" grpId="1" nodeType="clickEffect">
                                  <p:stCondLst>
                                    <p:cond delay="0"/>
                                  </p:stCondLst>
                                  <p:childTnLst>
                                    <p:anim calcmode="lin" valueType="num">
                                      <p:cBhvr>
                                        <p:cTn id="11" dur="500"/>
                                        <p:tgtEl>
                                          <p:spTgt spid="9219">
                                            <p:txEl>
                                              <p:pRg st="0" end="0"/>
                                            </p:txEl>
                                          </p:spTgt>
                                        </p:tgtEl>
                                        <p:attrNameLst>
                                          <p:attrName>ppt_w</p:attrName>
                                        </p:attrNameLst>
                                      </p:cBhvr>
                                      <p:tavLst>
                                        <p:tav tm="0">
                                          <p:val>
                                            <p:strVal val="ppt_w"/>
                                          </p:val>
                                        </p:tav>
                                        <p:tav tm="100000">
                                          <p:val>
                                            <p:fltVal val="0"/>
                                          </p:val>
                                        </p:tav>
                                      </p:tavLst>
                                    </p:anim>
                                    <p:anim calcmode="lin" valueType="num">
                                      <p:cBhvr>
                                        <p:cTn id="12" dur="500"/>
                                        <p:tgtEl>
                                          <p:spTgt spid="9219">
                                            <p:txEl>
                                              <p:pRg st="0" end="0"/>
                                            </p:txEl>
                                          </p:spTgt>
                                        </p:tgtEl>
                                        <p:attrNameLst>
                                          <p:attrName>ppt_h</p:attrName>
                                        </p:attrNameLst>
                                      </p:cBhvr>
                                      <p:tavLst>
                                        <p:tav tm="0">
                                          <p:val>
                                            <p:strVal val="ppt_h"/>
                                          </p:val>
                                        </p:tav>
                                        <p:tav tm="100000">
                                          <p:val>
                                            <p:fltVal val="0"/>
                                          </p:val>
                                        </p:tav>
                                      </p:tavLst>
                                    </p:anim>
                                    <p:set>
                                      <p:cBhvr>
                                        <p:cTn id="13" dur="1" fill="hold">
                                          <p:stCondLst>
                                            <p:cond delay="499"/>
                                          </p:stCondLst>
                                        </p:cTn>
                                        <p:tgtEl>
                                          <p:spTgt spid="9219">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9219"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228600"/>
            <a:ext cx="8229600" cy="4525963"/>
          </a:xfrm>
        </p:spPr>
        <p:txBody>
          <a:bodyPr/>
          <a:lstStyle/>
          <a:p>
            <a:pPr eaLnBrk="1" hangingPunct="1">
              <a:lnSpc>
                <a:spcPct val="80000"/>
              </a:lnSpc>
              <a:buFontTx/>
              <a:buNone/>
            </a:pPr>
            <a:r>
              <a:rPr lang="el-GR" sz="2800" smtClean="0"/>
              <a:t> </a:t>
            </a:r>
            <a:r>
              <a:rPr lang="el-GR" sz="2300" smtClean="0">
                <a:solidFill>
                  <a:srgbClr val="CC0000"/>
                </a:solidFill>
              </a:rPr>
              <a:t>3) Μικρή εξασθένιση του σήματος</a:t>
            </a:r>
            <a:r>
              <a:rPr lang="el-GR" sz="2300" smtClean="0"/>
              <a:t>, χάρη στην υψηλή ποιότητα του γυαλιού που χρησιμοποιείται ως μέσο μετάδοσης. Ακόμη και αν υπάρξει εξασθένιση σήματος, αυτό ενισχύεται πολύ εύκολα μέσω των κατάλληλων ενισχυτών.  </a:t>
            </a:r>
          </a:p>
          <a:p>
            <a:pPr eaLnBrk="1" hangingPunct="1">
              <a:lnSpc>
                <a:spcPct val="80000"/>
              </a:lnSpc>
              <a:buFontTx/>
              <a:buNone/>
            </a:pPr>
            <a:r>
              <a:rPr lang="el-GR" sz="2300" smtClean="0">
                <a:solidFill>
                  <a:srgbClr val="CC0000"/>
                </a:solidFill>
              </a:rPr>
              <a:t>4) Μικρές απαιτήσεις σε ενέργεια</a:t>
            </a:r>
            <a:r>
              <a:rPr lang="el-GR" sz="2300" smtClean="0"/>
              <a:t>. Αυτό οφείλεται στο γεγονός ότι δεν παρατηρούνται σημαντικές απώλειες σήματος, καθώς και στον τρόπο μετάδοση δεδομένων, δηλαδή με τη χρήση φωτεινής δέσμης, που απαιτεί πολύ μικρότερη κατανάλωση ενέργειας, σε σχέση με το ηλεκτρικό σήμα. </a:t>
            </a:r>
            <a:br>
              <a:rPr lang="el-GR" sz="2300" smtClean="0"/>
            </a:br>
            <a:endParaRPr lang="el-GR" sz="2300" smtClean="0"/>
          </a:p>
          <a:p>
            <a:pPr eaLnBrk="1" hangingPunct="1">
              <a:lnSpc>
                <a:spcPct val="80000"/>
              </a:lnSpc>
            </a:pPr>
            <a:endParaRPr lang="el-GR" sz="2000" smtClean="0"/>
          </a:p>
        </p:txBody>
      </p:sp>
      <p:pic>
        <p:nvPicPr>
          <p:cNvPr id="9219" name="Picture 5" descr="lfibres_clip_image002_0000"/>
          <p:cNvPicPr>
            <a:picLocks noChangeAspect="1" noChangeArrowheads="1"/>
          </p:cNvPicPr>
          <p:nvPr/>
        </p:nvPicPr>
        <p:blipFill>
          <a:blip r:embed="rId2" cstate="email"/>
          <a:srcRect/>
          <a:stretch>
            <a:fillRect/>
          </a:stretch>
        </p:blipFill>
        <p:spPr bwMode="auto">
          <a:xfrm>
            <a:off x="762000" y="3657600"/>
            <a:ext cx="7696200"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0243">
                                            <p:txEl>
                                              <p:pRg st="0" end="0"/>
                                            </p:txEl>
                                          </p:spTgt>
                                        </p:tgtEl>
                                        <p:attrNameLst>
                                          <p:attrName>ppt_x</p:attrName>
                                        </p:attrNameLst>
                                      </p:cBhvr>
                                    </p:anim>
                                    <p:anim from="0" to="-1.0" calcmode="lin" valueType="num">
                                      <p:cBhvr>
                                        <p:cTn id="8" dur="200" decel="50000" autoRev="1" fill="hold">
                                          <p:stCondLst>
                                            <p:cond delay="600"/>
                                          </p:stCondLst>
                                        </p:cTn>
                                        <p:tgtEl>
                                          <p:spTgt spid="10243">
                                            <p:txEl>
                                              <p:pRg st="0" end="0"/>
                                            </p:txEl>
                                          </p:spTgt>
                                        </p:tgtEl>
                                        <p:attrNameLst>
                                          <p:attrName>xshear</p:attrName>
                                        </p:attrNameLst>
                                      </p:cBhvr>
                                    </p:anim>
                                    <p:animScale>
                                      <p:cBhvr>
                                        <p:cTn id="9" dur="200" decel="100000" autoRev="1" fill="hold">
                                          <p:stCondLst>
                                            <p:cond delay="600"/>
                                          </p:stCondLst>
                                        </p:cTn>
                                        <p:tgtEl>
                                          <p:spTgt spid="10243">
                                            <p:txEl>
                                              <p:pRg st="0" end="0"/>
                                            </p:txEl>
                                          </p:spTgt>
                                        </p:tgtEl>
                                      </p:cBhvr>
                                      <p:from x="100000" y="100000"/>
                                      <p:to x="80000" y="100000"/>
                                    </p:animScale>
                                    <p:anim by="(#ppt_h/3+#ppt_w*0.1)" calcmode="lin" valueType="num">
                                      <p:cBhvr additive="sum">
                                        <p:cTn id="10" dur="200" decel="100000" autoRev="1" fill="hold">
                                          <p:stCondLst>
                                            <p:cond delay="600"/>
                                          </p:stCondLst>
                                        </p:cTn>
                                        <p:tgtEl>
                                          <p:spTgt spid="1024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10243">
                                            <p:txEl>
                                              <p:pRg st="1" end="1"/>
                                            </p:txEl>
                                          </p:spTgt>
                                        </p:tgtEl>
                                        <p:attrNameLst>
                                          <p:attrName>ppt_x</p:attrName>
                                        </p:attrNameLst>
                                      </p:cBhvr>
                                    </p:anim>
                                    <p:anim from="0" to="-1.0" calcmode="lin" valueType="num">
                                      <p:cBhvr>
                                        <p:cTn id="16" dur="200" decel="50000" autoRev="1" fill="hold">
                                          <p:stCondLst>
                                            <p:cond delay="600"/>
                                          </p:stCondLst>
                                        </p:cTn>
                                        <p:tgtEl>
                                          <p:spTgt spid="10243">
                                            <p:txEl>
                                              <p:pRg st="1" end="1"/>
                                            </p:txEl>
                                          </p:spTgt>
                                        </p:tgtEl>
                                        <p:attrNameLst>
                                          <p:attrName>xshear</p:attrName>
                                        </p:attrNameLst>
                                      </p:cBhvr>
                                    </p:anim>
                                    <p:animScale>
                                      <p:cBhvr>
                                        <p:cTn id="17" dur="200" decel="100000" autoRev="1" fill="hold">
                                          <p:stCondLst>
                                            <p:cond delay="600"/>
                                          </p:stCondLst>
                                        </p:cTn>
                                        <p:tgtEl>
                                          <p:spTgt spid="10243">
                                            <p:txEl>
                                              <p:pRg st="1" end="1"/>
                                            </p:txEl>
                                          </p:spTgt>
                                        </p:tgtEl>
                                      </p:cBhvr>
                                      <p:from x="100000" y="100000"/>
                                      <p:to x="80000" y="100000"/>
                                    </p:animScale>
                                    <p:anim by="(#ppt_h/3+#ppt_w*0.1)" calcmode="lin" valueType="num">
                                      <p:cBhvr additive="sum">
                                        <p:cTn id="18" dur="200" decel="100000" autoRev="1" fill="hold">
                                          <p:stCondLst>
                                            <p:cond delay="600"/>
                                          </p:stCondLst>
                                        </p:cTn>
                                        <p:tgtEl>
                                          <p:spTgt spid="1024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04800" y="152400"/>
            <a:ext cx="8229600" cy="4495800"/>
          </a:xfrm>
        </p:spPr>
        <p:txBody>
          <a:bodyPr/>
          <a:lstStyle/>
          <a:p>
            <a:pPr eaLnBrk="1" hangingPunct="1">
              <a:lnSpc>
                <a:spcPct val="80000"/>
              </a:lnSpc>
              <a:buFontTx/>
              <a:buNone/>
            </a:pPr>
            <a:r>
              <a:rPr lang="el-GR" sz="2300" smtClean="0">
                <a:solidFill>
                  <a:srgbClr val="CC0000"/>
                </a:solidFill>
              </a:rPr>
              <a:t>5) Αμιγώς ψηφιακό σήμα</a:t>
            </a:r>
            <a:r>
              <a:rPr lang="el-GR" sz="2300" smtClean="0"/>
              <a:t>, που εξασφαλίζει υψηλότερη ποιότητα επικοινωνίας και αποφυγή προβλημάτων που θα προέκυπταν σε μια αναλογική μετάδοση. Στον κόσμο της ψηφιακής πληροφορίας, τα δεδομένα αναπαρίστανται από τους αριθμούς 0 και 1, οι οποίοι ονομάζονται bits. Το 0 ισοδυναμεί με την κατάσταση «κλειστό» και το 1 με την κατάσταση «ανοικτό». Μια ακολουθία 8 bits σχηματίζουν 1 ψηφιακή λέξη που λέγεται byte ή octet. Οι οπτικές ίνες μεταδίδουν τις φωτεινές αναλαμπές με υψηλή αξιοπιστία, μεταφέροντας τα bytes με πολύ μικρότερες αλλοιώσεις σε σχέση με αυτές ενός κοινού καλωδίου δικτύου, ή μιας ασύρματης σύνδεσης δεδομένων. </a:t>
            </a:r>
            <a:br>
              <a:rPr lang="el-GR" sz="2300" smtClean="0"/>
            </a:br>
            <a:r>
              <a:rPr lang="el-GR" sz="2300" smtClean="0"/>
              <a:t/>
            </a:r>
            <a:br>
              <a:rPr lang="el-GR" sz="2300" smtClean="0"/>
            </a:br>
            <a:r>
              <a:rPr lang="el-GR" sz="2300" smtClean="0">
                <a:solidFill>
                  <a:srgbClr val="CC0000"/>
                </a:solidFill>
              </a:rPr>
              <a:t> 6) Υψηλή διαθεσιμότητα</a:t>
            </a:r>
            <a:r>
              <a:rPr lang="el-GR" sz="2300" smtClean="0"/>
              <a:t>, που οφείλεται κυρίως στην ανθεκτική κατασκευή των σύγχρονων οπτικών καλωδίων, που μειώνει στο ελάχιστο το ενδεχόμενο εξωτερικής ζημιάς. </a:t>
            </a:r>
            <a:br>
              <a:rPr lang="el-GR" sz="2300" smtClean="0"/>
            </a:br>
            <a:r>
              <a:rPr lang="el-GR" sz="2300" smtClean="0"/>
              <a:t/>
            </a:r>
            <a:br>
              <a:rPr lang="el-GR" sz="2300" smtClean="0"/>
            </a:br>
            <a:r>
              <a:rPr lang="el-GR" sz="2300" smtClean="0"/>
              <a:t> </a:t>
            </a:r>
            <a:r>
              <a:rPr lang="el-GR" sz="2300" smtClean="0">
                <a:solidFill>
                  <a:srgbClr val="CC0000"/>
                </a:solidFill>
              </a:rPr>
              <a:t>7) Μικρές διαστάσεις και βάρος</a:t>
            </a:r>
            <a:r>
              <a:rPr lang="el-GR" sz="2300" smtClean="0"/>
              <a:t>, καθώς ένα μικρό και ελαφρύ καλώδιο οπτικών ινών, μεταφέρει πολύ περισσότερα δεδομένα από ένα μεγαλύτερο και πιο βαρύ χάλκινο καλώδιο. Έτσι, απαιτείται πολύ λιγότερος χώρος για την υλοποίηση ενός δικτύου οπτικών ινών.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11267">
                                            <p:txEl>
                                              <p:pRg st="0" end="0"/>
                                            </p:txEl>
                                          </p:spTgt>
                                        </p:tgtEl>
                                        <p:attrNameLst>
                                          <p:attrName>ppt_x</p:attrName>
                                        </p:attrNameLst>
                                      </p:cBhvr>
                                    </p:anim>
                                    <p:anim from="0" to="-1.0" calcmode="lin" valueType="num">
                                      <p:cBhvr>
                                        <p:cTn id="8" dur="200" decel="50000" autoRev="1" fill="hold">
                                          <p:stCondLst>
                                            <p:cond delay="600"/>
                                          </p:stCondLst>
                                        </p:cTn>
                                        <p:tgtEl>
                                          <p:spTgt spid="11267">
                                            <p:txEl>
                                              <p:pRg st="0" end="0"/>
                                            </p:txEl>
                                          </p:spTgt>
                                        </p:tgtEl>
                                        <p:attrNameLst>
                                          <p:attrName>xshear</p:attrName>
                                        </p:attrNameLst>
                                      </p:cBhvr>
                                    </p:anim>
                                    <p:animScale>
                                      <p:cBhvr>
                                        <p:cTn id="9" dur="200" decel="100000" autoRev="1" fill="hold">
                                          <p:stCondLst>
                                            <p:cond delay="600"/>
                                          </p:stCondLst>
                                        </p:cTn>
                                        <p:tgtEl>
                                          <p:spTgt spid="11267">
                                            <p:txEl>
                                              <p:pRg st="0" end="0"/>
                                            </p:txEl>
                                          </p:spTgt>
                                        </p:tgtEl>
                                      </p:cBhvr>
                                      <p:from x="100000" y="100000"/>
                                      <p:to x="80000" y="100000"/>
                                    </p:animScale>
                                    <p:anim by="(#ppt_h/3+#ppt_w*0.1)" calcmode="lin" valueType="num">
                                      <p:cBhvr additive="sum">
                                        <p:cTn id="10" dur="200" decel="100000" autoRev="1" fill="hold">
                                          <p:stCondLst>
                                            <p:cond delay="600"/>
                                          </p:stCondLst>
                                        </p:cTn>
                                        <p:tgtEl>
                                          <p:spTgt spid="11267">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21" presetClass="exit" presetSubtype="4" fill="hold" grpId="1" nodeType="clickEffect">
                                  <p:stCondLst>
                                    <p:cond delay="0"/>
                                  </p:stCondLst>
                                  <p:childTnLst>
                                    <p:animEffect transition="out" filter="wheel(4)">
                                      <p:cBhvr>
                                        <p:cTn id="14" dur="2000"/>
                                        <p:tgtEl>
                                          <p:spTgt spid="11267">
                                            <p:txEl>
                                              <p:pRg st="0" end="0"/>
                                            </p:txEl>
                                          </p:spTgt>
                                        </p:tgtEl>
                                      </p:cBhvr>
                                    </p:animEffect>
                                    <p:set>
                                      <p:cBhvr>
                                        <p:cTn id="15" dur="1" fill="hold">
                                          <p:stCondLst>
                                            <p:cond delay="1999"/>
                                          </p:stCondLst>
                                        </p:cTn>
                                        <p:tgtEl>
                                          <p:spTgt spid="1126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7" grpId="1" build="p"/>
    </p:bld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96</TotalTime>
  <Words>345</Words>
  <Application>Microsoft Office PowerPoint</Application>
  <PresentationFormat>Προβολή στην οθόνη (4:3)</PresentationFormat>
  <Paragraphs>23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Προεπιλεγμένη σχεδίαση</vt:lpstr>
      <vt:lpstr>Οπτικές Ίνες</vt:lpstr>
      <vt:lpstr>Διαφάνεια 2</vt:lpstr>
      <vt:lpstr>Διαφάνεια 3</vt:lpstr>
      <vt:lpstr>Μέρη των οπτικών ινών</vt:lpstr>
      <vt:lpstr>Η δομή ενός δικτύου οπτικών ινών </vt:lpstr>
      <vt:lpstr>Διαφάνεια 6</vt:lpstr>
      <vt:lpstr>Πλεονεκτήματα </vt:lpstr>
      <vt:lpstr>Διαφάνεια 8</vt:lpstr>
      <vt:lpstr>Διαφάνεια 9</vt:lpstr>
      <vt:lpstr>Τι επιτυγχάνουμε με τις οπτικές ίνες ?</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kostas</dc:creator>
  <cp:lastModifiedBy>kostas</cp:lastModifiedBy>
  <cp:revision>3</cp:revision>
  <cp:lastPrinted>1601-01-01T00:00:00Z</cp:lastPrinted>
  <dcterms:created xsi:type="dcterms:W3CDTF">1601-01-01T00:00:00Z</dcterms:created>
  <dcterms:modified xsi:type="dcterms:W3CDTF">2014-05-17T21:00:53Z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