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3 - Ορθογώνιο"/>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 Ορθογώνιο"/>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Ορθογώνιο"/>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9 - Ορθογώνιο"/>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10 - Στρογγυλεμένο ορθογώνιο"/>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11 - Στρογγυλεμένο ορθογώνιο"/>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12 - Ορθογώνιο"/>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13 - Ορθογώνιο"/>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14 - Ορθογώνιο"/>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15 - Ορθογώνιο"/>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17" name="27 - Θέση ημερομηνίας"/>
          <p:cNvSpPr>
            <a:spLocks noGrp="1"/>
          </p:cNvSpPr>
          <p:nvPr>
            <p:ph type="dt" sz="half" idx="10"/>
          </p:nvPr>
        </p:nvSpPr>
        <p:spPr>
          <a:xfrm>
            <a:off x="6705600" y="4206875"/>
            <a:ext cx="960438" cy="457200"/>
          </a:xfrm>
        </p:spPr>
        <p:txBody>
          <a:bodyPr/>
          <a:lstStyle>
            <a:lvl1pPr>
              <a:defRPr/>
            </a:lvl1pPr>
          </a:lstStyle>
          <a:p>
            <a:pPr>
              <a:defRPr/>
            </a:pPr>
            <a:fld id="{83B26EB8-BDF0-47DC-9B0B-57D34571EAFA}" type="datetimeFigureOut">
              <a:rPr lang="el-GR"/>
              <a:pPr>
                <a:defRPr/>
              </a:pPr>
              <a:t>17/05/2014</a:t>
            </a:fld>
            <a:endParaRPr lang="el-GR"/>
          </a:p>
        </p:txBody>
      </p:sp>
      <p:sp>
        <p:nvSpPr>
          <p:cNvPr id="18" name="16 - Θέση υποσέλιδου"/>
          <p:cNvSpPr>
            <a:spLocks noGrp="1"/>
          </p:cNvSpPr>
          <p:nvPr>
            <p:ph type="ftr" sz="quarter" idx="11"/>
          </p:nvPr>
        </p:nvSpPr>
        <p:spPr>
          <a:xfrm>
            <a:off x="5410200" y="4205288"/>
            <a:ext cx="1295400" cy="457200"/>
          </a:xfrm>
        </p:spPr>
        <p:txBody>
          <a:bodyPr/>
          <a:lstStyle>
            <a:lvl1pPr>
              <a:defRPr/>
            </a:lvl1pPr>
          </a:lstStyle>
          <a:p>
            <a:pPr>
              <a:defRPr/>
            </a:pPr>
            <a:endParaRPr lang="el-GR"/>
          </a:p>
        </p:txBody>
      </p:sp>
      <p:sp>
        <p:nvSpPr>
          <p:cNvPr id="19" name="28 - Θέση αριθμού διαφάνειας"/>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A9E632C2-9043-47A7-B812-9F47D57FBC75}"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817DC099-C089-4BAF-B586-7D87BADA3B81}" type="datetimeFigureOut">
              <a:rPr lang="el-GR"/>
              <a:pPr>
                <a:defRPr/>
              </a:pPr>
              <a:t>17/05/2014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DF2BF852-40D6-4998-969C-262A9B77CE3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4EBB9692-0FAC-4F34-8F94-0ED3982E9DA4}" type="datetimeFigureOut">
              <a:rPr lang="el-GR"/>
              <a:pPr>
                <a:defRPr/>
              </a:pPr>
              <a:t>17/05/2014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2A448607-56AE-466A-9351-62672F3062E1}"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D46D6683-8344-4BC9-9C17-0A4E97D82379}" type="datetimeFigureOut">
              <a:rPr lang="el-GR"/>
              <a:pPr>
                <a:defRPr/>
              </a:pPr>
              <a:t>17/05/2014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BF21E242-A604-4D5C-8766-31D26664C32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13 - Θέση ημερομηνίας"/>
          <p:cNvSpPr>
            <a:spLocks noGrp="1"/>
          </p:cNvSpPr>
          <p:nvPr>
            <p:ph type="dt" sz="half" idx="10"/>
          </p:nvPr>
        </p:nvSpPr>
        <p:spPr/>
        <p:txBody>
          <a:bodyPr/>
          <a:lstStyle>
            <a:lvl1pPr>
              <a:defRPr/>
            </a:lvl1pPr>
          </a:lstStyle>
          <a:p>
            <a:pPr>
              <a:defRPr/>
            </a:pPr>
            <a:fld id="{AB439D46-8A03-4BFA-AF53-C5C9837918BA}" type="datetimeFigureOut">
              <a:rPr lang="el-GR"/>
              <a:pPr>
                <a:defRPr/>
              </a:pPr>
              <a:t>17/05/2014</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18D2B497-35C8-4EB0-88C9-E1A9F9AF4572}"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9D0C2EA1-7EA4-4D3C-98F7-7F61F4AFCC32}" type="datetimeFigureOut">
              <a:rPr lang="el-GR"/>
              <a:pPr>
                <a:defRPr/>
              </a:pPr>
              <a:t>17/05/2014</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1984690A-2D4C-4E0C-B39C-2D94F61BBC4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lstStyle>
            <a:lvl1pPr>
              <a:defRPr sz="4000" b="0" i="0"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5 - Θέση ημερομηνίας"/>
          <p:cNvSpPr>
            <a:spLocks noGrp="1"/>
          </p:cNvSpPr>
          <p:nvPr>
            <p:ph type="dt" sz="half" idx="10"/>
          </p:nvPr>
        </p:nvSpPr>
        <p:spPr/>
        <p:txBody>
          <a:bodyPr rtlCol="0"/>
          <a:lstStyle>
            <a:lvl1pPr>
              <a:defRPr/>
            </a:lvl1pPr>
          </a:lstStyle>
          <a:p>
            <a:pPr>
              <a:defRPr/>
            </a:pPr>
            <a:fld id="{7350EE35-BAB0-4420-B94B-0CF1754FEA78}" type="datetimeFigureOut">
              <a:rPr lang="el-GR"/>
              <a:pPr>
                <a:defRPr/>
              </a:pPr>
              <a:t>17/05/2014</a:t>
            </a:fld>
            <a:endParaRPr lang="el-GR"/>
          </a:p>
        </p:txBody>
      </p:sp>
      <p:sp>
        <p:nvSpPr>
          <p:cNvPr id="8" name="26 - Θέση αριθμού διαφάνειας"/>
          <p:cNvSpPr>
            <a:spLocks noGrp="1"/>
          </p:cNvSpPr>
          <p:nvPr>
            <p:ph type="sldNum" sz="quarter" idx="11"/>
          </p:nvPr>
        </p:nvSpPr>
        <p:spPr/>
        <p:txBody>
          <a:bodyPr rtlCol="0"/>
          <a:lstStyle>
            <a:lvl1pPr>
              <a:defRPr/>
            </a:lvl1pPr>
          </a:lstStyle>
          <a:p>
            <a:pPr>
              <a:defRPr/>
            </a:pPr>
            <a:fld id="{75848D61-1EE6-4F78-9F9A-B4A94635C740}" type="slidenum">
              <a:rPr lang="el-GR"/>
              <a:pPr>
                <a:defRPr/>
              </a:pPr>
              <a:t>‹#›</a:t>
            </a:fld>
            <a:endParaRPr lang="el-GR"/>
          </a:p>
        </p:txBody>
      </p:sp>
      <p:sp>
        <p:nvSpPr>
          <p:cNvPr id="9" name="27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lstStyle>
            <a:lvl1pPr>
              <a:defRPr sz="4000">
                <a:solidFill>
                  <a:schemeClr val="tx2"/>
                </a:solidFill>
              </a:defRPr>
            </a:lvl1p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a:xfrm>
            <a:off x="6583363" y="612775"/>
            <a:ext cx="957262" cy="457200"/>
          </a:xfrm>
        </p:spPr>
        <p:txBody>
          <a:bodyPr/>
          <a:lstStyle>
            <a:lvl1pPr>
              <a:defRPr/>
            </a:lvl1pPr>
          </a:lstStyle>
          <a:p>
            <a:pPr>
              <a:defRPr/>
            </a:pPr>
            <a:fld id="{37C59659-7FA1-456A-8B2F-4FA3408B8253}" type="datetimeFigureOut">
              <a:rPr lang="el-GR"/>
              <a:pPr>
                <a:defRPr/>
              </a:pPr>
              <a:t>17/05/2014</a:t>
            </a:fld>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B95F936D-04C9-42C0-8744-81BD1A77D09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102A72B3-BD76-4179-BA56-3DF26A132201}" type="datetimeFigureOut">
              <a:rPr lang="el-GR"/>
              <a:pPr>
                <a:defRPr/>
              </a:pPr>
              <a:t>17/05/2014</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56247E60-CFE9-41CF-AB6C-87E930DC88E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30133710-781A-43EA-8B2E-C6F84800C1F5}" type="datetimeFigureOut">
              <a:rPr lang="el-GR"/>
              <a:pPr>
                <a:defRPr/>
              </a:pPr>
              <a:t>17/05/2014</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D4C1EBDA-291C-4D93-9161-3D41B57C36A4}"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5" name="13 - Θέση ημερομηνίας"/>
          <p:cNvSpPr>
            <a:spLocks noGrp="1"/>
          </p:cNvSpPr>
          <p:nvPr>
            <p:ph type="dt" sz="half" idx="10"/>
          </p:nvPr>
        </p:nvSpPr>
        <p:spPr/>
        <p:txBody>
          <a:bodyPr/>
          <a:lstStyle>
            <a:lvl1pPr>
              <a:defRPr/>
            </a:lvl1pPr>
          </a:lstStyle>
          <a:p>
            <a:pPr>
              <a:defRPr/>
            </a:pPr>
            <a:fld id="{79E694CB-D8D6-4E57-8761-95C242FBAFDF}" type="datetimeFigureOut">
              <a:rPr lang="el-GR"/>
              <a:pPr>
                <a:defRPr/>
              </a:pPr>
              <a:t>17/05/2014</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37EDBAF3-22FB-4013-8A7B-4138C241F620}"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28 - Ορθογώνιο"/>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29 - Ορθογώνιο"/>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30 - Ορθογώνιο"/>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31 - Ορθογώνιο"/>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32 - Στρογγυλεμένο ορθογώνιο"/>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33 - Στρογγυλεμένο ορθογώνιο"/>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34 - Ορθογώνιο"/>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35 - Ορθογώνιο"/>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36 - Ορθογώνιο"/>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37 - Ορθογώνιο"/>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38 - Ορθογώνιο"/>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39 - Ορθογώνιο"/>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21 - Θέση τίτλου"/>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40" name="12 - Θέση κειμένου"/>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pPr>
              <a:defRPr/>
            </a:pPr>
            <a:fld id="{D6129940-9EFC-4C99-9FBE-257CE9E1B1BF}" type="datetimeFigureOut">
              <a:rPr lang="el-GR"/>
              <a:pPr>
                <a:defRPr/>
              </a:pPr>
              <a:t>17/05/2014</a:t>
            </a:fld>
            <a:endParaRPr lang="el-GR"/>
          </a:p>
        </p:txBody>
      </p:sp>
      <p:sp>
        <p:nvSpPr>
          <p:cNvPr id="3" name="2 - Θέση υποσέλιδου"/>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l-GR"/>
          </a:p>
        </p:txBody>
      </p:sp>
      <p:sp>
        <p:nvSpPr>
          <p:cNvPr id="23" name="22 - Θέση αριθμού διαφάνειας"/>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cs typeface="+mn-cs"/>
              </a:defRPr>
            </a:lvl1pPr>
          </a:lstStyle>
          <a:p>
            <a:pPr>
              <a:defRPr/>
            </a:pPr>
            <a:fld id="{0A4CE41B-0AA6-4D82-865B-841D0EAD5367}"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95" r:id="rId1"/>
    <p:sldLayoutId id="2147483687" r:id="rId2"/>
    <p:sldLayoutId id="2147483688" r:id="rId3"/>
    <p:sldLayoutId id="2147483689" r:id="rId4"/>
    <p:sldLayoutId id="2147483696" r:id="rId5"/>
    <p:sldLayoutId id="2147483697" r:id="rId6"/>
    <p:sldLayoutId id="2147483690" r:id="rId7"/>
    <p:sldLayoutId id="2147483691" r:id="rId8"/>
    <p:sldLayoutId id="2147483692" r:id="rId9"/>
    <p:sldLayoutId id="2147483693" r:id="rId10"/>
    <p:sldLayoutId id="2147483694"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ctrTitle"/>
          </p:nvPr>
        </p:nvSpPr>
        <p:spPr>
          <a:xfrm>
            <a:off x="428625" y="1500188"/>
            <a:ext cx="8458200" cy="1470025"/>
          </a:xfrm>
        </p:spPr>
        <p:txBody>
          <a:bodyPr/>
          <a:lstStyle/>
          <a:p>
            <a:r>
              <a:rPr lang="el-GR" smtClean="0"/>
              <a:t>ΙΣΤΟΡΙΑ ΤΟΥ ΓΥΑΛΙΟΥ</a:t>
            </a:r>
          </a:p>
        </p:txBody>
      </p:sp>
      <p:sp>
        <p:nvSpPr>
          <p:cNvPr id="5123" name="2 - Υπότιτλος"/>
          <p:cNvSpPr>
            <a:spLocks noGrp="1"/>
          </p:cNvSpPr>
          <p:nvPr>
            <p:ph type="subTitle" idx="1"/>
          </p:nvPr>
        </p:nvSpPr>
        <p:spPr>
          <a:xfrm>
            <a:off x="457200" y="3900488"/>
            <a:ext cx="4953000" cy="1752600"/>
          </a:xfrm>
        </p:spPr>
        <p:txBody>
          <a:bodyPr/>
          <a:lstStyle/>
          <a:p>
            <a:pPr marL="63500"/>
            <a:r>
              <a:rPr lang="el-GR" dirty="0" smtClean="0"/>
              <a:t>ΒΑΣΟΥΛΑ ΕΡΙΑΣΙΒΑ ΚΑΛΑΜΑΡΑΣ ΗΛΙΑΣ </a:t>
            </a:r>
          </a:p>
          <a:p>
            <a:pPr marL="63500"/>
            <a:r>
              <a:rPr lang="el-GR" dirty="0" smtClean="0"/>
              <a:t>ΚΑΡΑΤΖΙΑ ΒΑΣΙΛΙΚΗ</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fontScale="92500" lnSpcReduction="10000"/>
          </a:bodyPr>
          <a:lstStyle/>
          <a:p>
            <a:pPr marL="365760" indent="-256032" fontAlgn="auto">
              <a:spcAft>
                <a:spcPts val="0"/>
              </a:spcAft>
              <a:buClr>
                <a:schemeClr val="accent3"/>
              </a:buClr>
              <a:buFont typeface="Georgia"/>
              <a:buChar char="•"/>
              <a:defRPr/>
            </a:pPr>
            <a:r>
              <a:rPr lang="el-GR" dirty="0" smtClean="0"/>
              <a:t>Με την πτώση της Ρωμαϊκής Αυτοκρατορίας ,όμως, χάθηκε ένα μεγάλο μέρος της εξαίσιας υαλουργικής τέχνης. Στη Δυτική Ευρώπη, το γυαλί έγινε και πάλι ένα προϊόν αποκλειστικά για τους πλουσίους. Το επίπεδο γυαλί χρησιμοποιήθηκε για την παραγωγή παραθύρων </a:t>
            </a:r>
            <a:r>
              <a:rPr lang="el-GR" dirty="0" err="1" smtClean="0"/>
              <a:t>βιτρώ</a:t>
            </a:r>
            <a:r>
              <a:rPr lang="el-GR" dirty="0" smtClean="0"/>
              <a:t> για τους μεσαιωνικούς ναούς. Γύρω στα 650 </a:t>
            </a:r>
            <a:r>
              <a:rPr lang="el-GR" dirty="0" err="1" smtClean="0"/>
              <a:t>μ.Χ</a:t>
            </a:r>
            <a:r>
              <a:rPr lang="el-GR" dirty="0" smtClean="0"/>
              <a:t> Σύριοι υαλουργοί ανέπτυξαν μια επαναστατική κατασκευαστική μέθοδο παραγωγής γυαλιού - το καμπυλωτό γυαλί, το οποίο χρησιμοποιούνταν σε παράθυρα μέχρι και το τέλος του 19ου αιώνα.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fontScale="92500" lnSpcReduction="20000"/>
          </a:bodyPr>
          <a:lstStyle/>
          <a:p>
            <a:pPr marL="365760" indent="-256032" fontAlgn="auto">
              <a:spcAft>
                <a:spcPts val="0"/>
              </a:spcAft>
              <a:buClr>
                <a:schemeClr val="accent3"/>
              </a:buClr>
              <a:buFont typeface="Georgia"/>
              <a:buChar char="•"/>
              <a:defRPr/>
            </a:pPr>
            <a:r>
              <a:rPr lang="el-GR" dirty="0" smtClean="0"/>
              <a:t>Οι Βενετοί άρχισαν να αναπτύσσουν τη δική τους υαλουργία στα τέλη του 13ου αιώνα. Τελειοποίησαν μια τεχνική για το επίπεδο γυαλί. Όλοι οι οίκοι υαλουργίας μεταφέρθηκαν στο νησί </a:t>
            </a:r>
            <a:r>
              <a:rPr lang="el-GR" dirty="0" err="1" smtClean="0"/>
              <a:t>Murano</a:t>
            </a:r>
            <a:r>
              <a:rPr lang="el-GR" dirty="0" smtClean="0"/>
              <a:t>. Οι βενετικές τεχνικές διαδόθηκαν σε ολόκληρη την Ευρώπη. Πολύ σύντομα οι Γάλλοι υαλουργοί βελτίωσαν τις ιταλικές τεχνικές. Στο μεταξύ, η υαλουργία τελειοποιούνταν και στη Γερμανία, τη Βόρεια Βοημία και την Αγγλία, όπου ο </a:t>
            </a:r>
            <a:r>
              <a:rPr lang="el-GR" dirty="0" err="1" smtClean="0"/>
              <a:t>George</a:t>
            </a:r>
            <a:r>
              <a:rPr lang="el-GR" dirty="0" smtClean="0"/>
              <a:t> </a:t>
            </a:r>
            <a:r>
              <a:rPr lang="el-GR" dirty="0" err="1" smtClean="0"/>
              <a:t>Ravenscroft</a:t>
            </a:r>
            <a:r>
              <a:rPr lang="el-GR" dirty="0" smtClean="0"/>
              <a:t> εφηύρε τον μολυβδύαλο στη δεκαετία του 1870. Την ίδια περίπου περίοδο άρχισε για πρώτη φορά η παραγωγή υαλοπινάκων στη Γαλλία.</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fontScale="85000" lnSpcReduction="20000"/>
          </a:bodyPr>
          <a:lstStyle/>
          <a:p>
            <a:pPr marL="365760" indent="-256032" fontAlgn="auto">
              <a:spcAft>
                <a:spcPts val="0"/>
              </a:spcAft>
              <a:buClr>
                <a:schemeClr val="accent3"/>
              </a:buClr>
              <a:buFont typeface="Georgia"/>
              <a:buChar char="•"/>
              <a:defRPr/>
            </a:pPr>
            <a:r>
              <a:rPr lang="el-GR" dirty="0" smtClean="0"/>
              <a:t>Με την ίδρυση της Βρετανικής Εταιρείας Υαλοπινάκων το 1773, η Αγγλία έγινε το κέντρο του κόσμου. Φοβούμενη τον ανταγωνισμό για τις εγχώριες υαλουργίες, απαγόρευσε την υαλουργία στην Αμερική. Με την Αμερικανική Επανάσταση όμως, προέκυψε μια εισροή ευρωπαϊκής εμπειρίας στην κατασκευή γυαλιού. Η πρώτη αμερικανική καινοτομία στην υαλουργία ήταν μια πρέσα γυαλιού που κατοχυρώθηκε ως ευρεσιτεχνία το 1825. Η Βιομηχανική Επανάσταση έφερε έναν αριθμό καινοτομιών, αρχίζοντας με την ανάπτυξη της </a:t>
            </a:r>
            <a:r>
              <a:rPr lang="el-GR" dirty="0" err="1" smtClean="0"/>
              <a:t>αεροπρεσας</a:t>
            </a:r>
            <a:r>
              <a:rPr lang="el-GR" dirty="0" smtClean="0"/>
              <a:t> στην Αγγλία το 1859. Το 1871 ο </a:t>
            </a:r>
            <a:r>
              <a:rPr lang="el-GR" dirty="0" err="1" smtClean="0"/>
              <a:t>William</a:t>
            </a:r>
            <a:r>
              <a:rPr lang="el-GR" dirty="0" smtClean="0"/>
              <a:t> </a:t>
            </a:r>
            <a:r>
              <a:rPr lang="el-GR" dirty="0" err="1" smtClean="0"/>
              <a:t>Pilkington</a:t>
            </a:r>
            <a:r>
              <a:rPr lang="el-GR" dirty="0" smtClean="0"/>
              <a:t> εφηύρε μια μηχανή που αυτοματοποίησε την παραγωγή των υαλοπινάκων. Η τεχνική αυτή βελτιώθηκε από τον </a:t>
            </a:r>
            <a:r>
              <a:rPr lang="el-GR" dirty="0" err="1" smtClean="0"/>
              <a:t>J.H.Lubber</a:t>
            </a:r>
            <a:r>
              <a:rPr lang="el-GR" dirty="0" smtClean="0"/>
              <a:t> στην Αμερική το 1903.</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fontScale="85000" lnSpcReduction="20000"/>
          </a:bodyPr>
          <a:lstStyle/>
          <a:p>
            <a:pPr marL="365760" indent="-256032" fontAlgn="auto">
              <a:spcAft>
                <a:spcPts val="0"/>
              </a:spcAft>
              <a:buClr>
                <a:schemeClr val="accent3"/>
              </a:buClr>
              <a:buFont typeface="Georgia"/>
              <a:buChar char="•"/>
              <a:defRPr/>
            </a:pPr>
            <a:r>
              <a:rPr lang="el-GR" dirty="0" smtClean="0"/>
              <a:t>Ανάμεσα στη δεκαετία του 1920 και του 1930 άρχισε να κυριαρχεί στην παραγωγή γυαλιού η τεχνική "έλξης" - επίπεδο γυαλί με την καλύτερη μέχρι τότε ποιότητα - με αποτέλεσμα τη πτώση των τιμών σε ολόκληρη την υαλουργία.</a:t>
            </a:r>
          </a:p>
          <a:p>
            <a:pPr marL="365760" indent="-256032" fontAlgn="auto">
              <a:spcAft>
                <a:spcPts val="0"/>
              </a:spcAft>
              <a:buClr>
                <a:schemeClr val="accent3"/>
              </a:buClr>
              <a:buFont typeface="Georgia"/>
              <a:buChar char="•"/>
              <a:defRPr/>
            </a:pPr>
            <a:r>
              <a:rPr lang="el-GR" dirty="0" smtClean="0"/>
              <a:t>Έως το 1929, το 70% της παραγωγής επίπεδου γυαλιού στην Αμερική διοχετευόταν στην αυτοκινητοβιομηχανία. Το μεγαλύτερο μέρος αυτής της παραγωγής ήταν "κρύσταλλα ασφαλείας". Η παραγωγή γυαλιού άλλαξε μια για πάντα όταν ο </a:t>
            </a:r>
            <a:r>
              <a:rPr lang="el-GR" dirty="0" err="1" smtClean="0"/>
              <a:t>Alastair</a:t>
            </a:r>
            <a:r>
              <a:rPr lang="el-GR" dirty="0" smtClean="0"/>
              <a:t> </a:t>
            </a:r>
            <a:r>
              <a:rPr lang="el-GR" dirty="0" err="1" smtClean="0"/>
              <a:t>Pilkington</a:t>
            </a:r>
            <a:r>
              <a:rPr lang="el-GR" dirty="0" smtClean="0"/>
              <a:t> ανέπτυξε τη σύγχρονη τεχνική του γυαλιού </a:t>
            </a:r>
            <a:r>
              <a:rPr lang="el-GR" dirty="0" err="1" smtClean="0"/>
              <a:t>float</a:t>
            </a:r>
            <a:r>
              <a:rPr lang="el-GR" dirty="0" smtClean="0"/>
              <a:t> στη δεκαετία του1950. Σήμερα το 90% του παγκοσμίου επιπέδου γυαλιού παράγεται ακόμη με τη χρήση αυτής της τεχνικής.</a:t>
            </a:r>
          </a:p>
          <a:p>
            <a:pPr marL="365760" indent="-256032" fontAlgn="auto">
              <a:spcAft>
                <a:spcPts val="0"/>
              </a:spcAft>
              <a:buClr>
                <a:schemeClr val="accent3"/>
              </a:buClr>
              <a:buFont typeface="Georgia"/>
              <a:buChar char="•"/>
              <a:defRPr/>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fontScale="92500" lnSpcReduction="20000"/>
          </a:bodyPr>
          <a:lstStyle/>
          <a:p>
            <a:pPr marL="365760" indent="-256032" fontAlgn="auto">
              <a:spcAft>
                <a:spcPts val="0"/>
              </a:spcAft>
              <a:buClr>
                <a:schemeClr val="accent3"/>
              </a:buClr>
              <a:buFont typeface="Georgia"/>
              <a:buChar char="•"/>
              <a:defRPr/>
            </a:pPr>
            <a:r>
              <a:rPr lang="el-GR" dirty="0" smtClean="0"/>
              <a:t>Στη δεκαετία του 1960, οι εταιρείες αύξησαν τον όγκο παραγωγής τους, ενώ παράλληλα μείωσαν την τιμή του επίπεδου γυαλιού. Έως το1975, τα εργοστάσια γυαλιού </a:t>
            </a:r>
            <a:r>
              <a:rPr lang="el-GR" dirty="0" err="1" smtClean="0"/>
              <a:t>float</a:t>
            </a:r>
            <a:r>
              <a:rPr lang="el-GR" dirty="0" smtClean="0"/>
              <a:t> ανέρχονταν στο 97%. Με τη παγκόσμια ενεργειακή κρίση στις αρχές της δεκαετίας του 1970, η ζήτηση για επίπεδο γυαλί μειώθηκε και ολόκληρη η βιομηχανία υπέφερε. Η κατάσταση χειροτέρευσε όταν η </a:t>
            </a:r>
            <a:r>
              <a:rPr lang="el-GR" dirty="0" err="1" smtClean="0"/>
              <a:t>Ford</a:t>
            </a:r>
            <a:r>
              <a:rPr lang="el-GR" dirty="0" smtClean="0"/>
              <a:t> </a:t>
            </a:r>
            <a:r>
              <a:rPr lang="el-GR" dirty="0" err="1" smtClean="0"/>
              <a:t>Motor</a:t>
            </a:r>
            <a:r>
              <a:rPr lang="el-GR" dirty="0" smtClean="0"/>
              <a:t> </a:t>
            </a:r>
            <a:r>
              <a:rPr lang="el-GR" dirty="0" err="1" smtClean="0"/>
              <a:t>Company</a:t>
            </a:r>
            <a:r>
              <a:rPr lang="el-GR" dirty="0" smtClean="0"/>
              <a:t> άρχισε να παράγει το γυαλί </a:t>
            </a:r>
            <a:r>
              <a:rPr lang="el-GR" dirty="0" err="1" smtClean="0"/>
              <a:t>float</a:t>
            </a:r>
            <a:r>
              <a:rPr lang="el-GR" dirty="0" smtClean="0"/>
              <a:t> που χρειαζόταν μέσα στα εργοστάσια της, γεγονός που μείωσε σημαντικά τις πωλήσεις στην αυτοκινητοβιομηχανία.</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fontScale="85000" lnSpcReduction="20000"/>
          </a:bodyPr>
          <a:lstStyle/>
          <a:p>
            <a:pPr marL="365760" indent="-256032" fontAlgn="auto">
              <a:spcAft>
                <a:spcPts val="0"/>
              </a:spcAft>
              <a:buClr>
                <a:schemeClr val="accent3"/>
              </a:buClr>
              <a:buFont typeface="Georgia"/>
              <a:buChar char="•"/>
              <a:defRPr/>
            </a:pPr>
            <a:r>
              <a:rPr lang="el-GR" dirty="0" smtClean="0"/>
              <a:t>Οι κατασκευαστές γυαλιού άρχισαν να καθιερώνουν νέες ανακλαστικές επιστρώσεις υψηλών και μεσαίων αποδόσεων όσον αφορά τη μετάδοση του ορατού φωτός, της ηλιακής ακτινοβολίας και το συντελεστή σκίασης. Επίσης, δημιουργήθηκαν νέα φύλλα γυαλιού που έκαναν ευκολότερη τη κύρτωση του επίπεδου γυαλιού για εφαρμογές όπως ο αεροδυναμικός σχεδιασμός των αυτοκινήτων. Επιπλέον, τα κρύσταλλα ασφαλείας έγιναν ελαφρύτερα και λεπτότερα ώστε να αποφεύγεται η παραμόρφωση. Ορισμένοι Ευρωπαίοι κατασκευαστές έχουν συνδυάσει διαφορετικά πάχη γυαλιού για να φιλτράρουν διάφορες συχνότητες θορύβου, ενώ άλλοι έχουν υιοθετήσει το πολύφυλλο γυαλί για να περιορίσουν την ηχορύπανση.</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lnSpcReduction="10000"/>
          </a:bodyPr>
          <a:lstStyle/>
          <a:p>
            <a:pPr marL="365760" indent="-256032" fontAlgn="auto">
              <a:spcAft>
                <a:spcPts val="0"/>
              </a:spcAft>
              <a:buClr>
                <a:schemeClr val="accent3"/>
              </a:buClr>
              <a:buFont typeface="Georgia"/>
              <a:buChar char="•"/>
              <a:defRPr/>
            </a:pPr>
            <a:r>
              <a:rPr lang="el-GR" dirty="0" smtClean="0"/>
              <a:t>Μια άλλη σημαντική περιοχή ενδιαφέροντος στη βιομηχανία στην επόμενη δεκαετία θα είναι η </a:t>
            </a:r>
            <a:r>
              <a:rPr lang="el-GR" dirty="0" err="1" smtClean="0"/>
              <a:t>ηλεκτροχρωμικη</a:t>
            </a:r>
            <a:r>
              <a:rPr lang="el-GR" dirty="0" smtClean="0"/>
              <a:t> και η </a:t>
            </a:r>
            <a:r>
              <a:rPr lang="el-GR" dirty="0" err="1" smtClean="0"/>
              <a:t>φωτοχρωμικη</a:t>
            </a:r>
            <a:r>
              <a:rPr lang="el-GR" dirty="0" smtClean="0"/>
              <a:t> τεχνολογία - επιτρέπουν στο επίπεδο γυαλί να αντιληφθεί τις αλλαγές στο φως και να ρυθμίζεται ανάλογα. Σήμερα το 28% όλου του επίπεδου γυαλιού χρησιμοποιείται στην αυτοκινητοβιομηχανία. Παράδειγμα αποτελεί η εξέλιξη "ρυθμιζόμενων" καθρεπτών στα αυτοκίνητα που αντιδρούν στις αλλαγές του φωτός, μειώνοντας τις φωτεινές αντανακλάσεις κατά τη νυχτερινή οδήγηση.</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fontScale="92500" lnSpcReduction="20000"/>
          </a:bodyPr>
          <a:lstStyle/>
          <a:p>
            <a:pPr marL="365760" indent="-256032" fontAlgn="auto">
              <a:spcAft>
                <a:spcPts val="0"/>
              </a:spcAft>
              <a:buClr>
                <a:schemeClr val="accent3"/>
              </a:buClr>
              <a:buFont typeface="Georgia"/>
              <a:buChar char="•"/>
              <a:defRPr/>
            </a:pPr>
            <a:r>
              <a:rPr lang="el-GR" dirty="0" smtClean="0"/>
              <a:t>Καθώς η βιομηχανία του γυαλιού διευρύνεται, ο όγκος παραγωγής ξεπερνά την παγκόσμια ζήτηση κατά 1% περίπου ετησίως. Η περιοχή Ασίας-Ειρηνικού συνέχισε τη σημαντική αύξηση της, η οποία μέχρι το 2002 αποτέλεσε το 50% του παγκόσμιου όγκου παραγωγής επίπεδου γυαλιού. Η Ευρώπη μαζί με το σύνολο της Αμερικής θα έχουν επαρκή όγκο παραγωγής για να καλύψουν τις δικές τους ανάγκες σε γυαλί. Από την άλλη μεριά, τα περιθώρια κέρδους στην Κίνα έχουν ήδη εξαφανιστεί, αφού η τιμή πώλησης είναι σχεδόν ίση με το κόστος παραγωγής.</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fontScale="77500" lnSpcReduction="20000"/>
          </a:bodyPr>
          <a:lstStyle/>
          <a:p>
            <a:pPr marL="365760" indent="-256032" fontAlgn="auto">
              <a:spcAft>
                <a:spcPts val="0"/>
              </a:spcAft>
              <a:buClr>
                <a:schemeClr val="accent3"/>
              </a:buClr>
              <a:buFont typeface="Georgia"/>
              <a:buChar char="•"/>
              <a:defRPr/>
            </a:pPr>
            <a:r>
              <a:rPr lang="el-GR" dirty="0" smtClean="0"/>
              <a:t>Οι άνθρωποι του χώρου της κατασκευής και κατεργασίας γυαλιού έχουν μια μοναδική επιχειρηματική δραστηριότητα, με μια μεγάλη παράδοση παροχής προϊόντων στους πελάτες τους, τα οποία οι ίδιοι βρίσκουν ελκυστικά τόσο από άποψη μορφής όσο και από λειτουργική άποψη. Εκτός αυτού, πόσες σύγχρονες βιομηχανίες έχουν ιστορία 3500 χρόνων; Για να συνεχίσουν την παράδοση της συνεχούς βελτίωσης των προϊόντων τους, είναι ανάγκη να μην λησμονούν ότι είναι οι ίδιοι οι πελάτες που κατευθύνουν τη βιομηχανία τους. Χρειάζεται να γνωρίζουν τις ανάγκες και τις προσδοκίες των πελατών σε ολόκληρο το κόσμο, και να ικανοποιούν τις ανάγκες τους με τις καινοτομίες στα προϊόντα τους. Αν το καταφέρουν, τότε είναι σίγουρο ότι θα έχουν συνεχή επιτυχία ως βιομηχανία.</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endParaRPr lang="el-GR" smtClean="0"/>
          </a:p>
        </p:txBody>
      </p:sp>
      <p:sp>
        <p:nvSpPr>
          <p:cNvPr id="23555" name="2 - Θέση περιεχομένου"/>
          <p:cNvSpPr>
            <a:spLocks noGrp="1"/>
          </p:cNvSpPr>
          <p:nvPr>
            <p:ph idx="1"/>
          </p:nvPr>
        </p:nvSpPr>
        <p:spPr/>
        <p:txBody>
          <a:bodyPr/>
          <a:lstStyle/>
          <a:p>
            <a:r>
              <a:rPr lang="el-GR" sz="4800" smtClean="0"/>
              <a:t>ΕΡΩΤΗΣΕΙΣ – ΑΠΟΡΙΕΣ ?</a:t>
            </a:r>
          </a:p>
          <a:p>
            <a:endParaRPr lang="el-GR" sz="4800" smtClean="0"/>
          </a:p>
          <a:p>
            <a:endParaRPr lang="el-GR" sz="4800" smtClean="0"/>
          </a:p>
          <a:p>
            <a:endParaRPr lang="el-GR" sz="4800" smtClean="0"/>
          </a:p>
          <a:p>
            <a:r>
              <a:rPr lang="el-GR" smtClean="0"/>
              <a:t>ΕΥΧΑΡΙΣΤΟΥΜΕ ΓΙΑ ΤΗΝ ΠΡΟΣΟΧΗ ΣΑΣ!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lstStyle/>
          <a:p>
            <a:endParaRPr lang="el-GR" smtClean="0"/>
          </a:p>
        </p:txBody>
      </p:sp>
      <p:sp>
        <p:nvSpPr>
          <p:cNvPr id="6147" name="2 - Θέση περιεχομένου"/>
          <p:cNvSpPr>
            <a:spLocks noGrp="1"/>
          </p:cNvSpPr>
          <p:nvPr>
            <p:ph idx="1"/>
          </p:nvPr>
        </p:nvSpPr>
        <p:spPr/>
        <p:txBody>
          <a:bodyPr/>
          <a:lstStyle/>
          <a:p>
            <a:r>
              <a:rPr lang="el-GR" smtClean="0"/>
              <a:t>Η κατασκευή του γυαλιού άρχισε γύρω στο 1500 π.Χ στην Αίγυπτο και τη Μεσοποταμία. Το πρώτο φυσικό γυαλί ήταν ο οψιδιανός. Οι πρώτοι υαλουργοί έδιναν σχήμα και μορφή στο μαλακό γυαλί τυλίγοντας το γύρω από ένα πυρήνα άμμου ή πηλού, ψύχοντας στη συνέχεια το γυαλί και αφαιρώντας το υλικό του πυρήνα.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endParaRPr lang="el-GR" smtClean="0"/>
          </a:p>
        </p:txBody>
      </p:sp>
      <p:pic>
        <p:nvPicPr>
          <p:cNvPr id="7171" name="3 - Θέση περιεχομένου" descr="1.PNG"/>
          <p:cNvPicPr>
            <a:picLocks noGrp="1" noChangeAspect="1"/>
          </p:cNvPicPr>
          <p:nvPr>
            <p:ph idx="1"/>
          </p:nvPr>
        </p:nvPicPr>
        <p:blipFill>
          <a:blip r:embed="rId2" cstate="email"/>
          <a:srcRect/>
          <a:stretch>
            <a:fillRect/>
          </a:stretch>
        </p:blipFill>
        <p:spPr>
          <a:xfrm>
            <a:off x="357188" y="1143000"/>
            <a:ext cx="8215312" cy="528637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endParaRPr lang="el-GR" smtClean="0"/>
          </a:p>
        </p:txBody>
      </p:sp>
      <p:pic>
        <p:nvPicPr>
          <p:cNvPr id="8195" name="3 - Θέση περιεχομένου" descr="2.PNG"/>
          <p:cNvPicPr>
            <a:picLocks noGrp="1" noChangeAspect="1"/>
          </p:cNvPicPr>
          <p:nvPr>
            <p:ph idx="1"/>
          </p:nvPr>
        </p:nvPicPr>
        <p:blipFill>
          <a:blip r:embed="rId2" cstate="email"/>
          <a:srcRect/>
          <a:stretch>
            <a:fillRect/>
          </a:stretch>
        </p:blipFill>
        <p:spPr>
          <a:xfrm>
            <a:off x="428625" y="1071563"/>
            <a:ext cx="8215313" cy="550227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3 - Θέση περιεχομένου" descr="3.PNG"/>
          <p:cNvPicPr>
            <a:picLocks noGrp="1" noChangeAspect="1"/>
          </p:cNvPicPr>
          <p:nvPr>
            <p:ph idx="1"/>
          </p:nvPr>
        </p:nvPicPr>
        <p:blipFill>
          <a:blip r:embed="rId2" cstate="email"/>
          <a:srcRect/>
          <a:stretch>
            <a:fillRect/>
          </a:stretch>
        </p:blipFill>
        <p:spPr>
          <a:xfrm>
            <a:off x="785813" y="1000125"/>
            <a:ext cx="8001000" cy="53975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endParaRPr lang="el-GR" smtClean="0"/>
          </a:p>
        </p:txBody>
      </p:sp>
      <p:sp>
        <p:nvSpPr>
          <p:cNvPr id="10243" name="2 - Θέση περιεχομένου"/>
          <p:cNvSpPr>
            <a:spLocks noGrp="1"/>
          </p:cNvSpPr>
          <p:nvPr>
            <p:ph idx="1"/>
          </p:nvPr>
        </p:nvSpPr>
        <p:spPr/>
        <p:txBody>
          <a:bodyPr/>
          <a:lstStyle/>
          <a:p>
            <a:r>
              <a:rPr lang="el-GR" smtClean="0"/>
              <a:t>Κατά την επόμενη χιλιετία, η υαλουργία διαδόθηκε ευρύτερα. Οι υαλουργοί έμαθαν να προσθέτουν διάφορα υλικά στο γυαλί για να βελτιώσουν την αντοχή του, να παράγουν διάφανο γυαλί η να παράγουν γυαλί σε ένα ειδικό χρώμα. Χρησιμοποιούνταν κυρίως από τις βασιλικές οικογένειες η για θρησκευτικές τελετές.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p:txBody>
          <a:bodyPr>
            <a:normAutofit lnSpcReduction="10000"/>
          </a:bodyPr>
          <a:lstStyle/>
          <a:p>
            <a:pPr marL="365760" indent="-256032" fontAlgn="auto">
              <a:spcAft>
                <a:spcPts val="0"/>
              </a:spcAft>
              <a:buClr>
                <a:schemeClr val="accent3"/>
              </a:buClr>
              <a:buFont typeface="Georgia"/>
              <a:buChar char="•"/>
              <a:defRPr/>
            </a:pPr>
            <a:r>
              <a:rPr lang="el-GR" dirty="0" smtClean="0"/>
              <a:t>Γύρω στο 300 </a:t>
            </a:r>
            <a:r>
              <a:rPr lang="el-GR" dirty="0" err="1" smtClean="0"/>
              <a:t>π.Χ</a:t>
            </a:r>
            <a:r>
              <a:rPr lang="el-GR" dirty="0" smtClean="0"/>
              <a:t> κάποιοι Σύριοι υαλουργοί εφηύραν το σωλήνα του φυσητού γυαλιού σε αναρίθμητα σχήματα και πάχη. Οι Ρωμαίοι έφεραν την επανάσταση στην υαλουργία τον πρώτο αιώνα </a:t>
            </a:r>
            <a:r>
              <a:rPr lang="el-GR" dirty="0" err="1" smtClean="0"/>
              <a:t>μ.Χ</a:t>
            </a:r>
            <a:r>
              <a:rPr lang="el-GR" dirty="0" smtClean="0"/>
              <a:t> με τη χρήση διαφόρων κατασκευαστικών τεχνικών. Μεταξύ αυτών ήταν το φύσημα γυαλιού σε ελεύθερη μορφή, το φύσημα γυαλιού σε καλούπι και η συμπίεση γυαλιού σε καλούπι. Άρχισαν επίσης να κατασκευάζουν καθρέπτες.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endParaRPr lang="el-GR" smtClean="0"/>
          </a:p>
        </p:txBody>
      </p:sp>
      <p:pic>
        <p:nvPicPr>
          <p:cNvPr id="12291" name="3 - Θέση περιεχομένου" descr="4.PNG"/>
          <p:cNvPicPr>
            <a:picLocks noGrp="1" noChangeAspect="1"/>
          </p:cNvPicPr>
          <p:nvPr>
            <p:ph idx="1"/>
          </p:nvPr>
        </p:nvPicPr>
        <p:blipFill>
          <a:blip r:embed="rId2" cstate="email"/>
          <a:srcRect/>
          <a:stretch>
            <a:fillRect/>
          </a:stretch>
        </p:blipFill>
        <p:spPr>
          <a:xfrm>
            <a:off x="428625" y="1143000"/>
            <a:ext cx="8143875" cy="543083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endParaRPr lang="el-GR" smtClean="0"/>
          </a:p>
        </p:txBody>
      </p:sp>
      <p:pic>
        <p:nvPicPr>
          <p:cNvPr id="13315" name="3 - Θέση περιεχομένου" descr="5.PNG"/>
          <p:cNvPicPr>
            <a:picLocks noGrp="1" noChangeAspect="1"/>
          </p:cNvPicPr>
          <p:nvPr>
            <p:ph idx="1"/>
          </p:nvPr>
        </p:nvPicPr>
        <p:blipFill>
          <a:blip r:embed="rId2" cstate="email"/>
          <a:srcRect/>
          <a:stretch>
            <a:fillRect/>
          </a:stretch>
        </p:blipFill>
        <p:spPr>
          <a:xfrm>
            <a:off x="142875" y="1000125"/>
            <a:ext cx="8715375" cy="5573713"/>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TotalTime>
  <Words>1051</Words>
  <Application>Microsoft Office PowerPoint</Application>
  <PresentationFormat>Προβολή στην οθόνη (4:3)</PresentationFormat>
  <Paragraphs>21</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Georgia</vt:lpstr>
      <vt:lpstr>Arial</vt:lpstr>
      <vt:lpstr>Trebuchet MS</vt:lpstr>
      <vt:lpstr>Wingdings 2</vt:lpstr>
      <vt:lpstr>Calibri</vt:lpstr>
      <vt:lpstr>Αστικό</vt:lpstr>
      <vt:lpstr>ΙΣΤΟΡΙΑ ΤΟΥ ΓΥΑΛΙΟΥ</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ΙΣΤΟΡΙΑ ΤΟΥ ΓΥΑΛΙΟΥ</dc:title>
  <dc:creator>ILIAS</dc:creator>
  <cp:lastModifiedBy>kostas</cp:lastModifiedBy>
  <cp:revision>3</cp:revision>
  <dcterms:created xsi:type="dcterms:W3CDTF">2014-03-15T17:52:26Z</dcterms:created>
  <dcterms:modified xsi:type="dcterms:W3CDTF">2014-05-17T20:56:39Z</dcterms:modified>
</cp:coreProperties>
</file>