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7" autoAdjust="0"/>
    <p:restoredTop sz="94612" autoAdjust="0"/>
  </p:normalViewPr>
  <p:slideViewPr>
    <p:cSldViewPr>
      <p:cViewPr varScale="1">
        <p:scale>
          <a:sx n="80" d="100"/>
          <a:sy n="80" d="100"/>
        </p:scale>
        <p:origin x="-1022" y="-82"/>
      </p:cViewPr>
      <p:guideLst>
        <p:guide orient="horz" pos="2160"/>
        <p:guide pos="2880"/>
      </p:guideLst>
    </p:cSldViewPr>
  </p:slideViewPr>
  <p:outlineViewPr>
    <p:cViewPr>
      <p:scale>
        <a:sx n="33" d="100"/>
        <a:sy n="33" d="100"/>
      </p:scale>
      <p:origin x="0" y="1781"/>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03E78036-CD50-4B8E-B4B6-8C6B7E7E2C69}" type="datetimeFigureOut">
              <a:rPr lang="el-GR" smtClean="0"/>
              <a:pPr/>
              <a:t>12/1/2014</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B12EF5A-D293-4946-9A9A-C06B0D3CFFC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3E78036-CD50-4B8E-B4B6-8C6B7E7E2C69}" type="datetimeFigureOut">
              <a:rPr lang="el-GR" smtClean="0"/>
              <a:pPr/>
              <a:t>12/1/2014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12EF5A-D293-4946-9A9A-C06B0D3CFFC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3E78036-CD50-4B8E-B4B6-8C6B7E7E2C69}" type="datetimeFigureOut">
              <a:rPr lang="el-GR" smtClean="0"/>
              <a:pPr/>
              <a:t>12/1/2014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12EF5A-D293-4946-9A9A-C06B0D3CFFC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03E78036-CD50-4B8E-B4B6-8C6B7E7E2C69}" type="datetimeFigureOut">
              <a:rPr lang="el-GR" smtClean="0"/>
              <a:pPr/>
              <a:t>12/1/2014</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DB12EF5A-D293-4946-9A9A-C06B0D3CFFC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03E78036-CD50-4B8E-B4B6-8C6B7E7E2C69}" type="datetimeFigureOut">
              <a:rPr lang="el-GR" smtClean="0"/>
              <a:pPr/>
              <a:t>12/1/2014</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DB12EF5A-D293-4946-9A9A-C06B0D3CFFC6}"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03E78036-CD50-4B8E-B4B6-8C6B7E7E2C69}" type="datetimeFigureOut">
              <a:rPr lang="el-GR" smtClean="0"/>
              <a:pPr/>
              <a:t>12/1/2014</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DB12EF5A-D293-4946-9A9A-C06B0D3CFFC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03E78036-CD50-4B8E-B4B6-8C6B7E7E2C69}" type="datetimeFigureOut">
              <a:rPr lang="el-GR" smtClean="0"/>
              <a:pPr/>
              <a:t>12/1/2014</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DB12EF5A-D293-4946-9A9A-C06B0D3CFFC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03E78036-CD50-4B8E-B4B6-8C6B7E7E2C69}" type="datetimeFigureOut">
              <a:rPr lang="el-GR" smtClean="0"/>
              <a:pPr/>
              <a:t>12/1/2014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B12EF5A-D293-4946-9A9A-C06B0D3CFFC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03E78036-CD50-4B8E-B4B6-8C6B7E7E2C69}" type="datetimeFigureOut">
              <a:rPr lang="el-GR" smtClean="0"/>
              <a:pPr/>
              <a:t>12/1/2014</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DB12EF5A-D293-4946-9A9A-C06B0D3CFFC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03E78036-CD50-4B8E-B4B6-8C6B7E7E2C69}" type="datetimeFigureOut">
              <a:rPr lang="el-GR" smtClean="0"/>
              <a:pPr/>
              <a:t>12/1/2014</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DB12EF5A-D293-4946-9A9A-C06B0D3CFFC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03E78036-CD50-4B8E-B4B6-8C6B7E7E2C69}" type="datetimeFigureOut">
              <a:rPr lang="el-GR" smtClean="0"/>
              <a:pPr/>
              <a:t>12/1/2014</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DB12EF5A-D293-4946-9A9A-C06B0D3CFFC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3E78036-CD50-4B8E-B4B6-8C6B7E7E2C69}" type="datetimeFigureOut">
              <a:rPr lang="el-GR" smtClean="0"/>
              <a:pPr/>
              <a:t>12/1/2014</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B12EF5A-D293-4946-9A9A-C06B0D3CFFC6}"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187624" y="476672"/>
            <a:ext cx="6548264" cy="1080120"/>
          </a:xfrm>
          <a:solidFill>
            <a:schemeClr val="accent5">
              <a:lumMod val="60000"/>
              <a:lumOff val="40000"/>
            </a:schemeClr>
          </a:solidFill>
          <a:ln>
            <a:solidFill>
              <a:schemeClr val="accent6">
                <a:lumMod val="75000"/>
              </a:schemeClr>
            </a:solidFill>
          </a:ln>
        </p:spPr>
        <p:txBody>
          <a:bodyPr/>
          <a:lstStyle/>
          <a:p>
            <a:r>
              <a:rPr lang="el-GR" u="sng" dirty="0" smtClean="0"/>
              <a:t>ΓΥΑΛΙ</a:t>
            </a:r>
            <a:endParaRPr lang="el-GR" u="sng" dirty="0"/>
          </a:p>
        </p:txBody>
      </p:sp>
      <p:sp>
        <p:nvSpPr>
          <p:cNvPr id="3" name="2 - Υπότιτλος"/>
          <p:cNvSpPr>
            <a:spLocks noGrp="1"/>
          </p:cNvSpPr>
          <p:nvPr>
            <p:ph type="subTitle" idx="1"/>
          </p:nvPr>
        </p:nvSpPr>
        <p:spPr>
          <a:xfrm>
            <a:off x="827584" y="2348880"/>
            <a:ext cx="6944816" cy="3289920"/>
          </a:xfrm>
        </p:spPr>
        <p:txBody>
          <a:bodyPr>
            <a:normAutofit/>
          </a:bodyPr>
          <a:lstStyle/>
          <a:p>
            <a:pPr algn="l"/>
            <a:r>
              <a:rPr lang="el-GR" sz="2000" b="1" u="sng" dirty="0" smtClean="0">
                <a:solidFill>
                  <a:schemeClr val="tx1"/>
                </a:solidFill>
              </a:rPr>
              <a:t>Σχολείο</a:t>
            </a:r>
            <a:r>
              <a:rPr lang="el-GR" sz="2000" b="1" dirty="0" smtClean="0">
                <a:solidFill>
                  <a:schemeClr val="tx1"/>
                </a:solidFill>
              </a:rPr>
              <a:t>: 2ο Γυμνάσιο Σπάρτης</a:t>
            </a:r>
          </a:p>
          <a:p>
            <a:pPr algn="l"/>
            <a:r>
              <a:rPr lang="el-GR" sz="2000" b="1" u="sng" dirty="0" smtClean="0">
                <a:solidFill>
                  <a:schemeClr val="tx1"/>
                </a:solidFill>
              </a:rPr>
              <a:t>Μέλη Ομάδας</a:t>
            </a:r>
            <a:r>
              <a:rPr lang="el-GR" sz="2000" b="1" dirty="0" smtClean="0">
                <a:solidFill>
                  <a:schemeClr val="tx1"/>
                </a:solidFill>
              </a:rPr>
              <a:t>:   Δερδελάκου Τζένη</a:t>
            </a:r>
          </a:p>
          <a:p>
            <a:pPr algn="l"/>
            <a:r>
              <a:rPr lang="el-GR" sz="2000" b="1" dirty="0" smtClean="0">
                <a:solidFill>
                  <a:schemeClr val="tx1"/>
                </a:solidFill>
              </a:rPr>
              <a:t>                            Θεοφανοπούλου Μαριλέττα</a:t>
            </a:r>
          </a:p>
          <a:p>
            <a:pPr algn="l"/>
            <a:r>
              <a:rPr lang="el-GR" sz="2000" b="1" dirty="0">
                <a:solidFill>
                  <a:schemeClr val="tx1"/>
                </a:solidFill>
              </a:rPr>
              <a:t> </a:t>
            </a:r>
            <a:r>
              <a:rPr lang="el-GR" sz="2000" b="1" dirty="0" smtClean="0">
                <a:solidFill>
                  <a:schemeClr val="tx1"/>
                </a:solidFill>
              </a:rPr>
              <a:t>                            Αλεξοπούλου Ιωάννα</a:t>
            </a:r>
          </a:p>
          <a:p>
            <a:pPr algn="l"/>
            <a:r>
              <a:rPr lang="el-GR" sz="2000" b="1" dirty="0">
                <a:solidFill>
                  <a:schemeClr val="tx1"/>
                </a:solidFill>
              </a:rPr>
              <a:t> </a:t>
            </a:r>
            <a:r>
              <a:rPr lang="el-GR" sz="2000" b="1" dirty="0" smtClean="0">
                <a:solidFill>
                  <a:schemeClr val="tx1"/>
                </a:solidFill>
              </a:rPr>
              <a:t>                            Καρκαμπάση Αθηνά </a:t>
            </a:r>
          </a:p>
          <a:p>
            <a:pPr algn="l"/>
            <a:r>
              <a:rPr lang="el-GR" sz="2000" b="1" u="sng" dirty="0" smtClean="0">
                <a:solidFill>
                  <a:schemeClr val="tx1"/>
                </a:solidFill>
              </a:rPr>
              <a:t>Καθηγήτρια</a:t>
            </a:r>
            <a:r>
              <a:rPr lang="el-GR" sz="2000" b="1" dirty="0" smtClean="0">
                <a:solidFill>
                  <a:schemeClr val="tx1"/>
                </a:solidFill>
              </a:rPr>
              <a:t>: κ. Κόγια</a:t>
            </a:r>
          </a:p>
          <a:p>
            <a:pPr algn="l"/>
            <a:endParaRPr lang="el-GR" sz="2000" dirty="0" smtClean="0">
              <a:solidFill>
                <a:schemeClr val="tx1"/>
              </a:solidFill>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5987008" cy="1289298"/>
          </a:xfrm>
          <a:solidFill>
            <a:schemeClr val="accent5">
              <a:lumMod val="60000"/>
              <a:lumOff val="40000"/>
            </a:schemeClr>
          </a:solidFill>
          <a:ln>
            <a:solidFill>
              <a:schemeClr val="accent6">
                <a:lumMod val="75000"/>
              </a:schemeClr>
            </a:solidFill>
          </a:ln>
        </p:spPr>
        <p:txBody>
          <a:bodyPr/>
          <a:lstStyle/>
          <a:p>
            <a:r>
              <a:rPr lang="el-GR" dirty="0" smtClean="0"/>
              <a:t>Βιβλιογραφία</a:t>
            </a:r>
            <a:endParaRPr lang="el-GR" dirty="0"/>
          </a:p>
        </p:txBody>
      </p:sp>
      <p:sp>
        <p:nvSpPr>
          <p:cNvPr id="3" name="2 - Θέση περιεχομένου"/>
          <p:cNvSpPr>
            <a:spLocks noGrp="1"/>
          </p:cNvSpPr>
          <p:nvPr>
            <p:ph idx="1"/>
          </p:nvPr>
        </p:nvSpPr>
        <p:spPr/>
        <p:txBody>
          <a:bodyPr/>
          <a:lstStyle/>
          <a:p>
            <a:pPr>
              <a:buNone/>
            </a:pPr>
            <a:r>
              <a:rPr lang="en-US" dirty="0" smtClean="0"/>
              <a:t>www.wikipedia.org</a:t>
            </a:r>
          </a:p>
          <a:p>
            <a:pPr>
              <a:buNone/>
            </a:pPr>
            <a:endParaRPr lang="el-GR" dirty="0" smtClean="0"/>
          </a:p>
          <a:p>
            <a:pPr>
              <a:buNone/>
            </a:pPr>
            <a:r>
              <a:rPr lang="el-GR" dirty="0" smtClean="0"/>
              <a:t>Εγκυκλοπαίδεια Δομή</a:t>
            </a:r>
          </a:p>
          <a:p>
            <a:pPr>
              <a:buNone/>
            </a:pPr>
            <a:endParaRPr lang="el-GR" dirty="0" smtClean="0"/>
          </a:p>
          <a:p>
            <a:pPr>
              <a:buNone/>
            </a:pPr>
            <a:r>
              <a:rPr lang="el-GR" dirty="0" smtClean="0"/>
              <a:t>Εικόνες </a:t>
            </a:r>
            <a:r>
              <a:rPr lang="en-US" dirty="0" smtClean="0"/>
              <a:t>Google</a:t>
            </a:r>
            <a:endParaRPr lang="el-GR" dirty="0" smtClean="0"/>
          </a:p>
          <a:p>
            <a:pPr>
              <a:buNone/>
            </a:pPr>
            <a:endParaRPr lang="el-GR" dirty="0" smtClean="0"/>
          </a:p>
          <a:p>
            <a:pPr>
              <a:buNone/>
            </a:pPr>
            <a:endParaRPr lang="en-US" dirty="0" smtClean="0"/>
          </a:p>
          <a:p>
            <a:pPr>
              <a:buNone/>
            </a:pPr>
            <a:endParaRPr lang="en-US" dirty="0" smtClean="0"/>
          </a:p>
          <a:p>
            <a:pPr>
              <a:buNone/>
            </a:pPr>
            <a:endParaRPr lang="en-US" dirty="0" smtClean="0"/>
          </a:p>
          <a:p>
            <a:pPr>
              <a:buNone/>
            </a:pPr>
            <a:endParaRPr lang="el-GR"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04664"/>
            <a:ext cx="8075240" cy="1012974"/>
          </a:xfrm>
          <a:solidFill>
            <a:schemeClr val="accent5">
              <a:lumMod val="60000"/>
              <a:lumOff val="40000"/>
            </a:schemeClr>
          </a:solidFill>
          <a:ln>
            <a:solidFill>
              <a:schemeClr val="accent6">
                <a:lumMod val="75000"/>
              </a:schemeClr>
            </a:solidFill>
          </a:ln>
        </p:spPr>
        <p:txBody>
          <a:bodyPr>
            <a:normAutofit/>
          </a:bodyPr>
          <a:lstStyle/>
          <a:p>
            <a:r>
              <a:rPr lang="el-GR" sz="3600" dirty="0" smtClean="0"/>
              <a:t>Τι είναι το γυαλί;;</a:t>
            </a:r>
            <a:endParaRPr lang="el-GR" sz="3600" dirty="0"/>
          </a:p>
        </p:txBody>
      </p:sp>
      <p:sp>
        <p:nvSpPr>
          <p:cNvPr id="3" name="2 - Θέση περιεχομένου"/>
          <p:cNvSpPr>
            <a:spLocks noGrp="1"/>
          </p:cNvSpPr>
          <p:nvPr>
            <p:ph idx="1"/>
          </p:nvPr>
        </p:nvSpPr>
        <p:spPr>
          <a:xfrm>
            <a:off x="467544" y="1988840"/>
            <a:ext cx="8280920" cy="4680520"/>
          </a:xfrm>
        </p:spPr>
        <p:txBody>
          <a:bodyPr>
            <a:normAutofit/>
          </a:bodyPr>
          <a:lstStyle/>
          <a:p>
            <a:pPr>
              <a:buNone/>
            </a:pPr>
            <a:r>
              <a:rPr lang="el-GR" sz="2400" dirty="0" smtClean="0"/>
              <a:t>     Το </a:t>
            </a:r>
            <a:r>
              <a:rPr lang="el-GR" sz="2400" dirty="0"/>
              <a:t>γυαλί είναι </a:t>
            </a:r>
            <a:r>
              <a:rPr lang="el-GR" sz="2400" dirty="0" smtClean="0"/>
              <a:t>ένα φυσικό προϊόν. Παράγεται </a:t>
            </a:r>
            <a:r>
              <a:rPr lang="el-GR" sz="2400" dirty="0"/>
              <a:t>από την </a:t>
            </a:r>
            <a:r>
              <a:rPr lang="el-GR" sz="2400" dirty="0" smtClean="0"/>
              <a:t>τήξη  σόδας </a:t>
            </a:r>
            <a:r>
              <a:rPr lang="el-GR" sz="2400" dirty="0"/>
              <a:t>(</a:t>
            </a:r>
            <a:r>
              <a:rPr lang="en-US" sz="2400" dirty="0"/>
              <a:t>NaCO3</a:t>
            </a:r>
            <a:r>
              <a:rPr lang="en-US" sz="2400" dirty="0" smtClean="0"/>
              <a:t>)</a:t>
            </a:r>
            <a:r>
              <a:rPr lang="el-GR" sz="2400" dirty="0" smtClean="0"/>
              <a:t> ή ποτάσας </a:t>
            </a:r>
            <a:r>
              <a:rPr lang="el-GR" sz="2400" dirty="0"/>
              <a:t>και </a:t>
            </a:r>
            <a:r>
              <a:rPr lang="el-GR" sz="2400" dirty="0" smtClean="0"/>
              <a:t>άμμου. Προστίθεται ασβέστιο και </a:t>
            </a:r>
            <a:r>
              <a:rPr lang="el-GR" sz="2400" dirty="0"/>
              <a:t>άλλα </a:t>
            </a:r>
            <a:r>
              <a:rPr lang="el-GR" sz="2400" dirty="0" smtClean="0"/>
              <a:t>υλικά. Τα παραπάνω </a:t>
            </a:r>
            <a:r>
              <a:rPr lang="el-GR" sz="2400" dirty="0"/>
              <a:t>υλικά </a:t>
            </a:r>
            <a:r>
              <a:rPr lang="el-GR" sz="2400" dirty="0" smtClean="0"/>
              <a:t>είναι πολύ </a:t>
            </a:r>
            <a:r>
              <a:rPr lang="el-GR" sz="2400" dirty="0"/>
              <a:t>κοινά </a:t>
            </a:r>
            <a:r>
              <a:rPr lang="el-GR" sz="2400" dirty="0" smtClean="0"/>
              <a:t>και διαδεδομένα </a:t>
            </a:r>
            <a:r>
              <a:rPr lang="el-GR" sz="2400" dirty="0"/>
              <a:t>στον </a:t>
            </a:r>
            <a:r>
              <a:rPr lang="el-GR" sz="2400" dirty="0" smtClean="0"/>
              <a:t>φλοιό της </a:t>
            </a:r>
            <a:r>
              <a:rPr lang="el-GR" sz="2400" dirty="0"/>
              <a:t>γης.</a:t>
            </a:r>
          </a:p>
        </p:txBody>
      </p:sp>
      <p:pic>
        <p:nvPicPr>
          <p:cNvPr id="1026" name="Picture 2" descr="C:\Users\Πανος\Desktop\Μαριλέττα\Εργασια Χημειας\eikones\γυαλι 1.jpg"/>
          <p:cNvPicPr>
            <a:picLocks noChangeAspect="1" noChangeArrowheads="1"/>
          </p:cNvPicPr>
          <p:nvPr/>
        </p:nvPicPr>
        <p:blipFill>
          <a:blip r:embed="rId2" cstate="print"/>
          <a:srcRect/>
          <a:stretch>
            <a:fillRect/>
          </a:stretch>
        </p:blipFill>
        <p:spPr bwMode="auto">
          <a:xfrm>
            <a:off x="5796136" y="3645024"/>
            <a:ext cx="2842352" cy="2938178"/>
          </a:xfrm>
          <a:prstGeom prst="rect">
            <a:avLst/>
          </a:prstGeom>
          <a:noFill/>
        </p:spPr>
      </p:pic>
    </p:spTree>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332656"/>
            <a:ext cx="7931224" cy="1084982"/>
          </a:xfrm>
          <a:solidFill>
            <a:schemeClr val="accent5">
              <a:lumMod val="60000"/>
              <a:lumOff val="40000"/>
            </a:schemeClr>
          </a:solidFill>
          <a:ln>
            <a:solidFill>
              <a:schemeClr val="accent6">
                <a:lumMod val="75000"/>
              </a:schemeClr>
            </a:solidFill>
          </a:ln>
        </p:spPr>
        <p:txBody>
          <a:bodyPr>
            <a:normAutofit/>
          </a:bodyPr>
          <a:lstStyle/>
          <a:p>
            <a:r>
              <a:rPr lang="el-GR" sz="3600" dirty="0" smtClean="0"/>
              <a:t>Ιστορική Αναδρομή</a:t>
            </a:r>
            <a:endParaRPr lang="el-GR" sz="3600" dirty="0"/>
          </a:p>
        </p:txBody>
      </p:sp>
      <p:sp>
        <p:nvSpPr>
          <p:cNvPr id="3" name="2 - Θέση περιεχομένου"/>
          <p:cNvSpPr>
            <a:spLocks noGrp="1"/>
          </p:cNvSpPr>
          <p:nvPr>
            <p:ph idx="1"/>
          </p:nvPr>
        </p:nvSpPr>
        <p:spPr>
          <a:xfrm>
            <a:off x="323528" y="1556792"/>
            <a:ext cx="8507288" cy="4525963"/>
          </a:xfrm>
        </p:spPr>
        <p:txBody>
          <a:bodyPr>
            <a:normAutofit/>
          </a:bodyPr>
          <a:lstStyle/>
          <a:p>
            <a:pPr>
              <a:buNone/>
            </a:pPr>
            <a:r>
              <a:rPr lang="el-GR" sz="2000" b="1" dirty="0" smtClean="0"/>
              <a:t>      </a:t>
            </a:r>
            <a:r>
              <a:rPr lang="el-GR" sz="2000" dirty="0" smtClean="0">
                <a:sym typeface="Wingdings" pitchFamily="2" charset="2"/>
              </a:rPr>
              <a:t></a:t>
            </a:r>
            <a:r>
              <a:rPr lang="el-GR" sz="2000" dirty="0" smtClean="0"/>
              <a:t> </a:t>
            </a:r>
            <a:r>
              <a:rPr lang="el-GR" sz="2000" b="1" dirty="0"/>
              <a:t>Η ανακάλυψη του γυαλιού - 5000 π.χ.</a:t>
            </a:r>
            <a:r>
              <a:rPr lang="el-GR" sz="2000" dirty="0"/>
              <a:t/>
            </a:r>
            <a:br>
              <a:rPr lang="el-GR" sz="2000" dirty="0"/>
            </a:br>
            <a:r>
              <a:rPr lang="el-GR" sz="2000" dirty="0"/>
              <a:t/>
            </a:r>
            <a:br>
              <a:rPr lang="el-GR" sz="2000" dirty="0"/>
            </a:br>
            <a:r>
              <a:rPr lang="el-GR" sz="2000" dirty="0"/>
              <a:t>Φυσικό γυαλί υπήρχε </a:t>
            </a:r>
            <a:r>
              <a:rPr lang="el-GR" sz="2000" dirty="0" smtClean="0"/>
              <a:t>από πάντα. Δημιουργήθηκε </a:t>
            </a:r>
            <a:r>
              <a:rPr lang="el-GR" sz="2000" dirty="0"/>
              <a:t>όταν συγκεκριμένα </a:t>
            </a:r>
            <a:endParaRPr lang="el-GR" sz="2000" dirty="0" smtClean="0"/>
          </a:p>
          <a:p>
            <a:pPr>
              <a:buNone/>
            </a:pPr>
            <a:r>
              <a:rPr lang="el-GR" sz="2000" dirty="0"/>
              <a:t> </a:t>
            </a:r>
            <a:r>
              <a:rPr lang="el-GR" sz="2000" dirty="0" smtClean="0"/>
              <a:t>     είδη πετρωμάτων έλειωναν , σαν </a:t>
            </a:r>
            <a:r>
              <a:rPr lang="el-GR" sz="2000" dirty="0"/>
              <a:t>αποτέλεσμα φαινομένων πολύ υψηλής θερμοκρασίας όπως </a:t>
            </a:r>
            <a:r>
              <a:rPr lang="el-GR" sz="2000" dirty="0" smtClean="0"/>
              <a:t>ηφαιστειακές εκρήξεις</a:t>
            </a:r>
            <a:r>
              <a:rPr lang="el-GR" sz="2000" dirty="0"/>
              <a:t>, χτυπήματα κεραυνών ή πτώσεις μετεωριτών, τα οποία κατόπιν </a:t>
            </a:r>
            <a:r>
              <a:rPr lang="el-GR" sz="2000" dirty="0" smtClean="0"/>
              <a:t>ψύχονταν</a:t>
            </a:r>
            <a:r>
              <a:rPr lang="el-GR" sz="2000" dirty="0"/>
              <a:t>  </a:t>
            </a:r>
            <a:r>
              <a:rPr lang="el-GR" sz="2000" dirty="0" smtClean="0"/>
              <a:t>ταχύτατα </a:t>
            </a:r>
            <a:r>
              <a:rPr lang="el-GR" sz="2000" dirty="0"/>
              <a:t>και </a:t>
            </a:r>
            <a:r>
              <a:rPr lang="el-GR" sz="2000" dirty="0" smtClean="0"/>
              <a:t>στερεοποιούνταν.</a:t>
            </a:r>
          </a:p>
          <a:p>
            <a:pPr>
              <a:buNone/>
            </a:pPr>
            <a:r>
              <a:rPr lang="el-GR" sz="2000" b="1" dirty="0"/>
              <a:t> </a:t>
            </a:r>
            <a:r>
              <a:rPr lang="el-GR" sz="2000" b="1" dirty="0" smtClean="0"/>
              <a:t>   </a:t>
            </a:r>
            <a:r>
              <a:rPr lang="el-GR" b="1" dirty="0"/>
              <a:t/>
            </a:r>
            <a:br>
              <a:rPr lang="el-GR" b="1" dirty="0"/>
            </a:br>
            <a:endParaRPr lang="el-GR" dirty="0"/>
          </a:p>
        </p:txBody>
      </p:sp>
      <p:pic>
        <p:nvPicPr>
          <p:cNvPr id="2050" name="Picture 2" descr="C:\Users\Πανος\Desktop\Μαριλέττα\Εργασια Χημειας\eikones\γυαλι 2.jpg"/>
          <p:cNvPicPr>
            <a:picLocks noChangeAspect="1" noChangeArrowheads="1"/>
          </p:cNvPicPr>
          <p:nvPr/>
        </p:nvPicPr>
        <p:blipFill>
          <a:blip r:embed="rId2" cstate="print"/>
          <a:srcRect/>
          <a:stretch>
            <a:fillRect/>
          </a:stretch>
        </p:blipFill>
        <p:spPr bwMode="auto">
          <a:xfrm>
            <a:off x="4355976" y="4077072"/>
            <a:ext cx="3600400" cy="2664296"/>
          </a:xfrm>
          <a:prstGeom prst="rect">
            <a:avLst/>
          </a:prstGeom>
          <a:noFill/>
        </p:spPr>
      </p:pic>
    </p:spTree>
  </p:cSld>
  <p:clrMapOvr>
    <a:masterClrMapping/>
  </p:clrMapOvr>
  <p:transition>
    <p:spli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71600" y="620688"/>
            <a:ext cx="7488832" cy="1326009"/>
          </a:xfrm>
          <a:solidFill>
            <a:schemeClr val="accent5">
              <a:lumMod val="60000"/>
              <a:lumOff val="40000"/>
            </a:schemeClr>
          </a:solidFill>
          <a:ln>
            <a:solidFill>
              <a:schemeClr val="accent6">
                <a:lumMod val="75000"/>
              </a:schemeClr>
            </a:solidFill>
          </a:ln>
        </p:spPr>
        <p:txBody>
          <a:bodyPr>
            <a:normAutofit/>
          </a:bodyPr>
          <a:lstStyle/>
          <a:p>
            <a:r>
              <a:rPr lang="el-GR" sz="3600" dirty="0" smtClean="0"/>
              <a:t>Ιδιότητες Γυαλιού</a:t>
            </a:r>
            <a:endParaRPr lang="el-GR" sz="3600" dirty="0"/>
          </a:p>
        </p:txBody>
      </p:sp>
      <p:sp>
        <p:nvSpPr>
          <p:cNvPr id="3" name="2 - Υπότιτλος"/>
          <p:cNvSpPr>
            <a:spLocks noGrp="1"/>
          </p:cNvSpPr>
          <p:nvPr>
            <p:ph type="subTitle" idx="1"/>
          </p:nvPr>
        </p:nvSpPr>
        <p:spPr>
          <a:xfrm>
            <a:off x="467544" y="2492896"/>
            <a:ext cx="7848872" cy="3024336"/>
          </a:xfrm>
        </p:spPr>
        <p:txBody>
          <a:bodyPr>
            <a:normAutofit/>
          </a:bodyPr>
          <a:lstStyle/>
          <a:p>
            <a:pPr algn="l"/>
            <a:r>
              <a:rPr lang="el-GR" sz="2400" dirty="0" smtClean="0">
                <a:solidFill>
                  <a:schemeClr val="tx1"/>
                </a:solidFill>
                <a:sym typeface="Wingdings" pitchFamily="2" charset="2"/>
              </a:rPr>
              <a:t></a:t>
            </a:r>
            <a:r>
              <a:rPr lang="el-GR" sz="2400" dirty="0" smtClean="0">
                <a:solidFill>
                  <a:schemeClr val="tx1"/>
                </a:solidFill>
              </a:rPr>
              <a:t>Στερεό </a:t>
            </a:r>
            <a:r>
              <a:rPr lang="el-GR" sz="2400" dirty="0">
                <a:solidFill>
                  <a:schemeClr val="tx1"/>
                </a:solidFill>
              </a:rPr>
              <a:t>υψηλής σκληρότητας (7 στην κλίμακα Mohs</a:t>
            </a:r>
            <a:r>
              <a:rPr lang="el-GR" sz="2400" dirty="0" smtClean="0">
                <a:solidFill>
                  <a:schemeClr val="tx1"/>
                </a:solidFill>
              </a:rPr>
              <a:t>).</a:t>
            </a:r>
          </a:p>
          <a:p>
            <a:pPr algn="l"/>
            <a:r>
              <a:rPr lang="el-GR" sz="2400" dirty="0" smtClean="0">
                <a:solidFill>
                  <a:schemeClr val="tx1"/>
                </a:solidFill>
                <a:sym typeface="Wingdings" pitchFamily="2" charset="2"/>
              </a:rPr>
              <a:t> </a:t>
            </a:r>
            <a:r>
              <a:rPr lang="el-GR" sz="2400" dirty="0" smtClean="0">
                <a:solidFill>
                  <a:schemeClr val="tx1"/>
                </a:solidFill>
              </a:rPr>
              <a:t>Μη </a:t>
            </a:r>
            <a:r>
              <a:rPr lang="el-GR" sz="2400" dirty="0">
                <a:solidFill>
                  <a:schemeClr val="tx1"/>
                </a:solidFill>
              </a:rPr>
              <a:t>κρυσταλλικής δομής άμορφο </a:t>
            </a:r>
            <a:r>
              <a:rPr lang="el-GR" sz="2400" dirty="0" smtClean="0">
                <a:solidFill>
                  <a:schemeClr val="tx1"/>
                </a:solidFill>
              </a:rPr>
              <a:t>υλικό.</a:t>
            </a:r>
          </a:p>
          <a:p>
            <a:pPr algn="l"/>
            <a:r>
              <a:rPr lang="el-GR" sz="2400" dirty="0" smtClean="0">
                <a:solidFill>
                  <a:schemeClr val="tx1"/>
                </a:solidFill>
                <a:sym typeface="Wingdings" pitchFamily="2" charset="2"/>
              </a:rPr>
              <a:t> </a:t>
            </a:r>
            <a:r>
              <a:rPr lang="el-GR" sz="2400" dirty="0" smtClean="0">
                <a:solidFill>
                  <a:schemeClr val="tx1"/>
                </a:solidFill>
              </a:rPr>
              <a:t>Εύθραυστο.</a:t>
            </a:r>
          </a:p>
          <a:p>
            <a:pPr algn="l"/>
            <a:r>
              <a:rPr lang="el-GR" sz="2400" dirty="0" smtClean="0">
                <a:solidFill>
                  <a:schemeClr val="tx1"/>
                </a:solidFill>
                <a:sym typeface="Wingdings" pitchFamily="2" charset="2"/>
              </a:rPr>
              <a:t> </a:t>
            </a:r>
            <a:r>
              <a:rPr lang="el-GR" sz="2400" dirty="0" smtClean="0">
                <a:solidFill>
                  <a:schemeClr val="tx1"/>
                </a:solidFill>
              </a:rPr>
              <a:t>Διαφανές </a:t>
            </a:r>
            <a:r>
              <a:rPr lang="el-GR" sz="2400" dirty="0">
                <a:solidFill>
                  <a:schemeClr val="tx1"/>
                </a:solidFill>
              </a:rPr>
              <a:t>για το φάσμα του ορατού φωτός</a:t>
            </a:r>
            <a:r>
              <a:rPr lang="el-GR" sz="2400" dirty="0" smtClean="0">
                <a:solidFill>
                  <a:schemeClr val="tx1"/>
                </a:solidFill>
              </a:rPr>
              <a:t>.</a:t>
            </a:r>
          </a:p>
          <a:p>
            <a:pPr algn="l"/>
            <a:r>
              <a:rPr lang="el-GR" sz="2400" dirty="0" smtClean="0">
                <a:solidFill>
                  <a:schemeClr val="tx1"/>
                </a:solidFill>
                <a:sym typeface="Wingdings" pitchFamily="2" charset="2"/>
              </a:rPr>
              <a:t> </a:t>
            </a:r>
            <a:r>
              <a:rPr lang="el-GR" sz="2400" dirty="0" smtClean="0">
                <a:solidFill>
                  <a:schemeClr val="tx1"/>
                </a:solidFill>
              </a:rPr>
              <a:t>Δυσθερμαγωγό </a:t>
            </a:r>
            <a:r>
              <a:rPr lang="el-GR" sz="2400" dirty="0">
                <a:solidFill>
                  <a:schemeClr val="tx1"/>
                </a:solidFill>
              </a:rPr>
              <a:t>και μονωτικό </a:t>
            </a:r>
            <a:r>
              <a:rPr lang="el-GR" sz="2400" dirty="0" smtClean="0">
                <a:solidFill>
                  <a:schemeClr val="tx1"/>
                </a:solidFill>
              </a:rPr>
              <a:t>υλικό</a:t>
            </a:r>
            <a:r>
              <a:rPr lang="el-GR" dirty="0" smtClean="0">
                <a:solidFill>
                  <a:schemeClr val="tx1"/>
                </a:solidFill>
              </a:rPr>
              <a:t>.</a:t>
            </a:r>
            <a:endParaRPr lang="el-GR" dirty="0">
              <a:solidFill>
                <a:schemeClr val="tx1"/>
              </a:solidFill>
            </a:endParaRPr>
          </a:p>
          <a:p>
            <a:endParaRPr lang="el-GR" dirty="0"/>
          </a:p>
        </p:txBody>
      </p:sp>
    </p:spTree>
  </p:cSld>
  <p:clrMapOvr>
    <a:masterClrMapping/>
  </p:clrMapOvr>
  <p:transition>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16632"/>
            <a:ext cx="8075240" cy="940966"/>
          </a:xfrm>
          <a:solidFill>
            <a:schemeClr val="accent5">
              <a:lumMod val="60000"/>
              <a:lumOff val="40000"/>
            </a:schemeClr>
          </a:solidFill>
          <a:ln>
            <a:solidFill>
              <a:schemeClr val="accent6">
                <a:lumMod val="75000"/>
              </a:schemeClr>
            </a:solidFill>
          </a:ln>
        </p:spPr>
        <p:txBody>
          <a:bodyPr>
            <a:normAutofit/>
          </a:bodyPr>
          <a:lstStyle/>
          <a:p>
            <a:r>
              <a:rPr lang="el-GR" sz="3600" dirty="0" smtClean="0"/>
              <a:t> Τύποι Γυαλιού</a:t>
            </a:r>
            <a:endParaRPr lang="el-GR" sz="3600" dirty="0"/>
          </a:p>
        </p:txBody>
      </p:sp>
      <p:sp>
        <p:nvSpPr>
          <p:cNvPr id="3" name="2 - Θέση περιεχομένου"/>
          <p:cNvSpPr>
            <a:spLocks noGrp="1"/>
          </p:cNvSpPr>
          <p:nvPr>
            <p:ph idx="1"/>
          </p:nvPr>
        </p:nvSpPr>
        <p:spPr>
          <a:xfrm>
            <a:off x="467544" y="1196752"/>
            <a:ext cx="8229600" cy="5445224"/>
          </a:xfrm>
        </p:spPr>
        <p:txBody>
          <a:bodyPr>
            <a:normAutofit fontScale="85000" lnSpcReduction="10000"/>
          </a:bodyPr>
          <a:lstStyle/>
          <a:p>
            <a:pPr>
              <a:buNone/>
            </a:pPr>
            <a:r>
              <a:rPr lang="el-GR" sz="2800" dirty="0" smtClean="0"/>
              <a:t>Βασικοί Τύποι Γυαλιού:</a:t>
            </a:r>
          </a:p>
          <a:p>
            <a:pPr>
              <a:buFont typeface="Wingdings"/>
              <a:buChar char="à"/>
            </a:pPr>
            <a:r>
              <a:rPr lang="el-GR" sz="2000" b="1" dirty="0" smtClean="0"/>
              <a:t>Κοινό γυαλί </a:t>
            </a:r>
            <a:r>
              <a:rPr lang="el-GR" sz="2400" dirty="0" smtClean="0"/>
              <a:t>: </a:t>
            </a:r>
            <a:r>
              <a:rPr lang="el-GR" sz="2000" dirty="0" smtClean="0"/>
              <a:t>Το κοινό γυαλί είναι φθηνό στην κατασκευή του και παρουσιάζει οπτικές και φυσικές ιδιότητες κατάλληλες για την κατασκευή κοινών αντικειμένων, όπως υαλοπίνακες και οικιακά σκεύη (ποτήρια, φιάλες, δοχεία τροφίμων).</a:t>
            </a:r>
          </a:p>
          <a:p>
            <a:pPr>
              <a:buFont typeface="Wingdings"/>
              <a:buChar char="à"/>
            </a:pPr>
            <a:r>
              <a:rPr lang="el-GR" sz="2000" b="1" dirty="0" smtClean="0"/>
              <a:t>Γυαλί μολύβδου: </a:t>
            </a:r>
            <a:r>
              <a:rPr lang="el-GR" sz="2000" dirty="0" smtClean="0"/>
              <a:t>Έχει υψηλή ανθεκτικότητα, τα αντικείμενα που δίνει είναι εξαιρετικά στιλπνά και παρουσιάζει υψηλό δείκτη διάθλασης. Οι δύο τελευταίες ιδιότητες το κάνουν υλικό ιδιαίτερα κατάλληλο για την κατασκευή διακοσμητικών αντικειμένων αλλά και (ακριβών) ειδών οικιακής χρήσεως, όπως ποτήρια, ανθοδοχεία κτλ. O μόλυβδος είναι δηλητηριώδες υλικό, αλλά επειδή τα άτομά του είναι ολοσχερώς εγκλωβισμένα στη μοριακή δομή του γυαλιού, δεν επιφέρει καμία απολύτως βλάβη στην ανθρώπινη υγεία</a:t>
            </a:r>
          </a:p>
          <a:p>
            <a:pPr>
              <a:buFont typeface="Wingdings"/>
              <a:buChar char="à"/>
            </a:pPr>
            <a:r>
              <a:rPr lang="el-GR" sz="2000" b="1" dirty="0" smtClean="0"/>
              <a:t>Γυαλί βορίου</a:t>
            </a:r>
            <a:r>
              <a:rPr lang="el-GR" sz="2000" dirty="0" smtClean="0"/>
              <a:t>: Είναι γνωστότερο με την εμπορική ονομασία «Pyrex».  Η παρουσία βορίου και το μικρό ποσοστό αλκαλίων κάνουν το γυαλί αυτό ανθεκτικό στις απότομες μεταβολές θερμοκρασίας και περισσότερο δύστηκτο. Χρησιμοποιείται για την κατασκευή εργαστηριακών οργάνων και συσκευών, συσκευασίες φαρμακευτικών προϊόντων, σε λαμπτήρες υψηλών αποδόσεων (π.χ. προβολέων) αλλά και για οικιακές εφαρμογές (σκεύη Pyrex, τα οποία δεν θραύονται κατά το μαγείρεμα).</a:t>
            </a:r>
            <a:endParaRPr lang="el-GR" sz="2000" b="1" dirty="0" smtClean="0"/>
          </a:p>
          <a:p>
            <a:pPr>
              <a:buNone/>
            </a:pPr>
            <a:endParaRPr lang="el-GR" sz="2400" dirty="0" smtClean="0"/>
          </a:p>
        </p:txBody>
      </p:sp>
    </p:spTree>
  </p:cSld>
  <p:clrMapOvr>
    <a:masterClrMapping/>
  </p:clrMapOvr>
  <p:transition>
    <p:blind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260648"/>
            <a:ext cx="6300192" cy="1152128"/>
          </a:xfrm>
        </p:spPr>
        <p:txBody>
          <a:bodyPr>
            <a:normAutofit/>
          </a:bodyPr>
          <a:lstStyle/>
          <a:p>
            <a:r>
              <a:rPr lang="el-GR" sz="3200" dirty="0" smtClean="0">
                <a:solidFill>
                  <a:schemeClr val="tx1"/>
                </a:solidFill>
              </a:rPr>
              <a:t>Ειδικοί Τύποι Γυαλιού</a:t>
            </a:r>
            <a:endParaRPr lang="el-GR" sz="3200" dirty="0">
              <a:solidFill>
                <a:schemeClr val="tx1"/>
              </a:solidFill>
            </a:endParaRPr>
          </a:p>
        </p:txBody>
      </p:sp>
      <p:sp>
        <p:nvSpPr>
          <p:cNvPr id="3" name="2 - Θέση περιεχομένου"/>
          <p:cNvSpPr>
            <a:spLocks noGrp="1"/>
          </p:cNvSpPr>
          <p:nvPr>
            <p:ph idx="1"/>
          </p:nvPr>
        </p:nvSpPr>
        <p:spPr>
          <a:xfrm>
            <a:off x="395536" y="1196752"/>
            <a:ext cx="8568952" cy="5472608"/>
          </a:xfrm>
        </p:spPr>
        <p:txBody>
          <a:bodyPr/>
          <a:lstStyle/>
          <a:p>
            <a:pPr>
              <a:buFont typeface="Wingdings" pitchFamily="2" charset="2"/>
              <a:buChar char="v"/>
            </a:pPr>
            <a:r>
              <a:rPr lang="el-GR" dirty="0" smtClean="0">
                <a:sym typeface="Wingdings" pitchFamily="2" charset="2"/>
              </a:rPr>
              <a:t> </a:t>
            </a:r>
            <a:r>
              <a:rPr lang="el-GR" sz="1800" b="1" dirty="0" smtClean="0">
                <a:sym typeface="Wingdings" pitchFamily="2" charset="2"/>
              </a:rPr>
              <a:t>Κεραμικό γυαλί: </a:t>
            </a:r>
            <a:r>
              <a:rPr lang="el-GR" sz="2400" dirty="0" smtClean="0"/>
              <a:t> </a:t>
            </a:r>
            <a:r>
              <a:rPr lang="el-GR" sz="1800" dirty="0" smtClean="0"/>
              <a:t>Είναι γυαλί με οξείδια του αργιλίου και του λιθίου να συμμετέχουν στη σύστασή του και, λόγω θερμοανθεκτικότητας, έχει βρει εφαρμογή ως πυρίμαχο διάφανο υλικό σε θύρες κλιβάνων, κατόπτρων τηλεσκοπίων, υαλοποίησης πλακιδίων διαστημοπλοίων, αλλά και σε οικιακές συσκευές (υαλοκεραμικές εστίες μαγειρέματος κτλ.).</a:t>
            </a:r>
          </a:p>
          <a:p>
            <a:pPr>
              <a:buFont typeface="Wingdings" pitchFamily="2" charset="2"/>
              <a:buChar char="v"/>
            </a:pPr>
            <a:r>
              <a:rPr lang="el-GR" sz="1800" b="1" dirty="0" smtClean="0"/>
              <a:t>Οπτικά γυαλιά</a:t>
            </a:r>
            <a:r>
              <a:rPr lang="el-GR" sz="1800" dirty="0" smtClean="0"/>
              <a:t>:  Δεν έχουν σταθερή σύσταση, αλλά αυτή ποικίλει ανάλογα με τον τύπο που απαιτείται κάθε φορά. Τα συναντούμε στην κατασκευή γυαλιών οράσεως και ηλίου, σε συσκευές όπως φωτογραφικές μηχανές, βιντεοκάμερες και μικροσκόπια (κατασκευή φακών) και σε συσκευές ακριβείας (οπτικά όργανα πλοήγησης, κάτοπτρα, τηλεσκόπια κτλ.).</a:t>
            </a:r>
          </a:p>
          <a:p>
            <a:pPr>
              <a:buFont typeface="Wingdings" pitchFamily="2" charset="2"/>
              <a:buChar char="v"/>
            </a:pPr>
            <a:endParaRPr lang="el-GR" sz="1800" dirty="0" smtClean="0"/>
          </a:p>
          <a:p>
            <a:pPr>
              <a:buFont typeface="Wingdings" pitchFamily="2" charset="2"/>
              <a:buChar char="v"/>
            </a:pPr>
            <a:endParaRPr lang="el-GR" sz="1800" dirty="0"/>
          </a:p>
        </p:txBody>
      </p:sp>
      <p:pic>
        <p:nvPicPr>
          <p:cNvPr id="11" name="10 - Εικόνα" descr="γυαλι 3.jpg"/>
          <p:cNvPicPr>
            <a:picLocks noChangeAspect="1"/>
          </p:cNvPicPr>
          <p:nvPr/>
        </p:nvPicPr>
        <p:blipFill>
          <a:blip r:embed="rId2" cstate="print"/>
          <a:stretch>
            <a:fillRect/>
          </a:stretch>
        </p:blipFill>
        <p:spPr>
          <a:xfrm>
            <a:off x="5940152" y="4365104"/>
            <a:ext cx="2736304" cy="2283387"/>
          </a:xfrm>
          <a:prstGeom prst="rect">
            <a:avLst/>
          </a:prstGeom>
        </p:spPr>
      </p:pic>
    </p:spTree>
  </p:cSld>
  <p:clrMapOvr>
    <a:masterClrMapping/>
  </p:clrMapOvr>
  <p:transition>
    <p:comb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55576" y="260648"/>
            <a:ext cx="7499176" cy="1189854"/>
          </a:xfrm>
          <a:solidFill>
            <a:schemeClr val="accent5">
              <a:lumMod val="60000"/>
              <a:lumOff val="40000"/>
            </a:schemeClr>
          </a:solidFill>
          <a:ln>
            <a:solidFill>
              <a:schemeClr val="accent6">
                <a:lumMod val="75000"/>
              </a:schemeClr>
            </a:solidFill>
          </a:ln>
        </p:spPr>
        <p:txBody>
          <a:bodyPr/>
          <a:lstStyle/>
          <a:p>
            <a:r>
              <a:rPr lang="el-GR" dirty="0" smtClean="0"/>
              <a:t>Πλεονεκτήματα Γυαλιού</a:t>
            </a:r>
            <a:endParaRPr lang="el-GR" dirty="0"/>
          </a:p>
        </p:txBody>
      </p:sp>
      <p:sp>
        <p:nvSpPr>
          <p:cNvPr id="3" name="2 - Θέση περιεχομένου"/>
          <p:cNvSpPr>
            <a:spLocks noGrp="1"/>
          </p:cNvSpPr>
          <p:nvPr>
            <p:ph idx="1"/>
          </p:nvPr>
        </p:nvSpPr>
        <p:spPr/>
        <p:txBody>
          <a:bodyPr>
            <a:normAutofit/>
          </a:bodyPr>
          <a:lstStyle/>
          <a:p>
            <a:r>
              <a:rPr lang="el-GR" sz="2000" dirty="0" smtClean="0"/>
              <a:t>Μπορεί να γίνει σε διάφορα μεγέθη και αντικείμενα.</a:t>
            </a:r>
          </a:p>
          <a:p>
            <a:endParaRPr lang="el-GR" sz="2000" dirty="0" smtClean="0"/>
          </a:p>
          <a:p>
            <a:r>
              <a:rPr lang="el-GR" sz="2000" dirty="0" smtClean="0"/>
              <a:t>Μπορεί να είναι χρωματισμένο ή άχρωμο .</a:t>
            </a:r>
          </a:p>
          <a:p>
            <a:endParaRPr lang="el-GR" sz="2000" dirty="0" smtClean="0"/>
          </a:p>
          <a:p>
            <a:r>
              <a:rPr lang="el-GR" sz="2000" dirty="0" smtClean="0"/>
              <a:t>Δεν σκουριάζει .</a:t>
            </a:r>
          </a:p>
          <a:p>
            <a:pPr>
              <a:buNone/>
            </a:pPr>
            <a:r>
              <a:rPr lang="el-GR" sz="2000" dirty="0" smtClean="0"/>
              <a:t> </a:t>
            </a:r>
          </a:p>
          <a:p>
            <a:pPr>
              <a:buNone/>
            </a:pPr>
            <a:endParaRPr lang="el-GR" sz="2000" dirty="0" smtClean="0"/>
          </a:p>
          <a:p>
            <a:pPr>
              <a:buNone/>
            </a:pPr>
            <a:endParaRPr lang="el-GR" sz="2000" dirty="0" smtClean="0"/>
          </a:p>
          <a:p>
            <a:pPr>
              <a:buNone/>
            </a:pPr>
            <a:r>
              <a:rPr lang="el-GR" sz="2000" dirty="0" smtClean="0"/>
              <a:t> </a:t>
            </a:r>
          </a:p>
        </p:txBody>
      </p:sp>
      <p:pic>
        <p:nvPicPr>
          <p:cNvPr id="5" name="4 - Εικόνα" descr="γυαλι 4.jpg"/>
          <p:cNvPicPr>
            <a:picLocks noChangeAspect="1"/>
          </p:cNvPicPr>
          <p:nvPr/>
        </p:nvPicPr>
        <p:blipFill>
          <a:blip r:embed="rId2" cstate="print"/>
          <a:stretch>
            <a:fillRect/>
          </a:stretch>
        </p:blipFill>
        <p:spPr>
          <a:xfrm>
            <a:off x="1619672" y="4293096"/>
            <a:ext cx="6379913" cy="1800200"/>
          </a:xfrm>
          <a:prstGeom prst="rect">
            <a:avLst/>
          </a:prstGeom>
        </p:spPr>
      </p:pic>
    </p:spTree>
  </p:cSld>
  <p:clrMapOvr>
    <a:masterClrMapping/>
  </p:clrMapOvr>
  <p:transition>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260648"/>
            <a:ext cx="7787208" cy="1189854"/>
          </a:xfrm>
          <a:solidFill>
            <a:schemeClr val="accent5">
              <a:lumMod val="60000"/>
              <a:lumOff val="40000"/>
            </a:schemeClr>
          </a:solidFill>
          <a:ln>
            <a:solidFill>
              <a:schemeClr val="accent6">
                <a:lumMod val="75000"/>
              </a:schemeClr>
            </a:solidFill>
          </a:ln>
        </p:spPr>
        <p:txBody>
          <a:bodyPr/>
          <a:lstStyle/>
          <a:p>
            <a:r>
              <a:rPr lang="el-GR" dirty="0" smtClean="0"/>
              <a:t>Μειονεκτήματα Γυαλιού</a:t>
            </a:r>
            <a:endParaRPr lang="el-GR" dirty="0"/>
          </a:p>
        </p:txBody>
      </p:sp>
      <p:sp>
        <p:nvSpPr>
          <p:cNvPr id="3" name="2 - Θέση περιεχομένου"/>
          <p:cNvSpPr>
            <a:spLocks noGrp="1"/>
          </p:cNvSpPr>
          <p:nvPr>
            <p:ph idx="1"/>
          </p:nvPr>
        </p:nvSpPr>
        <p:spPr>
          <a:xfrm>
            <a:off x="179512" y="1772816"/>
            <a:ext cx="8964488" cy="4644008"/>
          </a:xfrm>
        </p:spPr>
        <p:txBody>
          <a:bodyPr/>
          <a:lstStyle/>
          <a:p>
            <a:r>
              <a:rPr lang="el-GR" sz="2000" dirty="0" smtClean="0"/>
              <a:t>Ένα ακριβό υλικό.</a:t>
            </a:r>
          </a:p>
          <a:p>
            <a:endParaRPr lang="el-GR" dirty="0" smtClean="0"/>
          </a:p>
          <a:p>
            <a:r>
              <a:rPr lang="el-GR" sz="2000" dirty="0" smtClean="0"/>
              <a:t>Λιώνει σε υψηλές θερμοκρασίες.</a:t>
            </a:r>
          </a:p>
          <a:p>
            <a:endParaRPr lang="el-GR" sz="2000" dirty="0" smtClean="0"/>
          </a:p>
          <a:p>
            <a:endParaRPr lang="el-GR" sz="2000" dirty="0" smtClean="0"/>
          </a:p>
          <a:p>
            <a:r>
              <a:rPr lang="el-GR" sz="2000" dirty="0" smtClean="0"/>
              <a:t>Είναι εύθραυστο , σπάει εύκολα .</a:t>
            </a:r>
          </a:p>
          <a:p>
            <a:endParaRPr lang="el-GR" sz="2000" dirty="0" smtClean="0"/>
          </a:p>
          <a:p>
            <a:endParaRPr lang="el-GR" sz="2000" dirty="0" smtClean="0"/>
          </a:p>
          <a:p>
            <a:endParaRPr lang="el-GR" dirty="0"/>
          </a:p>
        </p:txBody>
      </p:sp>
      <p:pic>
        <p:nvPicPr>
          <p:cNvPr id="4" name="3 - Εικόνα" descr="γυαλι 5.jpg"/>
          <p:cNvPicPr>
            <a:picLocks noChangeAspect="1"/>
          </p:cNvPicPr>
          <p:nvPr/>
        </p:nvPicPr>
        <p:blipFill>
          <a:blip r:embed="rId2" cstate="print"/>
          <a:stretch>
            <a:fillRect/>
          </a:stretch>
        </p:blipFill>
        <p:spPr>
          <a:xfrm>
            <a:off x="4932040" y="3429000"/>
            <a:ext cx="3888432" cy="2945798"/>
          </a:xfrm>
          <a:prstGeom prst="rect">
            <a:avLst/>
          </a:prstGeom>
        </p:spPr>
      </p:pic>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188640"/>
            <a:ext cx="7355160" cy="973830"/>
          </a:xfrm>
          <a:solidFill>
            <a:schemeClr val="accent5">
              <a:lumMod val="60000"/>
              <a:lumOff val="40000"/>
            </a:schemeClr>
          </a:solidFill>
          <a:ln>
            <a:solidFill>
              <a:schemeClr val="accent6">
                <a:lumMod val="75000"/>
              </a:schemeClr>
            </a:solidFill>
          </a:ln>
        </p:spPr>
        <p:txBody>
          <a:bodyPr/>
          <a:lstStyle/>
          <a:p>
            <a:r>
              <a:rPr lang="el-GR" dirty="0" smtClean="0"/>
              <a:t>Έργα Τέχνης από γυαλί</a:t>
            </a:r>
            <a:endParaRPr lang="el-GR"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395535" y="1484784"/>
            <a:ext cx="2903363" cy="2016224"/>
          </a:xfrm>
          <a:prstGeom prst="rect">
            <a:avLst/>
          </a:prstGeom>
          <a:noFill/>
          <a:ln w="9525">
            <a:noFill/>
            <a:miter lim="800000"/>
            <a:headEnd/>
            <a:tailEnd/>
          </a:ln>
        </p:spPr>
      </p:pic>
      <p:pic>
        <p:nvPicPr>
          <p:cNvPr id="5" name="4 - Εικόνα" descr="γυαλι 6.jpg"/>
          <p:cNvPicPr>
            <a:picLocks noChangeAspect="1"/>
          </p:cNvPicPr>
          <p:nvPr/>
        </p:nvPicPr>
        <p:blipFill>
          <a:blip r:embed="rId3" cstate="print"/>
          <a:stretch>
            <a:fillRect/>
          </a:stretch>
        </p:blipFill>
        <p:spPr>
          <a:xfrm>
            <a:off x="395536" y="3933056"/>
            <a:ext cx="2684152" cy="2448272"/>
          </a:xfrm>
          <a:prstGeom prst="rect">
            <a:avLst/>
          </a:prstGeom>
        </p:spPr>
      </p:pic>
      <p:pic>
        <p:nvPicPr>
          <p:cNvPr id="6" name="5 - Εικόνα" descr="γυαλι 7.jpg"/>
          <p:cNvPicPr>
            <a:picLocks noChangeAspect="1"/>
          </p:cNvPicPr>
          <p:nvPr/>
        </p:nvPicPr>
        <p:blipFill>
          <a:blip r:embed="rId4" cstate="print"/>
          <a:stretch>
            <a:fillRect/>
          </a:stretch>
        </p:blipFill>
        <p:spPr>
          <a:xfrm>
            <a:off x="3779912" y="1340768"/>
            <a:ext cx="4457700" cy="2217420"/>
          </a:xfrm>
          <a:prstGeom prst="rect">
            <a:avLst/>
          </a:prstGeom>
        </p:spPr>
      </p:pic>
      <p:pic>
        <p:nvPicPr>
          <p:cNvPr id="7" name="6 - Εικόνα" descr="γυαλι 8.jpg"/>
          <p:cNvPicPr>
            <a:picLocks noChangeAspect="1"/>
          </p:cNvPicPr>
          <p:nvPr/>
        </p:nvPicPr>
        <p:blipFill>
          <a:blip r:embed="rId5" cstate="print"/>
          <a:stretch>
            <a:fillRect/>
          </a:stretch>
        </p:blipFill>
        <p:spPr>
          <a:xfrm>
            <a:off x="3995936" y="4005064"/>
            <a:ext cx="3960440" cy="2592288"/>
          </a:xfrm>
          <a:prstGeom prst="rect">
            <a:avLst/>
          </a:prstGeom>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122</TotalTime>
  <Words>282</Words>
  <Application>Microsoft Office PowerPoint</Application>
  <PresentationFormat>Προβολή στην οθόνη (4:3)</PresentationFormat>
  <Paragraphs>55</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Ζωντάνια</vt:lpstr>
      <vt:lpstr>ΓΥΑΛΙ</vt:lpstr>
      <vt:lpstr>Τι είναι το γυαλί;;</vt:lpstr>
      <vt:lpstr>Ιστορική Αναδρομή</vt:lpstr>
      <vt:lpstr>Ιδιότητες Γυαλιού</vt:lpstr>
      <vt:lpstr> Τύποι Γυαλιού</vt:lpstr>
      <vt:lpstr>Ειδικοί Τύποι Γυαλιού</vt:lpstr>
      <vt:lpstr>Πλεονεκτήματα Γυαλιού</vt:lpstr>
      <vt:lpstr>Μειονεκτήματα Γυαλιού</vt:lpstr>
      <vt:lpstr>Έργα Τέχνης από γυαλί</vt:lpstr>
      <vt:lpstr>Βιβλιογραφία</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ΓΥΑΛΙ</dc:title>
  <dc:creator>Πανος</dc:creator>
  <cp:lastModifiedBy>Πανος</cp:lastModifiedBy>
  <cp:revision>18</cp:revision>
  <dcterms:created xsi:type="dcterms:W3CDTF">2014-01-12T16:19:12Z</dcterms:created>
  <dcterms:modified xsi:type="dcterms:W3CDTF">2014-01-12T18:22:56Z</dcterms:modified>
</cp:coreProperties>
</file>