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C2DE7932-CF86-4926-8BDB-21958AD5D6C0}" type="datetimeFigureOut">
              <a:rPr lang="el-GR" smtClean="0"/>
              <a:t>11/5/2014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77CFCDA-2E08-453C-9DC2-3474E5A2FF1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DE7932-CF86-4926-8BDB-21958AD5D6C0}" type="datetimeFigureOut">
              <a:rPr lang="el-GR" smtClean="0"/>
              <a:t>11/5/2014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7CFCDA-2E08-453C-9DC2-3474E5A2FF1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DE7932-CF86-4926-8BDB-21958AD5D6C0}" type="datetimeFigureOut">
              <a:rPr lang="el-GR" smtClean="0"/>
              <a:t>11/5/2014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7CFCDA-2E08-453C-9DC2-3474E5A2FF1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C2DE7932-CF86-4926-8BDB-21958AD5D6C0}" type="datetimeFigureOut">
              <a:rPr lang="el-GR" smtClean="0"/>
              <a:t>11/5/2014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A77CFCDA-2E08-453C-9DC2-3474E5A2FF1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C2DE7932-CF86-4926-8BDB-21958AD5D6C0}" type="datetimeFigureOut">
              <a:rPr lang="el-GR" smtClean="0"/>
              <a:t>11/5/2014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A77CFCDA-2E08-453C-9DC2-3474E5A2FF15}"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C2DE7932-CF86-4926-8BDB-21958AD5D6C0}" type="datetimeFigureOut">
              <a:rPr lang="el-GR" smtClean="0"/>
              <a:t>11/5/2014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A77CFCDA-2E08-453C-9DC2-3474E5A2FF1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C2DE7932-CF86-4926-8BDB-21958AD5D6C0}" type="datetimeFigureOut">
              <a:rPr lang="el-GR" smtClean="0"/>
              <a:t>11/5/2014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A77CFCDA-2E08-453C-9DC2-3474E5A2FF1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2DE7932-CF86-4926-8BDB-21958AD5D6C0}" type="datetimeFigureOut">
              <a:rPr lang="el-GR" smtClean="0"/>
              <a:t>11/5/2014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77CFCDA-2E08-453C-9DC2-3474E5A2FF1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C2DE7932-CF86-4926-8BDB-21958AD5D6C0}" type="datetimeFigureOut">
              <a:rPr lang="el-GR" smtClean="0"/>
              <a:t>11/5/2014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A77CFCDA-2E08-453C-9DC2-3474E5A2FF1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C2DE7932-CF86-4926-8BDB-21958AD5D6C0}" type="datetimeFigureOut">
              <a:rPr lang="el-GR" smtClean="0"/>
              <a:t>11/5/2014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A77CFCDA-2E08-453C-9DC2-3474E5A2FF1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C2DE7932-CF86-4926-8BDB-21958AD5D6C0}" type="datetimeFigureOut">
              <a:rPr lang="el-GR" smtClean="0"/>
              <a:t>11/5/2014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A77CFCDA-2E08-453C-9DC2-3474E5A2FF1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2DE7932-CF86-4926-8BDB-21958AD5D6C0}" type="datetimeFigureOut">
              <a:rPr lang="el-GR" smtClean="0"/>
              <a:t>11/5/2014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77CFCDA-2E08-453C-9DC2-3474E5A2FF15}"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l.wikipedia.org/wiki/%CE%91%CE%B8%CE%AE%CE%BD%CE%B1" TargetMode="External"/><Relationship Id="rId2" Type="http://schemas.openxmlformats.org/officeDocument/2006/relationships/hyperlink" Target="http://el.wikipedia.org/wiki/%CE%A0%CE%B1%CF%81%CE%B1%CE%BF%CE%BB%CF%85%CE%BC%CF%80%CE%B9%CE%B1%CE%BA%CE%BF%CE%AF_%CE%91%CE%B3%CF%8E%CE%BD%CE%B5%CF%82" TargetMode="External"/><Relationship Id="rId1" Type="http://schemas.openxmlformats.org/officeDocument/2006/relationships/slideLayout" Target="../slideLayouts/slideLayout2.xml"/><Relationship Id="rId5" Type="http://schemas.openxmlformats.org/officeDocument/2006/relationships/hyperlink" Target="http://el.wikipedia.org/w/index.php?title=%CE%9F%CE%BB%CF%85%CE%BC%CF%80%CE%B9%CE%B1%CE%BA%CE%BF%CE%AF_%CE%91%CE%B3%CF%8E%CE%BD%CE%B5%CF%82_%CF%84%CF%89%CE%BD_%CE%BA%CF%89%CF%86%CF%8E%CE%BD&amp;action=edit&amp;redlink=1" TargetMode="External"/><Relationship Id="rId4" Type="http://schemas.openxmlformats.org/officeDocument/2006/relationships/hyperlink" Target="http://el.wikipedia.org/w/index.php?title=%CE%95%CE%B9%CE%B4%CE%B9%CE%BA%CE%BF%CE%AF_%CE%9F%CE%BB%CF%85%CE%BC%CF%80%CE%B9%CE%B1%CE%BA%CE%BF%CE%AF_%CE%91%CE%B3%CF%8E%CE%BD%CE%B5%CF%82&amp;action=edit&amp;redlink=1"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1896" TargetMode="External"/><Relationship Id="rId13" Type="http://schemas.openxmlformats.org/officeDocument/2006/relationships/hyperlink" Target="http://el.wikipedia.org/wiki/1994" TargetMode="External"/><Relationship Id="rId3" Type="http://schemas.openxmlformats.org/officeDocument/2006/relationships/hyperlink" Target="http://el.wikipedia.org/wiki/%CE%91%CF%81%CF%87%CE%B1%CE%AF%CE%B1_%CE%95%CE%BB%CE%BB%CE%AC%CE%B4%CE%B1" TargetMode="External"/><Relationship Id="rId7" Type="http://schemas.openxmlformats.org/officeDocument/2006/relationships/hyperlink" Target="http://el.wikipedia.org/wiki/%CE%98%CE%B5%CF%81%CE%B9%CE%BD%CE%BF%CE%AF_%CE%9F%CE%BB%CF%85%CE%BC%CF%80%CE%B9%CE%B1%CE%BA%CE%BF%CE%AF_%CE%91%CE%B3%CF%8E%CE%BD%CE%B5%CF%82" TargetMode="External"/><Relationship Id="rId12" Type="http://schemas.openxmlformats.org/officeDocument/2006/relationships/hyperlink" Target="http://el.wikipedia.org/wiki/%CE%A7%CE%B5%CE%B9%CE%BC%CE%B5%CF%81%CE%B9%CE%BD%CF%8C_%CE%AC%CE%B8%CE%BB%CE%B7%CE%BC%CE%B1" TargetMode="External"/><Relationship Id="rId2" Type="http://schemas.openxmlformats.org/officeDocument/2006/relationships/hyperlink" Target="http://el.wikipedia.org/wiki/%CE%88%CF%84%CE%BF%CF%82" TargetMode="External"/><Relationship Id="rId1" Type="http://schemas.openxmlformats.org/officeDocument/2006/relationships/slideLayout" Target="../slideLayouts/slideLayout2.xml"/><Relationship Id="rId6" Type="http://schemas.openxmlformats.org/officeDocument/2006/relationships/hyperlink" Target="http://el.wikipedia.org/wiki/19%CE%BF%CF%82_%CE%B1%CE%B9%CF%8E%CE%BD%CE%B1%CF%82" TargetMode="External"/><Relationship Id="rId11" Type="http://schemas.openxmlformats.org/officeDocument/2006/relationships/hyperlink" Target="http://el.wikipedia.org/wiki/%CE%A7%CE%B5%CE%B9%CE%BC%CE%B5%CF%81%CE%B9%CE%BD%CE%BF%CE%AF_%CE%9F%CE%BB%CF%85%CE%BC%CF%80%CE%B9%CE%B1%CE%BA%CE%BF%CE%AF_%CE%91%CE%B3%CF%8E%CE%BD%CE%B5%CF%82" TargetMode="External"/><Relationship Id="rId5" Type="http://schemas.openxmlformats.org/officeDocument/2006/relationships/hyperlink" Target="http://el.wikipedia.org/wiki/%CE%A0%CE%B9%CE%AD%CF%81_%CE%BD%CF%84%CE%B5_%CE%9A%CE%BF%CF%85%CE%BC%CF%80%CE%B5%CF%81%CF%84%CE%AD%CE%BD" TargetMode="External"/><Relationship Id="rId10" Type="http://schemas.openxmlformats.org/officeDocument/2006/relationships/hyperlink" Target="http://el.wikipedia.org/wiki/1924" TargetMode="External"/><Relationship Id="rId4" Type="http://schemas.openxmlformats.org/officeDocument/2006/relationships/hyperlink" Target="http://el.wikipedia.org/wiki/%CE%93%CE%B1%CE%BB%CE%BB%CE%AF%CE%B1" TargetMode="External"/><Relationship Id="rId9" Type="http://schemas.openxmlformats.org/officeDocument/2006/relationships/hyperlink" Target="http://el.wikipedia.org/wiki/%CE%A0%CE%B1%CE%B3%CE%BA%CF%8C%CF%83%CE%BC%CE%B9%CE%BF%CF%82_%CE%A0%CF%8C%CE%BB%CE%B5%CE%BC%CE%BF%CF%82"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86%CE%B3%CE%B1%CE%BB%CE%BC%CE%B1_%CF%84%CE%BF%CF%85_%CE%9F%CE%BB%CF%85%CE%BC%CF%80%CE%AF%CE%BF%CF%85_%CE%94%CE%B9%CF%8C%CF%82" TargetMode="External"/><Relationship Id="rId3" Type="http://schemas.openxmlformats.org/officeDocument/2006/relationships/hyperlink" Target="http://el.wikipedia.org/wiki/%CE%9F%CE%BB%CF%85%CE%BC%CF%80%CE%AF%CE%B1" TargetMode="External"/><Relationship Id="rId7" Type="http://schemas.openxmlformats.org/officeDocument/2006/relationships/hyperlink" Target="http://el.wikipedia.org/wiki/%CE%94%CE%AF%CE%B1%CF%82_(%CE%BC%CF%85%CE%B8%CE%BF%CE%BB%CE%BF%CE%B3%CE%AF%CE%B1)" TargetMode="External"/><Relationship Id="rId12" Type="http://schemas.openxmlformats.org/officeDocument/2006/relationships/hyperlink" Target="http://el.wikipedia.org/wiki/%CE%98%CE%B5%CE%BF%CE%B4%CF%8C%CF%83%CE%B9%CE%BF%CF%82_%CE%91%27" TargetMode="External"/><Relationship Id="rId2" Type="http://schemas.openxmlformats.org/officeDocument/2006/relationships/hyperlink" Target="http://el.wikipedia.org/wiki/%CE%9F%CE%BB%CF%85%CE%BC%CF%80%CE%B9%CE%B1%CE%BA%CE%BF%CE%AF_%CE%B1%CE%B3%CF%8E%CE%BD%CE%B5%CF%82_%CF%83%CF%84%CE%B7%CE%BD_%CE%B1%CF%81%CF%87%CE%B1%CE%B9%CF%8C%CF%84%CE%B7%CF%84%CE%B1" TargetMode="External"/><Relationship Id="rId1" Type="http://schemas.openxmlformats.org/officeDocument/2006/relationships/slideLayout" Target="../slideLayouts/slideLayout2.xml"/><Relationship Id="rId6" Type="http://schemas.openxmlformats.org/officeDocument/2006/relationships/hyperlink" Target="http://el.wikipedia.org/wiki/%CE%98%CF%81%CE%B7%CF%83%CE%BA%CE%B5%CE%AF%CE%B1" TargetMode="External"/><Relationship Id="rId11" Type="http://schemas.openxmlformats.org/officeDocument/2006/relationships/hyperlink" Target="http://el.wikipedia.org/wiki/393" TargetMode="External"/><Relationship Id="rId5" Type="http://schemas.openxmlformats.org/officeDocument/2006/relationships/hyperlink" Target="http://el.wikipedia.org/wiki/%CE%A3%CF%84%CE%AC%CE%B4%CE%B9%CE%BF_(%CE%AC%CE%B8%CE%BB%CE%B7%CE%BC%CE%B1)" TargetMode="External"/><Relationship Id="rId10" Type="http://schemas.openxmlformats.org/officeDocument/2006/relationships/hyperlink" Target="http://el.wikipedia.org/wiki/%CE%A7%CF%81%CE%B9%CF%83%CF%84%CE%B9%CE%B1%CE%BD%CE%B9%CF%83%CE%BC%CF%8C%CF%82" TargetMode="External"/><Relationship Id="rId4" Type="http://schemas.openxmlformats.org/officeDocument/2006/relationships/hyperlink" Target="http://el.wikipedia.org/wiki/776" TargetMode="External"/><Relationship Id="rId9" Type="http://schemas.openxmlformats.org/officeDocument/2006/relationships/hyperlink" Target="http://el.wikipedia.org/wiki/%CE%91%CF%81%CF%87%CE%B1%CE%AF%CE%B1_%CE%A1%CF%8E%CE%BC%CE%B7"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91%CF%81%CF%87%CE%B1%CE%AF%CE%B1_%CE%B5%CE%BB%CE%BB%CE%B7%CE%BD%CE%B9%CE%BA%CE%AE_%CE%B3%CE%BB%CF%8E%CF%83%CF%83%CE%B1" TargetMode="External"/><Relationship Id="rId13" Type="http://schemas.openxmlformats.org/officeDocument/2006/relationships/hyperlink" Target="http://el.wikipedia.org/wiki/%CE%93%CE%B1%CE%BB%CE%BB%CE%BF%CF%80%CF%81%CF%89%CF%83%CE%B9%CE%BA%CF%8C%CF%82_%CF%80%CF%8C%CE%BB%CE%B5%CE%BC%CE%BF%CF%82" TargetMode="External"/><Relationship Id="rId3" Type="http://schemas.openxmlformats.org/officeDocument/2006/relationships/hyperlink" Target="http://el.wikipedia.org/wiki/%CE%91%CE%B3%CE%B3%CE%BB%CE%AF%CE%B1" TargetMode="External"/><Relationship Id="rId7" Type="http://schemas.openxmlformats.org/officeDocument/2006/relationships/hyperlink" Target="http://el.wikipedia.org/wiki/%CE%9C%CE%B7%CE%BD%CE%AC%CF%82_%CE%9C%CE%B7%CE%BD%CF%89%CE%AF%CE%B4%CE%B7%CF%82" TargetMode="External"/><Relationship Id="rId12" Type="http://schemas.openxmlformats.org/officeDocument/2006/relationships/hyperlink" Target="http://el.wikipedia.org/wiki/%CE%A0%CE%B9%CE%AD%CF%81_%CE%BD%CF%84%CE%B5_%CE%9A%CE%BF%CF%85%CE%BC%CF%80%CE%B5%CF%81%CF%84%CE%AD%CE%BD" TargetMode="External"/><Relationship Id="rId2" Type="http://schemas.openxmlformats.org/officeDocument/2006/relationships/hyperlink" Target="http://el.wikipedia.org/wiki/17%CE%BF%CF%82_%CE%B1%CE%B9%CF%8E%CE%BD%CE%B1%CF%82" TargetMode="External"/><Relationship Id="rId1" Type="http://schemas.openxmlformats.org/officeDocument/2006/relationships/slideLayout" Target="../slideLayouts/slideLayout2.xml"/><Relationship Id="rId6" Type="http://schemas.openxmlformats.org/officeDocument/2006/relationships/hyperlink" Target="http://el.wikipedia.org/wiki/%CE%88%CE%B4%CE%B5%CF%83%CF%83%CE%B1" TargetMode="External"/><Relationship Id="rId11" Type="http://schemas.openxmlformats.org/officeDocument/2006/relationships/hyperlink" Target="http://el.wikipedia.org/wiki/%CE%A6%CE%B9%CE%BB%CF%8C%CF%83%CF%84%CF%81%CE%B1%CF%84%CE%BF%CF%82" TargetMode="External"/><Relationship Id="rId5" Type="http://schemas.openxmlformats.org/officeDocument/2006/relationships/hyperlink" Target="http://el.wikipedia.org/wiki/19%CE%BF%CF%82_%CE%B1%CE%B9%CF%8E%CE%BD%CE%B1%CF%82" TargetMode="External"/><Relationship Id="rId10" Type="http://schemas.openxmlformats.org/officeDocument/2006/relationships/hyperlink" Target="http://el.wikipedia.org/wiki/%CE%93%CE%B1%CE%BB%CE%BB%CE%B9%CE%BA%CE%AE_%CE%B3%CE%BB%CF%8E%CF%83%CF%83%CE%B1" TargetMode="External"/><Relationship Id="rId4" Type="http://schemas.openxmlformats.org/officeDocument/2006/relationships/hyperlink" Target="http://el.wikipedia.org/wiki/%CE%91%CF%81%CF%87%CE%B1%CE%B9%CE%BF%CE%BB%CF%8C%CE%B3%CE%BF%CF%82" TargetMode="External"/><Relationship Id="rId9" Type="http://schemas.openxmlformats.org/officeDocument/2006/relationships/hyperlink" Target="http://el.wikipedia.org/wiki/%CE%A0%CE%B1%CF%81%CE%AF%CF%83%CE%B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ki/%CE%94%CE%B7%CE%BC%CE%AE%CF%84%CF%81%CE%B9%CE%BF%CF%82_%CE%92%CE%B9%CE%BA%CE%AD%CE%BB%CE%B1%CF%82" TargetMode="External"/><Relationship Id="rId3" Type="http://schemas.openxmlformats.org/officeDocument/2006/relationships/hyperlink" Target="http://el.wikipedia.org/wiki/%CE%A0%CE%B1%CF%81%CE%AF%CF%83%CE%B9" TargetMode="External"/><Relationship Id="rId7" Type="http://schemas.openxmlformats.org/officeDocument/2006/relationships/hyperlink" Target="http://el.wikipedia.org/wiki/%CE%94%CE%B9%CE%B5%CE%B8%CE%BD%CE%AE%CF%82_%CE%9F%CE%BB%CF%85%CE%BC%CF%80%CE%B9%CE%B1%CE%BA%CE%AE_%CE%95%CF%80%CE%B9%CF%84%CF%81%CE%BF%CF%80%CE%AE" TargetMode="External"/><Relationship Id="rId12" Type="http://schemas.openxmlformats.org/officeDocument/2006/relationships/hyperlink" Target="http://el.wikipedia.org/wiki/%CE%93%CE%B1%CE%BB%CE%BB%CE%AF%CE%B1" TargetMode="External"/><Relationship Id="rId2" Type="http://schemas.openxmlformats.org/officeDocument/2006/relationships/hyperlink" Target="http://el.wikipedia.org/wiki/%CE%A3%CE%BF%CF%81%CE%B2%CF%8C%CE%BD%CE%B7" TargetMode="External"/><Relationship Id="rId1" Type="http://schemas.openxmlformats.org/officeDocument/2006/relationships/slideLayout" Target="../slideLayouts/slideLayout2.xml"/><Relationship Id="rId6" Type="http://schemas.openxmlformats.org/officeDocument/2006/relationships/hyperlink" Target="http://el.wikipedia.org/wiki/1894" TargetMode="External"/><Relationship Id="rId11" Type="http://schemas.openxmlformats.org/officeDocument/2006/relationships/hyperlink" Target="http://el.wikipedia.org/wiki/1900" TargetMode="External"/><Relationship Id="rId5" Type="http://schemas.openxmlformats.org/officeDocument/2006/relationships/hyperlink" Target="http://el.wikipedia.org/wiki/23_%CE%99%CE%BF%CF%85%CE%BD%CE%AF%CE%BF%CF%85" TargetMode="External"/><Relationship Id="rId10" Type="http://schemas.openxmlformats.org/officeDocument/2006/relationships/hyperlink" Target="http://el.wikipedia.org/wiki/%CE%98%CE%B5%CF%81%CE%B9%CE%BD%CE%BF%CE%AF_%CE%9F%CE%BB%CF%85%CE%BC%CF%80%CE%B9%CE%B1%CE%BA%CE%BF%CE%AF_%CE%91%CE%B3%CF%8E%CE%BD%CE%B5%CF%82_1900" TargetMode="External"/><Relationship Id="rId4" Type="http://schemas.openxmlformats.org/officeDocument/2006/relationships/hyperlink" Target="http://el.wikipedia.org/wiki/16_%CE%99%CE%BF%CF%85%CE%BD%CE%AF%CE%BF%CF%85" TargetMode="External"/><Relationship Id="rId9" Type="http://schemas.openxmlformats.org/officeDocument/2006/relationships/hyperlink" Target="http://el.wikipedia.org/wiki/%CE%98%CE%B5%CF%81%CE%B9%CE%BD%CE%BF%CE%AF_%CE%9F%CE%BB%CF%85%CE%BC%CF%80%CE%B9%CE%B1%CE%BA%CE%BF%CE%AF_%CE%91%CE%B3%CF%8E%CE%BD%CE%B5%CF%82_189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CE%98%CE%B5%CF%81%CE%B9%CE%BD%CE%BF%CE%AF_%CE%9F%CE%BB%CF%85%CE%BC%CF%80%CE%B9%CE%B1%CE%BA%CE%BF%CE%AF_%CE%91%CE%B3%CF%8E%CE%BD%CE%B5%CF%82_1904" TargetMode="External"/><Relationship Id="rId2" Type="http://schemas.openxmlformats.org/officeDocument/2006/relationships/hyperlink" Target="http://el.wikipedia.org/wiki/%CE%98%CE%B5%CF%81%CE%B9%CE%BD%CE%BF%CE%AF_%CE%9F%CE%BB%CF%85%CE%BC%CF%80%CE%B9%CE%B1%CE%BA%CE%BF%CE%AF_%CE%91%CE%B3%CF%8E%CE%BD%CE%B5%CF%82_1900" TargetMode="External"/><Relationship Id="rId1" Type="http://schemas.openxmlformats.org/officeDocument/2006/relationships/slideLayout" Target="../slideLayouts/slideLayout2.xml"/><Relationship Id="rId4" Type="http://schemas.openxmlformats.org/officeDocument/2006/relationships/hyperlink" Target="http://el.wikipedia.org/wiki/%CE%98%CE%B5%CF%81%CE%B9%CE%BD%CE%BF%CE%AF_%CE%9F%CE%BB%CF%85%CE%BC%CF%80%CE%B9%CE%B1%CE%BA%CE%BF%CE%AF_%CE%91%CE%B3%CF%8E%CE%BD%CE%B5%CF%82_1906"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98%CE%B5%CF%81%CE%B9%CE%BD%CE%BF%CE%AF_%CE%9F%CE%BB%CF%85%CE%BC%CF%80%CE%B9%CE%B1%CE%BA%CE%BF%CE%AF_%CE%91%CE%B3%CF%8E%CE%BD%CE%B5%CF%82_1924" TargetMode="External"/><Relationship Id="rId13" Type="http://schemas.openxmlformats.org/officeDocument/2006/relationships/hyperlink" Target="http://el.wikipedia.org/wiki/1994" TargetMode="External"/><Relationship Id="rId3" Type="http://schemas.openxmlformats.org/officeDocument/2006/relationships/hyperlink" Target="http://el.wikipedia.org/wiki/%CE%98%CE%B5%CF%81%CE%B9%CE%BD%CE%BF%CE%AF_%CE%9F%CE%BB%CF%85%CE%BC%CF%80%CE%B9%CE%B1%CE%BA%CE%BF%CE%AF_%CE%91%CE%B3%CF%8E%CE%BD%CE%B5%CF%82_1908" TargetMode="External"/><Relationship Id="rId7" Type="http://schemas.openxmlformats.org/officeDocument/2006/relationships/hyperlink" Target="http://el.wikipedia.org/wiki/%CE%93%CE%B1%CE%BB%CE%BB%CE%AF%CE%B1" TargetMode="External"/><Relationship Id="rId12" Type="http://schemas.openxmlformats.org/officeDocument/2006/relationships/hyperlink" Target="http://el.wikipedia.org/wiki/%CE%A7%CE%B5%CE%B9%CE%BC%CE%B5%CF%81%CE%B9%CE%BD%CE%BF%CE%AF_%CE%9F%CE%BB%CF%85%CE%BC%CF%80%CE%B9%CE%B1%CE%BA%CE%BF%CE%AF_%CE%91%CE%B3%CF%8E%CE%BD%CE%B5%CF%82_2002" TargetMode="External"/><Relationship Id="rId2" Type="http://schemas.openxmlformats.org/officeDocument/2006/relationships/hyperlink" Target="http://el.wikipedia.org/wiki/%CE%A0%CE%B1%CE%B3%CE%BF%CE%B4%CF%81%CE%BF%CE%BC%CE%AF%CE%B1" TargetMode="External"/><Relationship Id="rId1" Type="http://schemas.openxmlformats.org/officeDocument/2006/relationships/slideLayout" Target="../slideLayouts/slideLayout2.xml"/><Relationship Id="rId6" Type="http://schemas.openxmlformats.org/officeDocument/2006/relationships/hyperlink" Target="http://el.wikipedia.org/wiki/%CE%98%CE%B5%CF%81%CE%B9%CE%BD%CE%BF%CE%AF_%CE%9F%CE%BB%CF%85%CE%BC%CF%80%CE%B9%CE%B1%CE%BA%CE%BF%CE%AF_%CE%91%CE%B3%CF%8E%CE%BD%CE%B5%CF%82_1920" TargetMode="External"/><Relationship Id="rId11" Type="http://schemas.openxmlformats.org/officeDocument/2006/relationships/hyperlink" Target="http://el.wikipedia.org/wiki/%CE%A7%CE%B9%CF%8C%CE%BD%CE%B9" TargetMode="External"/><Relationship Id="rId5" Type="http://schemas.openxmlformats.org/officeDocument/2006/relationships/hyperlink" Target="http://el.wikipedia.org/w/index.php?title=%CE%A3%CE%BA%CE%B1%CE%BD%CE%B4%CE%B9%CE%BD%CE%B1%CE%B2%CE%B9%CE%BA%CE%BF%CE%AF_%CE%91%CE%B3%CF%8E%CE%BD%CE%B5%CF%82&amp;action=edit&amp;redlink=1" TargetMode="External"/><Relationship Id="rId10" Type="http://schemas.openxmlformats.org/officeDocument/2006/relationships/hyperlink" Target="http://el.wikipedia.org/wiki/%CE%A0%CE%AC%CE%B3%CE%BF%CF%82" TargetMode="External"/><Relationship Id="rId4" Type="http://schemas.openxmlformats.org/officeDocument/2006/relationships/hyperlink" Target="http://el.wikipedia.org/wiki/%CE%9B%CE%BF%CE%BD%CE%B4%CE%AF%CE%BD%CE%BF" TargetMode="External"/><Relationship Id="rId9" Type="http://schemas.openxmlformats.org/officeDocument/2006/relationships/hyperlink" Target="http://el.wikipedia.org/wiki/%CE%A0%CE%B1%CF%81%CE%AF%CF%83%CE%B9"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l.wikipedia.org/wiki/%CE%9D%CE%B1%CE%B6%CE%B9%CF%83%CE%BC%CF%8C%CF%82" TargetMode="External"/><Relationship Id="rId13" Type="http://schemas.openxmlformats.org/officeDocument/2006/relationships/hyperlink" Target="http://el.wikipedia.org/wiki/%CE%9D%CF%8C%CF%84%CE%B9%CE%B1_%CE%91%CF%86%CF%81%CE%B9%CE%BA%CE%AE" TargetMode="External"/><Relationship Id="rId18" Type="http://schemas.openxmlformats.org/officeDocument/2006/relationships/hyperlink" Target="http://el.wikipedia.org/wiki/%CE%98%CE%B5%CF%81%CE%B9%CE%BD%CE%BF%CE%AF_%CE%9F%CE%BB%CF%85%CE%BC%CF%80%CE%B9%CE%B1%CE%BA%CE%BF%CE%AF_%CE%91%CE%B3%CF%8E%CE%BD%CE%B5%CF%82_1984" TargetMode="External"/><Relationship Id="rId3" Type="http://schemas.openxmlformats.org/officeDocument/2006/relationships/hyperlink" Target="http://el.wikipedia.org/wiki/%CE%92%27_%CE%A0%CE%B1%CE%B3%CE%BA%CF%8C%CF%83%CE%BC%CE%B9%CE%BF%CF%82_%CE%A0%CF%8C%CE%BB%CE%B5%CE%BC%CE%BF%CF%82" TargetMode="External"/><Relationship Id="rId7" Type="http://schemas.openxmlformats.org/officeDocument/2006/relationships/hyperlink" Target="http://el.wikipedia.org/wiki/%CE%A7%CE%AF%CF%84%CE%BB%CE%B5%CF%81" TargetMode="External"/><Relationship Id="rId12" Type="http://schemas.openxmlformats.org/officeDocument/2006/relationships/hyperlink" Target="http://el.wikipedia.org/wiki/%CE%9D%CE%AD%CE%B1_%CE%96%CE%B7%CE%BB%CE%B1%CE%BD%CE%B4%CE%AF%CE%B1" TargetMode="External"/><Relationship Id="rId17" Type="http://schemas.openxmlformats.org/officeDocument/2006/relationships/hyperlink" Target="http://el.wikipedia.org/wiki/%CE%91%CF%86%CE%B3%CE%B1%CE%BD%CE%B9%CF%83%CF%84%CE%AC%CE%BD" TargetMode="External"/><Relationship Id="rId2" Type="http://schemas.openxmlformats.org/officeDocument/2006/relationships/hyperlink" Target="http://el.wikipedia.org/wiki/%CE%91%27_%CE%A0%CE%B1%CE%B3%CE%BA%CF%8C%CF%83%CE%BC%CE%B9%CE%BF%CF%82_%CE%A0%CF%8C%CE%BB%CE%B5%CE%BC%CE%BF%CF%82" TargetMode="External"/><Relationship Id="rId16" Type="http://schemas.openxmlformats.org/officeDocument/2006/relationships/hyperlink" Target="http://el.wikipedia.org/wiki/%CE%A3%CE%BF%CE%B2%CE%B9%CE%B5%CF%84%CE%B9%CE%BA%CE%AE_%CE%88%CE%BD%CF%89%CF%83%CE%B7" TargetMode="External"/><Relationship Id="rId1" Type="http://schemas.openxmlformats.org/officeDocument/2006/relationships/slideLayout" Target="../slideLayouts/slideLayout2.xml"/><Relationship Id="rId6" Type="http://schemas.openxmlformats.org/officeDocument/2006/relationships/hyperlink" Target="http://el.wikipedia.org/wiki/%CE%A0%CF%81%CE%BF%CF%80%CE%B1%CE%B3%CE%AC%CE%BD%CE%B4%CE%B1" TargetMode="External"/><Relationship Id="rId11" Type="http://schemas.openxmlformats.org/officeDocument/2006/relationships/hyperlink" Target="http://el.wikipedia.org/wiki/%CE%98%CE%B5%CF%81%CE%B9%CE%BD%CE%BF%CE%AF_%CE%9F%CE%BB%CF%85%CE%BC%CF%80%CE%B9%CE%B1%CE%BA%CE%BF%CE%AF_%CE%91%CE%B3%CF%8E%CE%BD%CE%B5%CF%82_1976" TargetMode="External"/><Relationship Id="rId5" Type="http://schemas.openxmlformats.org/officeDocument/2006/relationships/hyperlink" Target="http://el.wikipedia.org/wiki/%CE%92%CE%B5%CF%81%CE%BF%CE%BB%CE%AF%CE%BD%CE%BF" TargetMode="External"/><Relationship Id="rId15" Type="http://schemas.openxmlformats.org/officeDocument/2006/relationships/hyperlink" Target="http://el.wikipedia.org/wiki/%CE%98%CE%B5%CF%81%CE%B9%CE%BD%CE%BF%CE%AF_%CE%9F%CE%BB%CF%85%CE%BC%CF%80%CE%B9%CE%B1%CE%BA%CE%BF%CE%AF_%CE%91%CE%B3%CF%8E%CE%BD%CE%B5%CF%82_1980" TargetMode="External"/><Relationship Id="rId10" Type="http://schemas.openxmlformats.org/officeDocument/2006/relationships/hyperlink" Target="http://el.wikipedia.org/wiki/%CE%94%CE%B5%CE%BA%CE%B1%CE%B5%CF%84%CE%AF%CE%B1_1980" TargetMode="External"/><Relationship Id="rId19" Type="http://schemas.openxmlformats.org/officeDocument/2006/relationships/hyperlink" Target="http://el.wikipedia.org/wiki/%CE%9B%CE%BF%CF%82_%CE%86%CE%BD%CF%84%CE%B6%CE%B5%CE%BB%CE%B5%CF%82" TargetMode="External"/><Relationship Id="rId4" Type="http://schemas.openxmlformats.org/officeDocument/2006/relationships/hyperlink" Target="http://el.wikipedia.org/wiki/%CE%98%CE%B5%CF%81%CE%B9%CE%BD%CE%BF%CE%AF_%CE%9F%CE%BB%CF%85%CE%BC%CF%80%CE%B9%CE%B1%CE%BA%CE%BF%CE%AF_%CE%91%CE%B3%CF%8E%CE%BD%CE%B5%CF%82_1936" TargetMode="External"/><Relationship Id="rId9" Type="http://schemas.openxmlformats.org/officeDocument/2006/relationships/hyperlink" Target="http://el.wikipedia.org/wiki/%CE%94%CE%B5%CE%BA%CE%B1%CE%B5%CF%84%CE%AF%CE%B1_1970" TargetMode="External"/><Relationship Id="rId14" Type="http://schemas.openxmlformats.org/officeDocument/2006/relationships/hyperlink" Target="http://el.wikipedia.org/wiki/%CE%97%CE%BD%CF%89%CE%BC%CE%AD%CE%BD%CE%B5%CF%82_%CE%A0%CE%BF%CE%BB%CE%B9%CF%84%CE%B5%CE%AF%CE%B5%CF%82"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l.wikipedia.org/wiki/%CE%9A%CE%AF%CE%BD%CE%B1" TargetMode="External"/><Relationship Id="rId3" Type="http://schemas.openxmlformats.org/officeDocument/2006/relationships/hyperlink" Target="http://el.wikipedia.org/wiki/%CE%93%CE%BF%CF%85%CE%B1%CF%84%CE%B5%CE%BC%CE%AC%CE%BB%CE%B1" TargetMode="External"/><Relationship Id="rId7" Type="http://schemas.openxmlformats.org/officeDocument/2006/relationships/hyperlink" Target="http://el.wikipedia.org/wiki/%CE%9D%CE%B1%CE%BD%CF%84%CE%B6%CE%AF%CE%BD%CE%B3%CE%BA" TargetMode="External"/><Relationship Id="rId2" Type="http://schemas.openxmlformats.org/officeDocument/2006/relationships/hyperlink" Target="http://el.wikipedia.org/wiki/%CE%94%CE%B9%CE%B5%CE%B8%CE%BD%CE%AE%CF%82_%CE%9F%CE%BB%CF%85%CE%BC%CF%80%CE%B9%CE%B1%CE%BA%CE%AE_%CE%95%CF%80%CE%B9%CF%84%CF%81%CE%BF%CF%80%CE%AE" TargetMode="External"/><Relationship Id="rId1" Type="http://schemas.openxmlformats.org/officeDocument/2006/relationships/slideLayout" Target="../slideLayouts/slideLayout2.xml"/><Relationship Id="rId6" Type="http://schemas.openxmlformats.org/officeDocument/2006/relationships/hyperlink" Target="http://el.wikipedia.org/wiki/%CE%A3%CE%B9%CE%B3%CE%BA%CE%B1%CF%80%CE%BF%CF%8D%CF%81%CE%B7" TargetMode="External"/><Relationship Id="rId5" Type="http://schemas.openxmlformats.org/officeDocument/2006/relationships/hyperlink" Target="http://el.wikipedia.org/wiki/%CE%95%CE%BB%CE%BB%CE%AC%CE%B4%CE%B1" TargetMode="External"/><Relationship Id="rId10" Type="http://schemas.openxmlformats.org/officeDocument/2006/relationships/hyperlink" Target="http://el.wikipedia.org/w/index.php?title=%CE%91%CF%85%CF%83%CF%84%CF%81%CE%AF%CE%B1%CF%82&amp;action=edit&amp;redlink=1" TargetMode="External"/><Relationship Id="rId4" Type="http://schemas.openxmlformats.org/officeDocument/2006/relationships/hyperlink" Target="http://el.wikipedia.org/wiki/%CE%96%CE%B1%CE%BA_%CE%A1%CE%BF%CE%B3%CE%BA" TargetMode="External"/><Relationship Id="rId9" Type="http://schemas.openxmlformats.org/officeDocument/2006/relationships/hyperlink" Target="http://el.wikipedia.org/wiki/%CE%8A%CE%BD%CF%83%CE%BC%CF%80%CF%81%CE%BF%CF%85%CE%B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Ολυμπιακοί Αγώνες</a:t>
            </a:r>
            <a:endParaRPr lang="el-GR" dirty="0"/>
          </a:p>
        </p:txBody>
      </p:sp>
      <p:sp>
        <p:nvSpPr>
          <p:cNvPr id="3" name="2 - Υπότιτλος"/>
          <p:cNvSpPr>
            <a:spLocks noGrp="1"/>
          </p:cNvSpPr>
          <p:nvPr>
            <p:ph type="subTitle" idx="1"/>
          </p:nvPr>
        </p:nvSpPr>
        <p:spPr/>
        <p:txBody>
          <a:bodyPr>
            <a:normAutofit fontScale="85000" lnSpcReduction="20000"/>
          </a:bodyPr>
          <a:lstStyle/>
          <a:p>
            <a:endParaRPr lang="el-GR" dirty="0" smtClean="0"/>
          </a:p>
          <a:p>
            <a:r>
              <a:rPr lang="el-GR" dirty="0" smtClean="0"/>
              <a:t>Κείμενα Νεοελληνικής Γλώσσας</a:t>
            </a:r>
          </a:p>
          <a:p>
            <a:r>
              <a:rPr lang="el-GR" dirty="0" smtClean="0"/>
              <a:t>Καθηγήτρια</a:t>
            </a:r>
            <a:r>
              <a:rPr lang="en-US" dirty="0" smtClean="0"/>
              <a:t>:</a:t>
            </a:r>
            <a:r>
              <a:rPr lang="el-GR" dirty="0" smtClean="0"/>
              <a:t> Σταυρούλα </a:t>
            </a:r>
            <a:r>
              <a:rPr lang="el-GR" dirty="0" err="1" smtClean="0"/>
              <a:t>Μπορέτου</a:t>
            </a:r>
            <a:endParaRPr lang="el-GR" dirty="0" smtClean="0"/>
          </a:p>
          <a:p>
            <a:r>
              <a:rPr lang="el-GR" dirty="0" smtClean="0"/>
              <a:t>Ιωάννα </a:t>
            </a:r>
            <a:r>
              <a:rPr lang="el-GR" dirty="0" err="1" smtClean="0"/>
              <a:t>Θεοφιλάκου</a:t>
            </a:r>
            <a:endParaRPr lang="el-GR" dirty="0" smtClean="0"/>
          </a:p>
          <a:p>
            <a:r>
              <a:rPr lang="el-GR" dirty="0" smtClean="0"/>
              <a:t>Α2’ 2</a:t>
            </a:r>
            <a:r>
              <a:rPr lang="el-GR" baseline="30000" dirty="0" smtClean="0"/>
              <a:t>ο</a:t>
            </a:r>
            <a:r>
              <a:rPr lang="el-GR" dirty="0" smtClean="0"/>
              <a:t> Γυμνάσιο Σπάρτης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Ιδιαίτεροι </a:t>
            </a:r>
            <a:r>
              <a:rPr lang="el-GR" dirty="0" err="1" smtClean="0"/>
              <a:t>Ολυμπικοί</a:t>
            </a:r>
            <a:r>
              <a:rPr lang="el-GR" dirty="0" smtClean="0"/>
              <a:t> Αγώνες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 Ιδιαίτεροι Ολυμπιακοί Αγώνες είναι οι </a:t>
            </a:r>
            <a:r>
              <a:rPr lang="el-GR" dirty="0" err="1" smtClean="0">
                <a:hlinkClick r:id="rId2" tooltip="Παραολυμπιακοί Αγώνες"/>
              </a:rPr>
              <a:t>Παραολυμπιακοί</a:t>
            </a:r>
            <a:r>
              <a:rPr lang="el-GR" dirty="0" smtClean="0">
                <a:hlinkClick r:id="rId2" tooltip="Παραολυμπιακοί Αγώνες"/>
              </a:rPr>
              <a:t> Αγώνες</a:t>
            </a:r>
            <a:r>
              <a:rPr lang="el-GR" dirty="0" smtClean="0"/>
              <a:t> για τα άτομα με αναπηρία οι οποίοι έλαβαν χώρα το έτος 2004 στην </a:t>
            </a:r>
            <a:r>
              <a:rPr lang="el-GR" dirty="0" smtClean="0">
                <a:hlinkClick r:id="rId3" tooltip="Αθήνα"/>
              </a:rPr>
              <a:t>Αθήνα</a:t>
            </a:r>
            <a:r>
              <a:rPr lang="el-GR" dirty="0" smtClean="0"/>
              <a:t>, οι </a:t>
            </a:r>
            <a:r>
              <a:rPr lang="el-GR" dirty="0" smtClean="0">
                <a:hlinkClick r:id="rId4" tooltip="Ειδικοί Ολυμπιακοί Αγώνες (δεν έχει γραφτεί ακόμα)"/>
              </a:rPr>
              <a:t>Ειδικοί Ολυμπιακοί Αγώνες</a:t>
            </a:r>
            <a:r>
              <a:rPr lang="el-GR" dirty="0" smtClean="0"/>
              <a:t> για τα άτομα με νοητική υστέρηση και πολλαπλές αναπηρίες οι οποίοι έλαβαν χώρα το έτος 2011 στην Αθήνα και οι </a:t>
            </a:r>
            <a:r>
              <a:rPr lang="el-GR" dirty="0" smtClean="0">
                <a:hlinkClick r:id="rId5" tooltip="Ολυμπιακοί Αγώνες των κωφών (δεν έχει γραφτεί ακόμα)"/>
              </a:rPr>
              <a:t>Ολυμπιακοί Αγώνες των κωφών</a:t>
            </a:r>
            <a:r>
              <a:rPr lang="el-GR" dirty="0" smtClean="0"/>
              <a:t> οι οποίοι επρόκειτο να λάβουν χώρα το έτος 2013 στην Αθήνα, όμως ακυρώθηκαν εξαιτίας της Ελληνικής κρίσης χρέους.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Το σύμβολο των Ολυμπιακών Αγώνων</a:t>
            </a:r>
            <a:endParaRPr lang="el-GR" sz="4000" dirty="0"/>
          </a:p>
        </p:txBody>
      </p:sp>
      <p:pic>
        <p:nvPicPr>
          <p:cNvPr id="4" name="3 - Θέση περιεχομένου" descr="Olympic_rings_without_rims.svg.png"/>
          <p:cNvPicPr>
            <a:picLocks noGrp="1" noChangeAspect="1"/>
          </p:cNvPicPr>
          <p:nvPr>
            <p:ph idx="1"/>
          </p:nvPr>
        </p:nvPicPr>
        <p:blipFill>
          <a:blip r:embed="rId2" cstate="print"/>
          <a:stretch>
            <a:fillRect/>
          </a:stretch>
        </p:blipFill>
        <p:spPr>
          <a:xfrm>
            <a:off x="683568" y="2132856"/>
            <a:ext cx="7416824" cy="424847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Τι είναι οι Ολυμπιακοί Αγώνες</a:t>
            </a:r>
            <a:r>
              <a:rPr lang="en-US" sz="4000" dirty="0" smtClean="0"/>
              <a:t>;</a:t>
            </a:r>
            <a:endParaRPr lang="el-GR" sz="40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a:t>
            </a:r>
            <a:r>
              <a:rPr lang="el-GR" b="1" dirty="0" smtClean="0"/>
              <a:t>Ολυμπιακοί Αγώνες</a:t>
            </a:r>
            <a:r>
              <a:rPr lang="el-GR" dirty="0" smtClean="0"/>
              <a:t> </a:t>
            </a:r>
            <a:r>
              <a:rPr lang="el-GR" dirty="0" smtClean="0"/>
              <a:t>είναι </a:t>
            </a:r>
            <a:r>
              <a:rPr lang="el-GR" dirty="0" smtClean="0"/>
              <a:t>αθλητική διοργάνωση πολλών αγωνισμάτων που γίνεται κάθε τέσσερα </a:t>
            </a:r>
            <a:r>
              <a:rPr lang="el-GR" dirty="0" smtClean="0">
                <a:hlinkClick r:id="rId2" tooltip="Έτος"/>
              </a:rPr>
              <a:t>χρόνια</a:t>
            </a:r>
            <a:r>
              <a:rPr lang="el-GR" dirty="0" smtClean="0"/>
              <a:t>. Η καταγωγή των αγώνων είναι η </a:t>
            </a:r>
            <a:r>
              <a:rPr lang="el-GR" dirty="0" smtClean="0">
                <a:hlinkClick r:id="rId3" tooltip="Αρχαία Ελλάδα"/>
              </a:rPr>
              <a:t>Αρχαία Ελλάδα</a:t>
            </a:r>
            <a:r>
              <a:rPr lang="el-GR" dirty="0" smtClean="0"/>
              <a:t>, και έχουν </a:t>
            </a:r>
            <a:r>
              <a:rPr lang="el-GR" dirty="0" err="1" smtClean="0"/>
              <a:t>αναβιωθεί</a:t>
            </a:r>
            <a:r>
              <a:rPr lang="el-GR" dirty="0" smtClean="0"/>
              <a:t> από τον </a:t>
            </a:r>
            <a:r>
              <a:rPr lang="el-GR" dirty="0" smtClean="0">
                <a:hlinkClick r:id="rId4" tooltip="Γαλλία"/>
              </a:rPr>
              <a:t>Γάλλο</a:t>
            </a:r>
            <a:r>
              <a:rPr lang="el-GR" dirty="0" smtClean="0"/>
              <a:t> </a:t>
            </a:r>
            <a:r>
              <a:rPr lang="el-GR" dirty="0" err="1" smtClean="0"/>
              <a:t>βαρώνο</a:t>
            </a:r>
            <a:r>
              <a:rPr lang="el-GR" dirty="0" smtClean="0"/>
              <a:t> </a:t>
            </a:r>
            <a:r>
              <a:rPr lang="el-GR" dirty="0" smtClean="0">
                <a:hlinkClick r:id="rId5" tooltip="Πιέρ ντε Κουμπερτέν"/>
              </a:rPr>
              <a:t>Πιέρ ντε Κουμπερτέν</a:t>
            </a:r>
            <a:r>
              <a:rPr lang="el-GR" dirty="0" smtClean="0"/>
              <a:t> στα τέλη του </a:t>
            </a:r>
            <a:r>
              <a:rPr lang="el-GR" dirty="0" smtClean="0">
                <a:hlinkClick r:id="rId6" tooltip="19ος αιώνας"/>
              </a:rPr>
              <a:t>19ου αιώνα</a:t>
            </a:r>
            <a:r>
              <a:rPr lang="el-GR" dirty="0" smtClean="0"/>
              <a:t>. Οι Αγώνες της Ολυμπιάδας, γνωστοί και ως </a:t>
            </a:r>
            <a:r>
              <a:rPr lang="el-GR" dirty="0" smtClean="0">
                <a:hlinkClick r:id="rId7" tooltip="Θερινοί Ολυμπιακοί Αγώνες"/>
              </a:rPr>
              <a:t>Θερινοί Ολυμπιακοί</a:t>
            </a:r>
            <a:r>
              <a:rPr lang="el-GR" dirty="0" smtClean="0"/>
              <a:t>, τελούνται κάθε τέσσερα χρόνια από το </a:t>
            </a:r>
            <a:r>
              <a:rPr lang="el-GR" dirty="0" smtClean="0">
                <a:hlinkClick r:id="rId8" tooltip="1896"/>
              </a:rPr>
              <a:t>1896</a:t>
            </a:r>
            <a:r>
              <a:rPr lang="el-GR" dirty="0" smtClean="0"/>
              <a:t> και μετά, με εξαίρεση τις χρονιές κατά τη διάρκεια των </a:t>
            </a:r>
            <a:r>
              <a:rPr lang="el-GR" dirty="0" smtClean="0">
                <a:hlinkClick r:id="rId9" tooltip="Παγκόσμιος Πόλεμος"/>
              </a:rPr>
              <a:t>Παγκόσμιων πολέμων</a:t>
            </a:r>
            <a:r>
              <a:rPr lang="el-GR" dirty="0" smtClean="0"/>
              <a:t>. Το </a:t>
            </a:r>
            <a:r>
              <a:rPr lang="el-GR" dirty="0" smtClean="0">
                <a:hlinkClick r:id="rId10" tooltip="1924"/>
              </a:rPr>
              <a:t>1924</a:t>
            </a:r>
            <a:r>
              <a:rPr lang="el-GR" dirty="0" smtClean="0"/>
              <a:t> άρχισαν οι ειδικοί Ολυμπιακοί Αγώνες και οι </a:t>
            </a:r>
            <a:r>
              <a:rPr lang="el-GR" dirty="0" smtClean="0">
                <a:hlinkClick r:id="rId11" tooltip="Χειμερινοί Ολυμπιακοί Αγώνες"/>
              </a:rPr>
              <a:t>Χειμερινοί Ολυμπιακοί</a:t>
            </a:r>
            <a:r>
              <a:rPr lang="el-GR" dirty="0" smtClean="0"/>
              <a:t>, για </a:t>
            </a:r>
            <a:r>
              <a:rPr lang="el-GR" dirty="0" smtClean="0">
                <a:hlinkClick r:id="rId12" tooltip="Χειμερινό άθλημα"/>
              </a:rPr>
              <a:t>χειμερινά αθλήματα</a:t>
            </a:r>
            <a:r>
              <a:rPr lang="el-GR" dirty="0" smtClean="0"/>
              <a:t>. Από το</a:t>
            </a:r>
            <a:r>
              <a:rPr lang="el-GR" dirty="0" smtClean="0">
                <a:hlinkClick r:id="rId13" tooltip="1994"/>
              </a:rPr>
              <a:t>1994</a:t>
            </a:r>
            <a:r>
              <a:rPr lang="el-GR" dirty="0" smtClean="0"/>
              <a:t> οι χειμερινοί αγώνες δεν γίνονται πια την ίδια χρονιά με τους Θερινούς Ολυμπιακούς.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Οι αρχαίοι Ολυμπιακοί Αγώνες</a:t>
            </a:r>
            <a:endParaRPr lang="el-GR" sz="4000" dirty="0"/>
          </a:p>
        </p:txBody>
      </p:sp>
      <p:sp>
        <p:nvSpPr>
          <p:cNvPr id="3" name="2 - Θέση περιεχομένου"/>
          <p:cNvSpPr>
            <a:spLocks noGrp="1"/>
          </p:cNvSpPr>
          <p:nvPr>
            <p:ph idx="1"/>
          </p:nvPr>
        </p:nvSpPr>
        <p:spPr/>
        <p:txBody>
          <a:bodyPr>
            <a:normAutofit fontScale="55000" lnSpcReduction="20000"/>
          </a:bodyPr>
          <a:lstStyle/>
          <a:p>
            <a:r>
              <a:rPr lang="el-GR" dirty="0" smtClean="0"/>
              <a:t>Ο πρώτος καταγεγραμμένος εορτασμός </a:t>
            </a:r>
            <a:r>
              <a:rPr lang="el-GR" dirty="0" smtClean="0">
                <a:hlinkClick r:id="rId2" tooltip="Ολυμπιακοί αγώνες στην αρχαιότητα"/>
              </a:rPr>
              <a:t>των Ολυμπιακών Αγώνων στην αρχαιότητα</a:t>
            </a:r>
            <a:r>
              <a:rPr lang="el-GR" dirty="0" smtClean="0"/>
              <a:t> ήταν στην </a:t>
            </a:r>
            <a:r>
              <a:rPr lang="el-GR" dirty="0" smtClean="0">
                <a:hlinkClick r:id="rId3" tooltip="Ολυμπία"/>
              </a:rPr>
              <a:t>Ολυμπία</a:t>
            </a:r>
            <a:r>
              <a:rPr lang="el-GR" dirty="0" smtClean="0"/>
              <a:t>, το </a:t>
            </a:r>
            <a:r>
              <a:rPr lang="el-GR" dirty="0" smtClean="0">
                <a:hlinkClick r:id="rId4" tooltip="776"/>
              </a:rPr>
              <a:t>776</a:t>
            </a:r>
            <a:r>
              <a:rPr lang="el-GR" dirty="0" smtClean="0"/>
              <a:t> </a:t>
            </a:r>
            <a:r>
              <a:rPr lang="el-GR" dirty="0" err="1" smtClean="0"/>
              <a:t>π.Χ.</a:t>
            </a:r>
            <a:r>
              <a:rPr lang="el-GR" dirty="0" smtClean="0"/>
              <a:t> Είναι σχεδόν σίγουρο ότι αυτή δεν ήταν και η πρώτη φορά που γίνονταν οι Αγώνες. Τότε οι Αγώνες ήταν μόνο τοπικοί και διεξαγόταν μόνο ένα αγώνισμα, η κούρσα του </a:t>
            </a:r>
            <a:r>
              <a:rPr lang="el-GR" dirty="0" smtClean="0">
                <a:hlinkClick r:id="rId5" tooltip="Στάδιο (άθλημα)"/>
              </a:rPr>
              <a:t>σταδίου</a:t>
            </a:r>
            <a:r>
              <a:rPr lang="el-GR" dirty="0" smtClean="0"/>
              <a:t>.</a:t>
            </a:r>
          </a:p>
          <a:p>
            <a:r>
              <a:rPr lang="el-GR" dirty="0" smtClean="0"/>
              <a:t>Από </a:t>
            </a:r>
            <a:r>
              <a:rPr lang="el-GR" dirty="0" smtClean="0"/>
              <a:t>το 776 </a:t>
            </a:r>
            <a:r>
              <a:rPr lang="el-GR" dirty="0" err="1" smtClean="0"/>
              <a:t>π.Χ.</a:t>
            </a:r>
            <a:r>
              <a:rPr lang="el-GR" dirty="0" smtClean="0"/>
              <a:t> και μετά οι Αγώνες, σιγά-σιγά, έγιναν πιο σημαντικοί σε ολόκληρη την αρχαία Ελλάδα φτάνοντας στο απόγειο τους κατά τον πέμπτο και έκτο αιώνα </a:t>
            </a:r>
            <a:r>
              <a:rPr lang="el-GR" dirty="0" err="1" smtClean="0"/>
              <a:t>π.Χ.</a:t>
            </a:r>
            <a:r>
              <a:rPr lang="el-GR" dirty="0" smtClean="0"/>
              <a:t> Οι Ολυμπιακοί είχαν επίσης </a:t>
            </a:r>
            <a:r>
              <a:rPr lang="el-GR" dirty="0" smtClean="0">
                <a:hlinkClick r:id="rId6" tooltip="Θρησκεία"/>
              </a:rPr>
              <a:t>θρησκευτική</a:t>
            </a:r>
            <a:r>
              <a:rPr lang="el-GR" dirty="0" smtClean="0"/>
              <a:t> σημασία αφού γίνονταν προς τιμή του θεού </a:t>
            </a:r>
            <a:r>
              <a:rPr lang="el-GR" dirty="0" smtClean="0">
                <a:hlinkClick r:id="rId7" tooltip="Δίας (μυθολογία)"/>
              </a:rPr>
              <a:t>Δία</a:t>
            </a:r>
            <a:r>
              <a:rPr lang="el-GR" dirty="0" smtClean="0"/>
              <a:t>, του οποίου το </a:t>
            </a:r>
            <a:r>
              <a:rPr lang="el-GR" dirty="0" smtClean="0">
                <a:hlinkClick r:id="rId8" tooltip="Άγαλμα του Ολυμπίου Διός"/>
              </a:rPr>
              <a:t>τεράστιο άγαλμα</a:t>
            </a:r>
            <a:r>
              <a:rPr lang="el-GR" dirty="0" smtClean="0"/>
              <a:t> στεκόταν στην Ολυμπία. Ο αριθμός των αγωνισμάτων έγινε είκοσι και ο εορτασμός γινόταν στην διάρκεια μερικών ημερών. Οι νικητές των αγώνων θαυμάζονταν και γίνονταν αθάνατοι μέσα από ποιήματα και αγάλματα. Το έπαθλο για τους νικητές ήταν ένα στεφάνι από κλαδιά ελιάς.</a:t>
            </a:r>
          </a:p>
          <a:p>
            <a:r>
              <a:rPr lang="el-GR" dirty="0" smtClean="0"/>
              <a:t>Οι Αγώνες σιγά σιγά έχασαν την σημασία τους όταν οι </a:t>
            </a:r>
            <a:r>
              <a:rPr lang="el-GR" dirty="0" smtClean="0">
                <a:hlinkClick r:id="rId9" tooltip="Αρχαία Ρώμη"/>
              </a:rPr>
              <a:t>Ρωμαίοι</a:t>
            </a:r>
            <a:r>
              <a:rPr lang="el-GR" dirty="0" smtClean="0"/>
              <a:t> κατέλαβαν την Ελλάδα και όταν ο </a:t>
            </a:r>
            <a:r>
              <a:rPr lang="el-GR" dirty="0" smtClean="0">
                <a:hlinkClick r:id="rId10" tooltip="Χριστιανισμός"/>
              </a:rPr>
              <a:t>Χριστιανισμός</a:t>
            </a:r>
            <a:r>
              <a:rPr lang="el-GR" dirty="0" smtClean="0"/>
              <a:t> έγινε η επίσημη θρησκεία της Ρωμαϊκής αυτοκρατορίας, οι Ολυμπιακοί θεωρούνταν πια σαν μία παγανιστική γιορτή, και το </a:t>
            </a:r>
            <a:r>
              <a:rPr lang="el-GR" dirty="0" smtClean="0">
                <a:hlinkClick r:id="rId11" tooltip="393"/>
              </a:rPr>
              <a:t>393</a:t>
            </a:r>
            <a:r>
              <a:rPr lang="el-GR" dirty="0" smtClean="0"/>
              <a:t> </a:t>
            </a:r>
            <a:r>
              <a:rPr lang="el-GR" dirty="0" err="1" smtClean="0"/>
              <a:t>μ.Χ</a:t>
            </a:r>
            <a:r>
              <a:rPr lang="el-GR" dirty="0" smtClean="0"/>
              <a:t>. ο αυτοκράτορας </a:t>
            </a:r>
            <a:r>
              <a:rPr lang="el-GR" dirty="0" smtClean="0">
                <a:hlinkClick r:id="rId12" tooltip="Θεοδόσιος Α'"/>
              </a:rPr>
              <a:t>Θεοδόσιος</a:t>
            </a:r>
            <a:r>
              <a:rPr lang="el-GR" dirty="0" smtClean="0"/>
              <a:t> απαγόρευσε την διεξαγωγή τους. Με αυτό τον τρόπο τελείωσε μια περίοδος χιλίων χρόνων κατά την οποία οι Ολυμπιακοί διεξάγονταν συνέχεια κάθε τέσσερα χρόνια.</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43408"/>
            <a:ext cx="8229600" cy="1399032"/>
          </a:xfrm>
        </p:spPr>
        <p:txBody>
          <a:bodyPr>
            <a:normAutofit/>
          </a:bodyPr>
          <a:lstStyle/>
          <a:p>
            <a:r>
              <a:rPr lang="el-GR" sz="4000" dirty="0" smtClean="0"/>
              <a:t>Η Αναβίωση των Αγώνων</a:t>
            </a:r>
            <a:endParaRPr lang="el-GR" sz="4000" dirty="0"/>
          </a:p>
        </p:txBody>
      </p:sp>
      <p:sp>
        <p:nvSpPr>
          <p:cNvPr id="3" name="2 - Θέση περιεχομένου"/>
          <p:cNvSpPr>
            <a:spLocks noGrp="1"/>
          </p:cNvSpPr>
          <p:nvPr>
            <p:ph idx="1"/>
          </p:nvPr>
        </p:nvSpPr>
        <p:spPr>
          <a:xfrm>
            <a:off x="611560" y="836712"/>
            <a:ext cx="8229600" cy="4572000"/>
          </a:xfrm>
        </p:spPr>
        <p:txBody>
          <a:bodyPr>
            <a:noAutofit/>
          </a:bodyPr>
          <a:lstStyle/>
          <a:p>
            <a:r>
              <a:rPr lang="el-GR" sz="1800" dirty="0" smtClean="0"/>
              <a:t>Είναι γνωστό ότι κατά τον </a:t>
            </a:r>
            <a:r>
              <a:rPr lang="el-GR" sz="1800" dirty="0" smtClean="0">
                <a:hlinkClick r:id="rId2" tooltip="17ος αιώνας"/>
              </a:rPr>
              <a:t>17ο αιώνα</a:t>
            </a:r>
            <a:r>
              <a:rPr lang="el-GR" sz="1800" dirty="0" smtClean="0"/>
              <a:t> γινόταν κάποια γιορτή η οποία έφερε το όνομα "Ολυμπιακοί αγώνες" στην </a:t>
            </a:r>
            <a:r>
              <a:rPr lang="el-GR" sz="1800" dirty="0" smtClean="0">
                <a:hlinkClick r:id="rId3" tooltip="Αγγλία"/>
              </a:rPr>
              <a:t>Αγγλία</a:t>
            </a:r>
            <a:r>
              <a:rPr lang="el-GR" sz="1800" dirty="0" smtClean="0"/>
              <a:t>. Παρόμοιες εκδηλώσεις ακολούθησαν στους επόμενους αιώνες στην Γαλλία και Ελλάδα οι οποίες όμως ήταν μικρής έκτασης και σίγουρα όχι διεθνείς. Το ενδιαφέρον για τους Ολυμπιακούς μεγάλωσε όταν ανακαλύφθηκαν τα ερείπια της αρχαίας Ολυμπίας από Γερμανούς </a:t>
            </a:r>
            <a:r>
              <a:rPr lang="el-GR" sz="1800" dirty="0" smtClean="0">
                <a:hlinkClick r:id="rId4" tooltip="Αρχαιολόγος"/>
              </a:rPr>
              <a:t>αρχαιολόγους</a:t>
            </a:r>
            <a:r>
              <a:rPr lang="el-GR" sz="1800" dirty="0" smtClean="0"/>
              <a:t> στα μέσα του </a:t>
            </a:r>
            <a:r>
              <a:rPr lang="el-GR" sz="1800" dirty="0" smtClean="0">
                <a:hlinkClick r:id="rId5" tooltip="19ος αιώνας"/>
              </a:rPr>
              <a:t>19ου αιώνα</a:t>
            </a:r>
            <a:r>
              <a:rPr lang="el-GR" sz="1800" dirty="0" smtClean="0"/>
              <a:t>.</a:t>
            </a:r>
          </a:p>
          <a:p>
            <a:r>
              <a:rPr lang="el-GR" sz="1800" dirty="0" smtClean="0"/>
              <a:t>Ο </a:t>
            </a:r>
            <a:r>
              <a:rPr lang="el-GR" sz="1800" dirty="0" smtClean="0">
                <a:hlinkClick r:id="rId6" tooltip="Έδεσσα"/>
              </a:rPr>
              <a:t>Εδεσσαίος</a:t>
            </a:r>
            <a:r>
              <a:rPr lang="el-GR" sz="1800" dirty="0" smtClean="0"/>
              <a:t> λόγιος </a:t>
            </a:r>
            <a:r>
              <a:rPr lang="el-GR" sz="1800" dirty="0" smtClean="0">
                <a:hlinkClick r:id="rId7" tooltip="Μηνάς Μηνωίδης"/>
              </a:rPr>
              <a:t>Μηνάς </a:t>
            </a:r>
            <a:r>
              <a:rPr lang="el-GR" sz="1800" dirty="0" err="1" smtClean="0">
                <a:hlinkClick r:id="rId7" tooltip="Μηνάς Μηνωίδης"/>
              </a:rPr>
              <a:t>Μηνωίδης</a:t>
            </a:r>
            <a:r>
              <a:rPr lang="el-GR" sz="1800" dirty="0" smtClean="0"/>
              <a:t>, που τότε δίδασκε την </a:t>
            </a:r>
            <a:r>
              <a:rPr lang="el-GR" sz="1800" dirty="0" smtClean="0">
                <a:hlinkClick r:id="rId8" tooltip="Αρχαία ελληνική γλώσσα"/>
              </a:rPr>
              <a:t>αρχαία ελληνική γλώσσα</a:t>
            </a:r>
            <a:r>
              <a:rPr lang="el-GR" sz="1800" dirty="0" smtClean="0"/>
              <a:t> σε πανεπιστήμιο του </a:t>
            </a:r>
            <a:r>
              <a:rPr lang="el-GR" sz="1800" dirty="0" err="1" smtClean="0">
                <a:hlinkClick r:id="rId9" tooltip="Παρίσι"/>
              </a:rPr>
              <a:t>Παρισίου</a:t>
            </a:r>
            <a:r>
              <a:rPr lang="el-GR" sz="1800" dirty="0" smtClean="0"/>
              <a:t>, μετέφρασε και δημοσίευσε στη </a:t>
            </a:r>
            <a:r>
              <a:rPr lang="el-GR" sz="1800" dirty="0" smtClean="0">
                <a:hlinkClick r:id="rId10" tooltip="Γαλλική γλώσσα"/>
              </a:rPr>
              <a:t>γαλλική</a:t>
            </a:r>
            <a:r>
              <a:rPr lang="el-GR" sz="1800" dirty="0" smtClean="0"/>
              <a:t> το "Γυμναστικό" </a:t>
            </a:r>
            <a:r>
              <a:rPr lang="el-GR" sz="1800" dirty="0" err="1" smtClean="0"/>
              <a:t>του</a:t>
            </a:r>
            <a:r>
              <a:rPr lang="el-GR" sz="1800" dirty="0" err="1" smtClean="0">
                <a:hlinkClick r:id="rId11" tooltip="Φιλόστρατος"/>
              </a:rPr>
              <a:t>Φιλόστρατου</a:t>
            </a:r>
            <a:r>
              <a:rPr lang="el-GR" sz="1800" dirty="0" smtClean="0"/>
              <a:t> (1858), και τη συνόδευσε με κείμενό του, περί της ανάγκης αναβίωσης των Ολυμπιακών </a:t>
            </a:r>
            <a:r>
              <a:rPr lang="el-GR" sz="1800" dirty="0" smtClean="0"/>
              <a:t>Αγώνων</a:t>
            </a:r>
            <a:r>
              <a:rPr lang="el-GR" sz="1800" baseline="30000" dirty="0" smtClean="0"/>
              <a:t> </a:t>
            </a:r>
            <a:r>
              <a:rPr lang="el-GR" sz="1800" dirty="0" smtClean="0"/>
              <a:t>Πιέρ </a:t>
            </a:r>
            <a:r>
              <a:rPr lang="el-GR" sz="1800" dirty="0" smtClean="0"/>
              <a:t>ντε Κουμπερτέν</a:t>
            </a:r>
          </a:p>
          <a:p>
            <a:r>
              <a:rPr lang="el-GR" sz="1800" dirty="0" smtClean="0"/>
              <a:t>Λίγο αργότερα, ο </a:t>
            </a:r>
            <a:r>
              <a:rPr lang="el-GR" sz="1800" dirty="0" err="1" smtClean="0">
                <a:hlinkClick r:id="rId12" tooltip="Πιέρ ντε Κουμπερτέν"/>
              </a:rPr>
              <a:t>βαρώνος</a:t>
            </a:r>
            <a:r>
              <a:rPr lang="el-GR" sz="1800" dirty="0" smtClean="0">
                <a:hlinkClick r:id="rId12" tooltip="Πιέρ ντε Κουμπερτέν"/>
              </a:rPr>
              <a:t> Πιέρ ντε Κουμπερτέν</a:t>
            </a:r>
            <a:r>
              <a:rPr lang="el-GR" sz="1800" dirty="0" smtClean="0"/>
              <a:t>, ο οποίος ήταν Γενικός Γραμματέας των γαλλικών αθλητικών σωματείων, προσπαθούσε να δικαιολογήσει την ήττα των Γάλλων στον </a:t>
            </a:r>
            <a:r>
              <a:rPr lang="el-GR" sz="1800" dirty="0" smtClean="0">
                <a:hlinkClick r:id="rId13" tooltip="Γαλλοπρωσικός πόλεμος"/>
              </a:rPr>
              <a:t>Γαλλοπρωσικό </a:t>
            </a:r>
            <a:r>
              <a:rPr lang="el-GR" sz="1800" dirty="0" smtClean="0">
                <a:hlinkClick r:id="rId13" tooltip="Γαλλοπρωσικός πόλεμος"/>
              </a:rPr>
              <a:t>πόλεμο</a:t>
            </a:r>
            <a:r>
              <a:rPr lang="el-GR" sz="1800" dirty="0" smtClean="0"/>
              <a:t> (1870-1871). Πίστευε ότι ο λόγος της ήττας ήταν επειδή οι Γάλλοι δεν είχαν αρκετή φυσική διαπαιδαγώγηση και ήθελε να την βελτιώσει. Ο Κουμπερτέν ήθελε επίσης να ενώσει της εθνότητες και να φέρει μαζί την νεολαία με τον αθλητισμό παρά να γίνονται πόλεμοι. Πίστευε ότι η αναβίωση των Ολυμπιακών Αγώνων θα πετύχαινε και τους δύο πιο πάνω σκοπούς του.</a:t>
            </a:r>
          </a:p>
          <a:p>
            <a:endParaRPr lang="el-G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485335" y="673198"/>
            <a:ext cx="8229600" cy="5978525"/>
          </a:xfrm>
        </p:spPr>
        <p:txBody>
          <a:bodyPr>
            <a:normAutofit fontScale="70000" lnSpcReduction="20000"/>
          </a:bodyPr>
          <a:lstStyle/>
          <a:p>
            <a:r>
              <a:rPr lang="el-GR" dirty="0" smtClean="0"/>
              <a:t>Σε ένα συνέδριο στο πανεπιστήμιο της </a:t>
            </a:r>
            <a:r>
              <a:rPr lang="el-GR" dirty="0" err="1" smtClean="0">
                <a:hlinkClick r:id="rId2" tooltip="Σορβόνη"/>
              </a:rPr>
              <a:t>Σορβόνης</a:t>
            </a:r>
            <a:r>
              <a:rPr lang="el-GR" dirty="0" smtClean="0"/>
              <a:t> στο </a:t>
            </a:r>
            <a:r>
              <a:rPr lang="el-GR" dirty="0" smtClean="0">
                <a:hlinkClick r:id="rId3" tooltip="Παρίσι"/>
              </a:rPr>
              <a:t>Παρίσι</a:t>
            </a:r>
            <a:r>
              <a:rPr lang="el-GR" dirty="0" smtClean="0"/>
              <a:t> που έγινε από τις </a:t>
            </a:r>
            <a:r>
              <a:rPr lang="el-GR" dirty="0" smtClean="0">
                <a:hlinkClick r:id="rId4" tooltip="16 Ιουνίου"/>
              </a:rPr>
              <a:t>16</a:t>
            </a:r>
            <a:r>
              <a:rPr lang="el-GR" dirty="0" smtClean="0"/>
              <a:t> μέχρι τις </a:t>
            </a:r>
            <a:r>
              <a:rPr lang="el-GR" dirty="0" smtClean="0">
                <a:hlinkClick r:id="rId5" tooltip="23 Ιουνίου"/>
              </a:rPr>
              <a:t>23 Ιουνίου</a:t>
            </a:r>
            <a:r>
              <a:rPr lang="el-GR" dirty="0" smtClean="0"/>
              <a:t>, το </a:t>
            </a:r>
            <a:r>
              <a:rPr lang="el-GR" dirty="0" smtClean="0">
                <a:hlinkClick r:id="rId6" tooltip="1894"/>
              </a:rPr>
              <a:t>1894</a:t>
            </a:r>
            <a:r>
              <a:rPr lang="el-GR" dirty="0" smtClean="0"/>
              <a:t> παρουσίασε τις </a:t>
            </a:r>
            <a:r>
              <a:rPr lang="el-GR" dirty="0" err="1" smtClean="0"/>
              <a:t>ιδεές</a:t>
            </a:r>
            <a:r>
              <a:rPr lang="el-GR" dirty="0" smtClean="0"/>
              <a:t> του σε ένα διεθνές ακροατήριο. Την τελευταία μέρα του συνεδρίου αποφασίστηκε να διεξαχθούν οι πρώτοι μοντέρνοι Ολυμπιακοί αγώνες το 1896 στην Αθήνα, την πόλη και την χώρα που τους γέννησε. Έτσι γεννήθηκε η </a:t>
            </a:r>
            <a:r>
              <a:rPr lang="el-GR" dirty="0" smtClean="0">
                <a:hlinkClick r:id="rId7" tooltip="Διεθνής Ολυμπιακή Επιτροπή"/>
              </a:rPr>
              <a:t>Διεθνής Ολυμπιακή Επιτροπή</a:t>
            </a:r>
            <a:r>
              <a:rPr lang="el-GR" dirty="0" smtClean="0"/>
              <a:t> (ΔΟΕ) για να διοργανώσει τους Αγώνες με πρώτο πρόεδρο τον Μακεδόνα </a:t>
            </a:r>
            <a:r>
              <a:rPr lang="el-GR" dirty="0" smtClean="0">
                <a:hlinkClick r:id="rId8" tooltip="Δημήτριος Βικέλας"/>
              </a:rPr>
              <a:t>Δημήτριο Βικέλα</a:t>
            </a:r>
            <a:r>
              <a:rPr lang="el-GR" dirty="0" smtClean="0"/>
              <a:t>, γενικό γραμματέα τον </a:t>
            </a:r>
            <a:r>
              <a:rPr lang="el-GR" dirty="0" err="1" smtClean="0"/>
              <a:t>βαρώνο</a:t>
            </a:r>
            <a:r>
              <a:rPr lang="el-GR" dirty="0" smtClean="0"/>
              <a:t> Πιέρ ντε </a:t>
            </a:r>
            <a:r>
              <a:rPr lang="el-GR" dirty="0" err="1" smtClean="0"/>
              <a:t>Κουμπερντέν</a:t>
            </a:r>
            <a:r>
              <a:rPr lang="el-GR" dirty="0" smtClean="0"/>
              <a:t> και μέλη προσωπικότητες από διάφορα κράτη.</a:t>
            </a:r>
          </a:p>
          <a:p>
            <a:endParaRPr lang="el-GR" dirty="0" smtClean="0"/>
          </a:p>
          <a:p>
            <a:r>
              <a:rPr lang="el-GR" dirty="0" smtClean="0"/>
              <a:t>Οι</a:t>
            </a:r>
            <a:r>
              <a:rPr lang="el-GR" dirty="0" smtClean="0"/>
              <a:t> </a:t>
            </a:r>
            <a:r>
              <a:rPr lang="el-GR" dirty="0" smtClean="0">
                <a:hlinkClick r:id="rId9" tooltip="Θερινοί Ολυμπιακοί Αγώνες 1896"/>
              </a:rPr>
              <a:t>πρώτοι σύγχρονοι Ολυμπιακοί Αγώνες</a:t>
            </a:r>
            <a:r>
              <a:rPr lang="el-GR" dirty="0" smtClean="0"/>
              <a:t> γνώρισαν μεγάλη επιτυχία. Αν και οι αθλητές που πήραν μέρος δεν ξεπερνούσαν τους 250, ήταν η μεγαλύτερη αθλητική διοργάνωση που έγινε ποτέ. Οι Έλληνες αξιωματούχοι και το κοινό ήταν ενθουσιασμένοι και ζήτησαν να έχουν το μονοπώλιο των αγώνων. Η ΔΟΕ όμως αποφάσισε διαφορετικά και οι </a:t>
            </a:r>
            <a:r>
              <a:rPr lang="el-GR" dirty="0" smtClean="0">
                <a:hlinkClick r:id="rId10" tooltip="Θερινοί Ολυμπιακοί Αγώνες 1900"/>
              </a:rPr>
              <a:t>δεύτεροι Ολυμπιακοί Αγώνες</a:t>
            </a:r>
            <a:r>
              <a:rPr lang="el-GR" dirty="0" smtClean="0"/>
              <a:t> έγιναν το </a:t>
            </a:r>
            <a:r>
              <a:rPr lang="el-GR" dirty="0" smtClean="0">
                <a:hlinkClick r:id="rId11" tooltip="1900"/>
              </a:rPr>
              <a:t>1900</a:t>
            </a:r>
            <a:r>
              <a:rPr lang="el-GR" dirty="0" smtClean="0"/>
              <a:t> στο </a:t>
            </a:r>
            <a:r>
              <a:rPr lang="el-GR" dirty="0" smtClean="0">
                <a:hlinkClick r:id="rId3" tooltip="Παρίσι"/>
              </a:rPr>
              <a:t>Παρίσι</a:t>
            </a:r>
            <a:r>
              <a:rPr lang="el-GR" dirty="0" smtClean="0"/>
              <a:t> (</a:t>
            </a:r>
            <a:r>
              <a:rPr lang="el-GR" dirty="0" smtClean="0">
                <a:hlinkClick r:id="rId12" tooltip="Γαλλία"/>
              </a:rPr>
              <a:t>Γαλλία</a:t>
            </a:r>
            <a:r>
              <a:rPr lang="el-GR" dirty="0" smtClean="0"/>
              <a:t>).</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Σύγχρονοι </a:t>
            </a:r>
            <a:r>
              <a:rPr lang="el-GR" dirty="0" smtClean="0"/>
              <a:t>Ολυμπιακοί Αγώνες</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Μετά, όμως από την αρχική επιτυχία, οι Ολυμπιακοί είχαν σοβαρά προβλήματα. Στους εορτασμούς στο </a:t>
            </a:r>
            <a:r>
              <a:rPr lang="el-GR" dirty="0" smtClean="0">
                <a:hlinkClick r:id="rId2" tooltip="Θερινοί Ολυμπιακοί Αγώνες 1900"/>
              </a:rPr>
              <a:t>Παρίσι (1900)</a:t>
            </a:r>
            <a:r>
              <a:rPr lang="el-GR" dirty="0" smtClean="0"/>
              <a:t> και στο </a:t>
            </a:r>
            <a:r>
              <a:rPr lang="el-GR" dirty="0" smtClean="0">
                <a:hlinkClick r:id="rId3" tooltip="Θερινοί Ολυμπιακοί Αγώνες 1904"/>
              </a:rPr>
              <a:t>Σεντ Λούις (1904)</a:t>
            </a:r>
            <a:r>
              <a:rPr lang="el-GR" dirty="0" smtClean="0"/>
              <a:t> οι αγώνες επισκιάστηκαν από τις διεθνείς εκθέσεις στις οποίες είχαν περιληφθεί. Οι επόμενοι </a:t>
            </a:r>
            <a:r>
              <a:rPr lang="el-GR" dirty="0" err="1" smtClean="0">
                <a:hlinkClick r:id="rId4" tooltip="Θερινοί Ολυμπιακοί Αγώνες 1906"/>
              </a:rPr>
              <a:t>Μεσολυμπιακοί</a:t>
            </a:r>
            <a:r>
              <a:rPr lang="el-GR" dirty="0" smtClean="0">
                <a:hlinkClick r:id="rId4" tooltip="Θερινοί Ολυμπιακοί Αγώνες 1906"/>
              </a:rPr>
              <a:t> Αγώνες</a:t>
            </a:r>
            <a:r>
              <a:rPr lang="el-GR" dirty="0" smtClean="0"/>
              <a:t> έγιναν το 1906 για να γιορτάσουν τα δέκατα γενέθλια των αγώνων. Αν και είχαν διοργανωθεί από την ΔΟΕ, μια μετέπειτα απόφαση της κήρυξε ότι δεν ήταν επίσημοι Ολυμπιακοί αγώνες. Οι αγώνες του 1906 όμως ξανά προσέλκυσαν ένα μεγάλο αριθμό από παγκόσμιες συμμετοχές. Το 1904 το 80% των συμμετοχών ήταν Αμερικάνοι αθλητές και σηματοδοτούν την αρχή της ανάπτυξης των αγώνων σε δημοσιότητα και μέγεθος.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Χειμερινοί Αγώνες</a:t>
            </a:r>
            <a:endParaRPr lang="el-GR" dirty="0"/>
          </a:p>
        </p:txBody>
      </p:sp>
      <p:sp>
        <p:nvSpPr>
          <p:cNvPr id="3" name="2 - Θέση περιεχομένου"/>
          <p:cNvSpPr>
            <a:spLocks noGrp="1"/>
          </p:cNvSpPr>
          <p:nvPr>
            <p:ph idx="1"/>
          </p:nvPr>
        </p:nvSpPr>
        <p:spPr>
          <a:xfrm>
            <a:off x="457200" y="1484784"/>
            <a:ext cx="8229600" cy="4970024"/>
          </a:xfrm>
        </p:spPr>
        <p:txBody>
          <a:bodyPr>
            <a:normAutofit fontScale="47500" lnSpcReduction="20000"/>
          </a:bodyPr>
          <a:lstStyle/>
          <a:p>
            <a:r>
              <a:rPr lang="el-GR" dirty="0" smtClean="0"/>
              <a:t>Όταν </a:t>
            </a:r>
            <a:r>
              <a:rPr lang="el-GR" dirty="0" smtClean="0"/>
              <a:t>εγκαθιδρύθηκε η ΔΟΕ, ένα από τα αγωνίσματα που προτάθηκαν για το πρόγραμμα αγώνων ήταν η </a:t>
            </a:r>
            <a:r>
              <a:rPr lang="el-GR" dirty="0" smtClean="0">
                <a:hlinkClick r:id="rId2" tooltip="Παγοδρομία"/>
              </a:rPr>
              <a:t>πατινάζ ταχύτητας</a:t>
            </a:r>
            <a:r>
              <a:rPr lang="el-GR" dirty="0" smtClean="0"/>
              <a:t>. Όμως το αγώνισμα αυτό δεν διεξήχθη μέχρι </a:t>
            </a:r>
            <a:r>
              <a:rPr lang="el-GR" dirty="0" err="1" smtClean="0"/>
              <a:t>τους</a:t>
            </a:r>
            <a:r>
              <a:rPr lang="el-GR" dirty="0" err="1" smtClean="0">
                <a:hlinkClick r:id="rId3" tooltip="Θερινοί Ολυμπιακοί Αγώνες 1908"/>
              </a:rPr>
              <a:t>Θερινοί</a:t>
            </a:r>
            <a:r>
              <a:rPr lang="el-GR" dirty="0" smtClean="0">
                <a:hlinkClick r:id="rId3" tooltip="Θερινοί Ολυμπιακοί Αγώνες 1908"/>
              </a:rPr>
              <a:t> Ολυμπιακοί Αγώνες 1908</a:t>
            </a:r>
            <a:r>
              <a:rPr lang="el-GR" dirty="0" smtClean="0"/>
              <a:t> στο </a:t>
            </a:r>
            <a:r>
              <a:rPr lang="el-GR" dirty="0" smtClean="0">
                <a:hlinkClick r:id="rId4" tooltip="Λονδίνο"/>
              </a:rPr>
              <a:t>Λονδίνο</a:t>
            </a:r>
            <a:r>
              <a:rPr lang="el-GR" dirty="0" smtClean="0"/>
              <a:t>, στους οποίους διεξήχθησαν τέσσερα αγωνίσματα καλλιτεχνικού πατινάζ. Η ιδέα για την οργάνωση ξεχωριστών Ολυμπιακών αγώνων για χειμερινά αγωνίσματα προτάθηκε αλλά απορρίφθηκε από Σκανδιναβικές χώρες που προτιμούσαν την δική τους διοργάνωση τους λεγόμενους </a:t>
            </a:r>
            <a:r>
              <a:rPr lang="el-GR" dirty="0" smtClean="0">
                <a:hlinkClick r:id="rId5" tooltip="Σκανδιναβικοί Αγώνες (δεν έχει γραφτεί ακόμα)"/>
              </a:rPr>
              <a:t>Σκανδιναβικούς Αγώνες</a:t>
            </a:r>
            <a:r>
              <a:rPr lang="el-GR" dirty="0" smtClean="0"/>
              <a:t>. Όμως, χειμερινά αγωνίσματα ήταν στο πρόγραμμα των αγώνων του 1916 που ακυρώθηκαν, και στους </a:t>
            </a:r>
            <a:r>
              <a:rPr lang="el-GR" dirty="0" smtClean="0">
                <a:hlinkClick r:id="rId6" tooltip="Θερινοί Ολυμπιακοί Αγώνες 1920"/>
              </a:rPr>
              <a:t>Ολυμπιακούς Αγώνες του 1920</a:t>
            </a:r>
            <a:r>
              <a:rPr lang="el-GR" dirty="0" smtClean="0"/>
              <a:t>.</a:t>
            </a:r>
          </a:p>
          <a:p>
            <a:endParaRPr lang="el-GR" dirty="0" smtClean="0"/>
          </a:p>
          <a:p>
            <a:r>
              <a:rPr lang="el-GR" dirty="0" smtClean="0"/>
              <a:t>Για </a:t>
            </a:r>
            <a:r>
              <a:rPr lang="el-GR" dirty="0" smtClean="0"/>
              <a:t>το 1924 αποφασίσθηκε να οργανωθεί μια "Διεθνής εβδομάδα χειμερινών αγώνων" (</a:t>
            </a:r>
            <a:r>
              <a:rPr lang="el-GR" i="1" dirty="0" err="1" smtClean="0"/>
              <a:t>Semaine</a:t>
            </a:r>
            <a:r>
              <a:rPr lang="el-GR" i="1" dirty="0" smtClean="0"/>
              <a:t> </a:t>
            </a:r>
            <a:r>
              <a:rPr lang="el-GR" i="1" dirty="0" err="1" smtClean="0"/>
              <a:t>des</a:t>
            </a:r>
            <a:r>
              <a:rPr lang="el-GR" i="1" dirty="0" smtClean="0"/>
              <a:t> </a:t>
            </a:r>
            <a:r>
              <a:rPr lang="el-GR" i="1" dirty="0" err="1" smtClean="0"/>
              <a:t>Sports</a:t>
            </a:r>
            <a:r>
              <a:rPr lang="el-GR" i="1" dirty="0" smtClean="0"/>
              <a:t> </a:t>
            </a:r>
            <a:r>
              <a:rPr lang="el-GR" i="1" dirty="0" err="1" smtClean="0"/>
              <a:t>d'Hiver</a:t>
            </a:r>
            <a:r>
              <a:rPr lang="el-GR" dirty="0" smtClean="0"/>
              <a:t>) στο Σαμονί της </a:t>
            </a:r>
            <a:r>
              <a:rPr lang="el-GR" dirty="0" smtClean="0">
                <a:hlinkClick r:id="rId7" tooltip="Γαλλία"/>
              </a:rPr>
              <a:t>Γαλλίας</a:t>
            </a:r>
            <a:r>
              <a:rPr lang="el-GR" dirty="0" smtClean="0"/>
              <a:t> υπό την προστασία της ΔΟΕ, και σε συνδυασμό με τους </a:t>
            </a:r>
            <a:r>
              <a:rPr lang="el-GR" dirty="0" smtClean="0">
                <a:hlinkClick r:id="rId8" tooltip="Θερινοί Ολυμπιακοί Αγώνες 1924"/>
              </a:rPr>
              <a:t>Θερινοί Ολυμπιακοί Αγώνες 1924</a:t>
            </a:r>
            <a:r>
              <a:rPr lang="el-GR" dirty="0" smtClean="0"/>
              <a:t> στο </a:t>
            </a:r>
            <a:r>
              <a:rPr lang="el-GR" dirty="0" smtClean="0">
                <a:hlinkClick r:id="rId9" tooltip="Παρίσι"/>
              </a:rPr>
              <a:t>Παρίσι</a:t>
            </a:r>
            <a:r>
              <a:rPr lang="el-GR" dirty="0" smtClean="0"/>
              <a:t>. Αυτή η "Εβδομάδα" είχε μεγάλη επιτυχία και το 1925 η ΔΟΕ αποφάσισε να δημιουργήσει ξεχωριστή διοργάνωση για Χειμερινούς Ολυμπιακούς Αγώνες η οποία δεν θα συνδέεται με τους Θερινούς Αγώνες. Η διοργάνωση του 1924 χαρακτηρίστηκε, αργότερα στην συνάντηση της ΔΟΕ το 1926, ως οι πρώτοι Χειμερινοί Ολυμπιακοί.</a:t>
            </a:r>
          </a:p>
          <a:p>
            <a:endParaRPr lang="el-GR" dirty="0" smtClean="0"/>
          </a:p>
          <a:p>
            <a:r>
              <a:rPr lang="el-GR" dirty="0" smtClean="0"/>
              <a:t>Όλα </a:t>
            </a:r>
            <a:r>
              <a:rPr lang="el-GR" dirty="0" smtClean="0"/>
              <a:t>τα αθλήματα στους Χειμερινούς Ολυμπιακούς διεξάγονται πάνω σε </a:t>
            </a:r>
            <a:r>
              <a:rPr lang="el-GR" dirty="0" smtClean="0">
                <a:hlinkClick r:id="rId10" tooltip="Πάγος"/>
              </a:rPr>
              <a:t>πάγο</a:t>
            </a:r>
            <a:r>
              <a:rPr lang="el-GR" dirty="0" smtClean="0"/>
              <a:t> ή </a:t>
            </a:r>
            <a:r>
              <a:rPr lang="el-GR" dirty="0" smtClean="0">
                <a:hlinkClick r:id="rId11" tooltip="Χιόνι"/>
              </a:rPr>
              <a:t>χιόνι</a:t>
            </a:r>
            <a:r>
              <a:rPr lang="el-GR" dirty="0" smtClean="0"/>
              <a:t> όπως επιβάλλει το καταστατικό των Ολυμπιακών, το σύνταγμα της ΔΟΕ. Ο αριθμός των αθλητών σε χειμερινούς Ολυμπιακούς είναι κατά πολύ μικρότερος από αυτό των θερινών. Στο </a:t>
            </a:r>
            <a:r>
              <a:rPr lang="el-GR" dirty="0" err="1" smtClean="0"/>
              <a:t>Σολτ</a:t>
            </a:r>
            <a:r>
              <a:rPr lang="el-GR" dirty="0" smtClean="0"/>
              <a:t> Λέικ </a:t>
            </a:r>
            <a:r>
              <a:rPr lang="el-GR" dirty="0" err="1" smtClean="0"/>
              <a:t>Σίτι</a:t>
            </a:r>
            <a:r>
              <a:rPr lang="el-GR" dirty="0" smtClean="0"/>
              <a:t> 2,400 αθλητές αγωνίστηκαν στους </a:t>
            </a:r>
            <a:r>
              <a:rPr lang="el-GR" dirty="0" smtClean="0">
                <a:hlinkClick r:id="rId12" tooltip="Χειμερινοί Ολυμπιακοί Αγώνες 2002"/>
              </a:rPr>
              <a:t>Χειμερινούς Ολυμπιακούς του 2002</a:t>
            </a:r>
            <a:r>
              <a:rPr lang="el-GR" dirty="0" smtClean="0"/>
              <a:t>σε 78 αγωνίσματα.</a:t>
            </a:r>
          </a:p>
          <a:p>
            <a:endParaRPr lang="el-GR" dirty="0" smtClean="0"/>
          </a:p>
          <a:p>
            <a:r>
              <a:rPr lang="el-GR" dirty="0" smtClean="0"/>
              <a:t>Μέχρι </a:t>
            </a:r>
            <a:r>
              <a:rPr lang="el-GR" dirty="0" smtClean="0"/>
              <a:t>το 1992, οι Χειμερινοί Ολυμπιακοί αγώνες διεξάγονταν την ίδια χρονιά με τους Θερινούς αγώνες. ΤΟ 1986 η ΔΟΕ αποφάσισε οι Χειμερινοί Ολυμπιακοί να γίνονται κάθε τέσσερα χρόνια αλλά δύο χρόνια μετά τους Θερινούς. Έτσι οι Χειμερινοί Ολυμπιακοί Αγώνες του </a:t>
            </a:r>
            <a:r>
              <a:rPr lang="el-GR" dirty="0" smtClean="0">
                <a:hlinkClick r:id="rId13" tooltip="1994"/>
              </a:rPr>
              <a:t>1994</a:t>
            </a:r>
            <a:r>
              <a:rPr lang="el-GR" dirty="0" smtClean="0"/>
              <a:t> έγιναν δύο χρόνια μόνο μετά τους προηγούμενους.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Πολιτική Παρέμβαση</a:t>
            </a:r>
            <a:endParaRPr lang="el-GR" dirty="0"/>
          </a:p>
        </p:txBody>
      </p:sp>
      <p:sp>
        <p:nvSpPr>
          <p:cNvPr id="3" name="2 - Θέση περιεχομένου"/>
          <p:cNvSpPr>
            <a:spLocks noGrp="1"/>
          </p:cNvSpPr>
          <p:nvPr>
            <p:ph idx="1"/>
          </p:nvPr>
        </p:nvSpPr>
        <p:spPr>
          <a:xfrm>
            <a:off x="539552" y="1412776"/>
            <a:ext cx="8229600" cy="4572000"/>
          </a:xfrm>
        </p:spPr>
        <p:txBody>
          <a:bodyPr>
            <a:noAutofit/>
          </a:bodyPr>
          <a:lstStyle/>
          <a:p>
            <a:r>
              <a:rPr lang="el-GR" sz="2000" dirty="0" smtClean="0"/>
              <a:t>Σε αντίθεση με τι πίστευε ο Κουμπερτέν, οι Ολυμπιακοί δεν απέτρεψαν τους πολέμους και έτσι διακόπηκε η διεξαγωγή τους κατά τον </a:t>
            </a:r>
            <a:r>
              <a:rPr lang="el-GR" sz="2000" dirty="0" err="1" smtClean="0">
                <a:hlinkClick r:id="rId2" tooltip="Α' Παγκόσμιος Πόλεμος"/>
              </a:rPr>
              <a:t>πρώτο</a:t>
            </a:r>
            <a:r>
              <a:rPr lang="el-GR" sz="2000" dirty="0" err="1" smtClean="0"/>
              <a:t>και</a:t>
            </a:r>
            <a:r>
              <a:rPr lang="el-GR" sz="2000" dirty="0" smtClean="0"/>
              <a:t> </a:t>
            </a:r>
            <a:r>
              <a:rPr lang="el-GR" sz="2000" dirty="0" smtClean="0">
                <a:hlinkClick r:id="rId3" tooltip="Β' Παγκόσμιος Πόλεμος"/>
              </a:rPr>
              <a:t>δεύτερο</a:t>
            </a:r>
            <a:r>
              <a:rPr lang="el-GR" sz="2000" dirty="0" smtClean="0"/>
              <a:t> Παγκόσμιο Πόλεμο. Πολιτικά ζητήματα επηρέασαν επίσης αρκετές Ολυμπιάδες. Το </a:t>
            </a:r>
            <a:r>
              <a:rPr lang="el-GR" sz="2000" dirty="0" smtClean="0">
                <a:hlinkClick r:id="rId4" tooltip="Θερινοί Ολυμπιακοί Αγώνες 1936"/>
              </a:rPr>
              <a:t>1936</a:t>
            </a:r>
            <a:r>
              <a:rPr lang="el-GR" sz="2000" dirty="0" smtClean="0"/>
              <a:t> στο </a:t>
            </a:r>
            <a:r>
              <a:rPr lang="el-GR" sz="2000" dirty="0" smtClean="0">
                <a:hlinkClick r:id="rId5" tooltip="Βερολίνο"/>
              </a:rPr>
              <a:t>Βερολίνο</a:t>
            </a:r>
            <a:r>
              <a:rPr lang="el-GR" sz="2000" dirty="0" smtClean="0"/>
              <a:t> οι Ολυμπιακοί χρησιμοποιήθηκαν για πολιτική </a:t>
            </a:r>
            <a:r>
              <a:rPr lang="el-GR" sz="2000" dirty="0" smtClean="0">
                <a:hlinkClick r:id="rId6" tooltip="Προπαγάνδα"/>
              </a:rPr>
              <a:t>προπαγάνδα</a:t>
            </a:r>
            <a:r>
              <a:rPr lang="el-GR" sz="2000" dirty="0" smtClean="0"/>
              <a:t> από τον </a:t>
            </a:r>
            <a:r>
              <a:rPr lang="el-GR" sz="2000" dirty="0" smtClean="0">
                <a:hlinkClick r:id="rId7" tooltip="Χίτλερ"/>
              </a:rPr>
              <a:t>Αδόλφο Χίτλερ</a:t>
            </a:r>
            <a:r>
              <a:rPr lang="el-GR" sz="2000" dirty="0" smtClean="0"/>
              <a:t> και τους </a:t>
            </a:r>
            <a:r>
              <a:rPr lang="el-GR" sz="2000" dirty="0" smtClean="0">
                <a:hlinkClick r:id="rId8" tooltip="Ναζισμός"/>
              </a:rPr>
              <a:t>Ναζί</a:t>
            </a:r>
            <a:r>
              <a:rPr lang="el-GR" sz="2000" dirty="0" smtClean="0"/>
              <a:t>. Κατά τις δεκαετίες του </a:t>
            </a:r>
            <a:r>
              <a:rPr lang="el-GR" sz="2000" dirty="0" smtClean="0">
                <a:hlinkClick r:id="rId9" tooltip="Δεκαετία 1970"/>
              </a:rPr>
              <a:t>'70</a:t>
            </a:r>
            <a:r>
              <a:rPr lang="el-GR" sz="2000" dirty="0" smtClean="0"/>
              <a:t> και </a:t>
            </a:r>
            <a:r>
              <a:rPr lang="el-GR" sz="2000" dirty="0" smtClean="0">
                <a:hlinkClick r:id="rId10" tooltip="Δεκαετία 1980"/>
              </a:rPr>
              <a:t>'80</a:t>
            </a:r>
            <a:r>
              <a:rPr lang="el-GR" sz="2000" dirty="0" smtClean="0"/>
              <a:t>, επηρεάστηκαν από μποϋκοτάζ. Αφρικανικά κράτη μποϊκόταραν τους </a:t>
            </a:r>
            <a:r>
              <a:rPr lang="el-GR" sz="2000" dirty="0" smtClean="0">
                <a:hlinkClick r:id="rId11" tooltip="Θερινοί Ολυμπιακοί Αγώνες 1976"/>
              </a:rPr>
              <a:t>Ολυμπιακούς του 1976</a:t>
            </a:r>
            <a:r>
              <a:rPr lang="el-GR" sz="2000" dirty="0" smtClean="0"/>
              <a:t> επειδή η </a:t>
            </a:r>
            <a:r>
              <a:rPr lang="el-GR" sz="2000" dirty="0" smtClean="0">
                <a:hlinkClick r:id="rId12" tooltip="Νέα Ζηλανδία"/>
              </a:rPr>
              <a:t>Νέα Ζηλανδία</a:t>
            </a:r>
            <a:r>
              <a:rPr lang="el-GR" sz="2000" dirty="0" smtClean="0"/>
              <a:t> μετείχε σε αγώνες </a:t>
            </a:r>
            <a:r>
              <a:rPr lang="el-GR" sz="2000" dirty="0" err="1" smtClean="0"/>
              <a:t>rugby</a:t>
            </a:r>
            <a:r>
              <a:rPr lang="el-GR" sz="2000" dirty="0" smtClean="0"/>
              <a:t> στην </a:t>
            </a:r>
            <a:r>
              <a:rPr lang="el-GR" sz="2000" dirty="0" smtClean="0">
                <a:hlinkClick r:id="rId13" tooltip="Νότια Αφρική"/>
              </a:rPr>
              <a:t>Νότια Αφρική</a:t>
            </a:r>
            <a:r>
              <a:rPr lang="el-GR" sz="2000" dirty="0" smtClean="0"/>
              <a:t>. Οι </a:t>
            </a:r>
            <a:r>
              <a:rPr lang="el-GR" sz="2000" dirty="0" smtClean="0">
                <a:hlinkClick r:id="rId14" tooltip="Ηνωμένες Πολιτείες"/>
              </a:rPr>
              <a:t>Ηνωμένες Πολιτείες της Αμερικής</a:t>
            </a:r>
            <a:r>
              <a:rPr lang="el-GR" sz="2000" dirty="0" smtClean="0"/>
              <a:t> και άλλα κράτη του δυτικού κόσμου αρνήθηκαν να αγωνιστούν στους </a:t>
            </a:r>
            <a:r>
              <a:rPr lang="el-GR" sz="2000" dirty="0" smtClean="0">
                <a:hlinkClick r:id="rId15" tooltip="Θερινοί Ολυμπιακοί Αγώνες 1980"/>
              </a:rPr>
              <a:t>Ολυμπιακούς του 1980 στη </a:t>
            </a:r>
            <a:r>
              <a:rPr lang="el-GR" sz="2000" dirty="0" err="1" smtClean="0">
                <a:hlinkClick r:id="rId15" tooltip="Θερινοί Ολυμπιακοί Αγώνες 1980"/>
              </a:rPr>
              <a:t>Μόσχα</a:t>
            </a:r>
            <a:r>
              <a:rPr lang="el-GR" sz="2000" dirty="0" err="1" smtClean="0"/>
              <a:t>επειδή</a:t>
            </a:r>
            <a:r>
              <a:rPr lang="el-GR" sz="2000" dirty="0" smtClean="0"/>
              <a:t> η </a:t>
            </a:r>
            <a:r>
              <a:rPr lang="el-GR" sz="2000" dirty="0" smtClean="0">
                <a:hlinkClick r:id="rId16" tooltip="Σοβιετική Ένωση"/>
              </a:rPr>
              <a:t>Σοβιετική Ένωση</a:t>
            </a:r>
            <a:r>
              <a:rPr lang="el-GR" sz="2000" dirty="0" smtClean="0"/>
              <a:t> εισέβαλε στο </a:t>
            </a:r>
            <a:r>
              <a:rPr lang="el-GR" sz="2000" dirty="0" smtClean="0">
                <a:hlinkClick r:id="rId17" tooltip="Αφγανιστάν"/>
              </a:rPr>
              <a:t>Αφγανιστάν</a:t>
            </a:r>
            <a:r>
              <a:rPr lang="el-GR" sz="2000" dirty="0" smtClean="0"/>
              <a:t>. Η Σοβιετική Ένωση και άλλες ανατολικές χώρες μποϊκόταραν τους </a:t>
            </a:r>
            <a:r>
              <a:rPr lang="el-GR" sz="2000" dirty="0" smtClean="0">
                <a:hlinkClick r:id="rId18" tooltip="Θερινοί Ολυμπιακοί Αγώνες 1984"/>
              </a:rPr>
              <a:t>Ολυμπιακούς του 1984</a:t>
            </a:r>
            <a:r>
              <a:rPr lang="el-GR" sz="2000" dirty="0" smtClean="0"/>
              <a:t> στο </a:t>
            </a:r>
            <a:r>
              <a:rPr lang="el-GR" sz="2000" dirty="0" smtClean="0">
                <a:hlinkClick r:id="rId19" tooltip="Λος Άντζελες"/>
              </a:rPr>
              <a:t>Λος </a:t>
            </a:r>
            <a:r>
              <a:rPr lang="el-GR" sz="2000" dirty="0" err="1" smtClean="0">
                <a:hlinkClick r:id="rId19" tooltip="Λος Άντζελες"/>
              </a:rPr>
              <a:t>Άντζελες</a:t>
            </a:r>
            <a:r>
              <a:rPr lang="el-GR" sz="2000" dirty="0" smtClean="0"/>
              <a:t>. Η Βόρειος και η Νότιος Κορέα συμμετείχαν με κοινή αποστολή στους Ολυμπιακούς Αγώνες το 2000 και 2004.</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Ολυμπιακοί Αγώνες Νέων</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sz="3800" dirty="0" smtClean="0"/>
              <a:t>Στις 6 Ιουλίου 2007, στη συνδιάσκεψη της </a:t>
            </a:r>
            <a:r>
              <a:rPr lang="el-GR" sz="3800" dirty="0" smtClean="0">
                <a:hlinkClick r:id="rId2" tooltip="Διεθνής Ολυμπιακή Επιτροπή"/>
              </a:rPr>
              <a:t>ΔΟΕ</a:t>
            </a:r>
            <a:r>
              <a:rPr lang="el-GR" sz="3800" dirty="0" smtClean="0"/>
              <a:t> που έγινε στη </a:t>
            </a:r>
            <a:r>
              <a:rPr lang="el-GR" sz="3800" dirty="0" smtClean="0">
                <a:hlinkClick r:id="rId3" tooltip="Γουατεμάλα"/>
              </a:rPr>
              <a:t>Γουατεμάλα</a:t>
            </a:r>
            <a:r>
              <a:rPr lang="el-GR" sz="3800" dirty="0" smtClean="0"/>
              <a:t>, έπειτα από πρόταση του προέδρου </a:t>
            </a:r>
            <a:r>
              <a:rPr lang="el-GR" sz="3800" dirty="0" smtClean="0">
                <a:hlinkClick r:id="rId4" tooltip="Ζακ Ρογκ"/>
              </a:rPr>
              <a:t>Ζακ Ρογκ</a:t>
            </a:r>
            <a:r>
              <a:rPr lang="el-GR" sz="3800" dirty="0" smtClean="0"/>
              <a:t>, αποφασίστηκε η διεξαγωγή Ολυμπιακών Αγώνων Νέων για αθλητές και αθλήτριες από 14 ως 18 ετών από το 2010. Οι Αγώνες Νέων έχουν αρκετά κοινά στοιχεία στο αγωνιστικό και τελετουργικό μέρος με τους Θερινούς και Χειμερινούς Ολυμπιακούς Αγώνες. Στο πρόγραμμα περιλαμβάνονται τα ίδια αθλήματα αλλά τα αγωνίσματά τους είναι προσαρμοσμένα στις ηλικίες των αθλητών. Σε ορισμένα ομαδικά αγωνίσματα (π.χ. ομαδικό μοντέρνου πεντάθλου, ομαδικό τοξοβολίας, διπλός </a:t>
            </a:r>
            <a:r>
              <a:rPr lang="el-GR" sz="3800" dirty="0" err="1" smtClean="0"/>
              <a:t>τέννις</a:t>
            </a:r>
            <a:r>
              <a:rPr lang="el-GR" sz="3800" dirty="0" smtClean="0"/>
              <a:t>) προβλέπεται η δημιουργία ηπειρωτικών αντί εθνικών ομάδων, με αθλητές από διαφορετικές χώρες. Επίσης, δεν ανακρούονται οι εθνικοί ύμνοι των χωρών των νικητών, ούτε γίνεται έπαρση σημαιών. Κατά τα άλλα υπάρχει το τελετουργικό με τη φλόγα, η τελετή έναρξης στην οποία η </a:t>
            </a:r>
            <a:r>
              <a:rPr lang="el-GR" sz="3800" dirty="0" smtClean="0">
                <a:hlinkClick r:id="rId5" tooltip="Ελλάδα"/>
              </a:rPr>
              <a:t>Ελλάδα</a:t>
            </a:r>
            <a:r>
              <a:rPr lang="el-GR" sz="3800" dirty="0" smtClean="0"/>
              <a:t> παρελαύνει πρώτη τιμής ένεκεν, η τελετή λήξης, το ολυμπιακό χωριό, η απονομή χρυσών, ασημένιων και χάλκινων μεταλλίων κλπ.</a:t>
            </a:r>
          </a:p>
          <a:p>
            <a:endParaRPr lang="el-GR" sz="3800" dirty="0" smtClean="0"/>
          </a:p>
          <a:p>
            <a:r>
              <a:rPr lang="el-GR" sz="3800" dirty="0" smtClean="0"/>
              <a:t>Οι </a:t>
            </a:r>
            <a:r>
              <a:rPr lang="el-GR" sz="3800" dirty="0" smtClean="0"/>
              <a:t>1οι Θερινοί Ολυμπιακοί Αγώνες Νέων διεξήχθησαν στη </a:t>
            </a:r>
            <a:r>
              <a:rPr lang="el-GR" sz="3800" dirty="0" smtClean="0">
                <a:hlinkClick r:id="rId6" tooltip="Σιγκαπούρη"/>
              </a:rPr>
              <a:t>Σιγκαπούρη</a:t>
            </a:r>
            <a:r>
              <a:rPr lang="el-GR" sz="3800" dirty="0" smtClean="0"/>
              <a:t> από 14 ως 26 Αυγούστου 2010 και οι επόμενοι θα γίνουν το 2014 στο </a:t>
            </a:r>
            <a:r>
              <a:rPr lang="el-GR" sz="3800" dirty="0" err="1" smtClean="0">
                <a:hlinkClick r:id="rId7" tooltip="Ναντζίνγκ"/>
              </a:rPr>
              <a:t>Ναντζίνγκ</a:t>
            </a:r>
            <a:r>
              <a:rPr lang="el-GR" sz="3800" dirty="0" smtClean="0"/>
              <a:t> της </a:t>
            </a:r>
            <a:r>
              <a:rPr lang="el-GR" sz="3800" dirty="0" smtClean="0">
                <a:hlinkClick r:id="rId8" tooltip="Κίνα"/>
              </a:rPr>
              <a:t>Κίνας</a:t>
            </a:r>
            <a:r>
              <a:rPr lang="el-GR" sz="3800" dirty="0" smtClean="0"/>
              <a:t>. Οι 1οι Χειμερινοί Ολυμπιακοί Αγώνες Νέων διεξήχθησαν το 2012 στο </a:t>
            </a:r>
            <a:r>
              <a:rPr lang="el-GR" sz="3800" dirty="0" smtClean="0">
                <a:hlinkClick r:id="rId9" tooltip="Ίνσμπρουκ"/>
              </a:rPr>
              <a:t>Ίνσμπρουκ</a:t>
            </a:r>
            <a:r>
              <a:rPr lang="el-GR" sz="3800" dirty="0" smtClean="0"/>
              <a:t> της </a:t>
            </a:r>
            <a:r>
              <a:rPr lang="el-GR" sz="3800" dirty="0" smtClean="0">
                <a:hlinkClick r:id="rId10" tooltip="Αυστρίας (δεν έχει γραφτεί ακόμα)"/>
              </a:rPr>
              <a:t>Αυστρίας</a:t>
            </a:r>
            <a:r>
              <a:rPr lang="el-GR" sz="3800" dirty="0" smtClean="0"/>
              <a:t>.</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TotalTime>
  <Words>131</Words>
  <Application>Microsoft Office PowerPoint</Application>
  <PresentationFormat>Προβολή στην οθόνη (4:3)</PresentationFormat>
  <Paragraphs>38</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Ζωντάνια</vt:lpstr>
      <vt:lpstr>Ολυμπιακοί Αγώνες</vt:lpstr>
      <vt:lpstr>Τι είναι οι Ολυμπιακοί Αγώνες;</vt:lpstr>
      <vt:lpstr>Οι αρχαίοι Ολυμπιακοί Αγώνες</vt:lpstr>
      <vt:lpstr>Η Αναβίωση των Αγώνων</vt:lpstr>
      <vt:lpstr>Διαφάνεια 5</vt:lpstr>
      <vt:lpstr> Σύγχρονοι Ολυμπιακοί Αγώνες </vt:lpstr>
      <vt:lpstr>Χειμερινοί Αγώνες</vt:lpstr>
      <vt:lpstr>Πολιτική Παρέμβαση</vt:lpstr>
      <vt:lpstr>Ολυμπιακοί Αγώνες Νέων</vt:lpstr>
      <vt:lpstr>Ιδιαίτεροι Ολυμπικοί Αγώνες</vt:lpstr>
      <vt:lpstr>Το σύμβολο των Ολυμπιακών Αγώνων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Ολυμπιακοί Αγώνες</dc:title>
  <dc:creator>PENNY</dc:creator>
  <cp:lastModifiedBy>PENNY</cp:lastModifiedBy>
  <cp:revision>3</cp:revision>
  <dcterms:created xsi:type="dcterms:W3CDTF">2014-05-11T16:52:56Z</dcterms:created>
  <dcterms:modified xsi:type="dcterms:W3CDTF">2014-05-11T17:14:26Z</dcterms:modified>
</cp:coreProperties>
</file>