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 autoAdjust="0"/>
    <p:restoredTop sz="94660"/>
  </p:normalViewPr>
  <p:slideViewPr>
    <p:cSldViewPr>
      <p:cViewPr varScale="1">
        <p:scale>
          <a:sx n="75" d="100"/>
          <a:sy n="75" d="100"/>
        </p:scale>
        <p:origin x="-84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891F-E742-4D04-B9E8-40930943B20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5637-562C-4498-A9C4-DD75D4332FD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4AF4E-D7CB-41CB-BCAF-2E78DE48479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AA83-D3D6-49DE-9D22-74DCE2F12C7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7FF3-C832-44BF-9471-CB0D6BA67F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E755-CD8B-4558-9402-5A7FC729CD9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0469-ADA2-4B0A-8DDA-7C7379C1FD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A24-9F5D-43D9-BCA2-0A7ED423DAF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0B2D-F8A7-4135-9A3F-269830BA082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73F99-F53E-43F6-9F5F-55203905A4D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0C31-F15F-4F36-87AF-2898039EBB8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0C7BE3-2726-46BB-83DD-60CB05B1E6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TextBox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l-GR" sz="3200" b="1" baseline="30000">
                <a:solidFill>
                  <a:srgbClr val="7030A0"/>
                </a:solidFill>
                <a:latin typeface="Comic Sans MS" pitchFamily="66" charset="0"/>
              </a:rPr>
              <a:t>ο</a:t>
            </a:r>
            <a:r>
              <a:rPr lang="el-GR" sz="3200" b="1">
                <a:solidFill>
                  <a:srgbClr val="7030A0"/>
                </a:solidFill>
                <a:latin typeface="Comic Sans MS" pitchFamily="66" charset="0"/>
              </a:rPr>
              <a:t>  Γυμνάσιο Σπάρτης</a:t>
            </a:r>
          </a:p>
          <a:p>
            <a:pPr algn="ctr"/>
            <a:r>
              <a:rPr lang="el-GR" sz="2400" b="1">
                <a:solidFill>
                  <a:srgbClr val="7030A0"/>
                </a:solidFill>
                <a:latin typeface="Comic Sans MS" pitchFamily="66" charset="0"/>
              </a:rPr>
              <a:t>Σχολικό Έτος 2013-14</a:t>
            </a:r>
          </a:p>
        </p:txBody>
      </p:sp>
      <p:sp>
        <p:nvSpPr>
          <p:cNvPr id="2051" name="2 - TextBox"/>
          <p:cNvSpPr txBox="1">
            <a:spLocks noChangeArrowheads="1"/>
          </p:cNvSpPr>
          <p:nvPr/>
        </p:nvSpPr>
        <p:spPr bwMode="auto">
          <a:xfrm>
            <a:off x="0" y="1916113"/>
            <a:ext cx="9144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7030A0"/>
                </a:solidFill>
                <a:latin typeface="Comic Sans MS" pitchFamily="66" charset="0"/>
              </a:rPr>
              <a:t>ΠΟΛΕΜΟΣ</a:t>
            </a:r>
          </a:p>
          <a:p>
            <a:pPr algn="ctr"/>
            <a:r>
              <a:rPr lang="el-GR" sz="3200" b="1">
                <a:solidFill>
                  <a:srgbClr val="7030A0"/>
                </a:solidFill>
                <a:latin typeface="Comic Sans MS" pitchFamily="66" charset="0"/>
              </a:rPr>
              <a:t>Η ποίηση σχολιάζει</a:t>
            </a:r>
          </a:p>
          <a:p>
            <a:pPr algn="ctr"/>
            <a:r>
              <a:rPr lang="el-GR" sz="3200" b="1">
                <a:solidFill>
                  <a:srgbClr val="7030A0"/>
                </a:solidFill>
                <a:latin typeface="Comic Sans MS" pitchFamily="66" charset="0"/>
              </a:rPr>
              <a:t>Η εικόνα αποτυπώνει</a:t>
            </a:r>
          </a:p>
          <a:p>
            <a:pPr algn="ctr"/>
            <a:r>
              <a:rPr lang="el-GR" sz="3200" b="1">
                <a:solidFill>
                  <a:srgbClr val="7030A0"/>
                </a:solidFill>
                <a:latin typeface="Comic Sans MS" pitchFamily="66" charset="0"/>
              </a:rPr>
              <a:t>Το παιδί υποφέρει</a:t>
            </a:r>
          </a:p>
        </p:txBody>
      </p:sp>
      <p:sp>
        <p:nvSpPr>
          <p:cNvPr id="2052" name="3 - TextBox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rgbClr val="7030A0"/>
                </a:solidFill>
                <a:latin typeface="Comic Sans MS" pitchFamily="66" charset="0"/>
              </a:rPr>
              <a:t>Μια συλλογική εργασία των μαθητών του Γ3</a:t>
            </a:r>
          </a:p>
          <a:p>
            <a:pPr algn="ctr"/>
            <a:r>
              <a:rPr lang="el-GR" sz="2000" b="1">
                <a:solidFill>
                  <a:srgbClr val="7030A0"/>
                </a:solidFill>
                <a:latin typeface="Comic Sans MS" pitchFamily="66" charset="0"/>
              </a:rPr>
              <a:t>στο πλαίσιο του μαθήματος της Νεοελληνικής Γλώσσας</a:t>
            </a:r>
          </a:p>
          <a:p>
            <a:pPr algn="ctr"/>
            <a:endParaRPr lang="el-GR" sz="2000" b="1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l-GR" sz="2000" b="1">
                <a:solidFill>
                  <a:srgbClr val="7030A0"/>
                </a:solidFill>
                <a:latin typeface="Comic Sans MS" pitchFamily="66" charset="0"/>
              </a:rPr>
              <a:t>Υπεύθυνη καθηγήτρια Σαχάμη Φάνη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0"/>
            <a:ext cx="5148262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47900" y="4354513"/>
            <a:ext cx="32607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408738" y="3860800"/>
            <a:ext cx="27352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Γιώργος Χρηστάκος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4213" y="0"/>
            <a:ext cx="3311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el-GR" sz="1400"/>
              <a:t>Σὲ δυὸ λεπτὰ θὰ ἀκουστεῖ τὸ παράγγελμα «Ἐμπρός»</a:t>
            </a:r>
            <a:br>
              <a:rPr lang="el-GR" altLang="el-GR" sz="1400"/>
            </a:br>
            <a:r>
              <a:rPr lang="el-GR" altLang="el-GR" sz="1400"/>
              <a:t>Δὲν πρέπει νὰ σκεφτεῖ κανένας τίποτε ἄλλο</a:t>
            </a:r>
            <a:br>
              <a:rPr lang="el-GR" altLang="el-GR" sz="1400"/>
            </a:br>
            <a:r>
              <a:rPr lang="el-GR" altLang="el-GR" sz="1400"/>
              <a:t>Ἐμπρὸς ἡ σημαία μας κι ἐμεῖς ἐφ᾿ ὅπλου λόγχη ἀπὸ πίσω</a:t>
            </a:r>
            <a:br>
              <a:rPr lang="el-GR" altLang="el-GR" sz="1400"/>
            </a:br>
            <a:r>
              <a:rPr lang="el-GR" altLang="el-GR" sz="1400"/>
              <a:t>Ἀπόψε θὰ χτυπήσεις ἀνελέητα καὶ θὰ θὰ χτυπηθεῖς</a:t>
            </a:r>
          </a:p>
          <a:p>
            <a:pPr algn="ctr"/>
            <a:r>
              <a:rPr lang="el-GR" altLang="el-GR" sz="1400"/>
              <a:t>Θὰ τραβήξεις μπροστὰ τραγουδώντας ρυθμικὰ ἐμβατήρια</a:t>
            </a:r>
            <a:br>
              <a:rPr lang="el-GR" altLang="el-GR" sz="1400"/>
            </a:br>
            <a:r>
              <a:rPr lang="el-GR" altLang="el-GR" sz="1400"/>
              <a:t>Θὰ τραβήξεις μπροστὰ ποὺ μαντεύονται χιλιάδες ἀνήσυχα μάτια</a:t>
            </a:r>
            <a:br>
              <a:rPr lang="el-GR" altLang="el-GR" sz="1400"/>
            </a:br>
            <a:r>
              <a:rPr lang="el-GR" altLang="el-GR" sz="1400"/>
              <a:t>Ἐκεῖ ποὺ χιλιάδες χέρια σφίγγονται γύρω ἀπὸ μία ἄλλη σημαία</a:t>
            </a:r>
            <a:br>
              <a:rPr lang="el-GR" altLang="el-GR" sz="1400"/>
            </a:br>
            <a:r>
              <a:rPr lang="el-GR" altLang="el-GR" sz="1400"/>
              <a:t>Ἕτοιμα νὰ χτυπήσουν καὶ νὰ χτυπηθοῦν.</a:t>
            </a:r>
          </a:p>
          <a:p>
            <a:pPr algn="ctr"/>
            <a:r>
              <a:rPr lang="el-GR" altLang="el-GR" sz="1400"/>
              <a:t>Σ᾿ ἕνα λεφτὸ πρέπει νὰ μᾶς δώσουν τὸ σύνθημα</a:t>
            </a:r>
            <a:br>
              <a:rPr lang="el-GR" altLang="el-GR" sz="1400"/>
            </a:br>
            <a:r>
              <a:rPr lang="el-GR" altLang="el-GR" sz="1400"/>
              <a:t>Μιὰ λεξούλα μικρὴ ποὺ σὲ λίγο ἐξαίσια θὰ λάμψει.</a:t>
            </a:r>
          </a:p>
          <a:p>
            <a:pPr algn="ctr"/>
            <a:r>
              <a:rPr lang="el-GR" altLang="el-GR" sz="1400"/>
              <a:t>(Κι ἐγὼ ποὺ ἔχω μία ψυχὴ παιδικὴ καὶ δειλὴ</a:t>
            </a:r>
            <a:br>
              <a:rPr lang="el-GR" altLang="el-GR" sz="1400"/>
            </a:br>
            <a:r>
              <a:rPr lang="el-GR" altLang="el-GR" sz="1400"/>
              <a:t>Ποὺ δὲν θέλει τίποτε ἄλλο νὰ ξέρει ἀπὸ τὴν ἀγάπη</a:t>
            </a:r>
            <a:br>
              <a:rPr lang="el-GR" altLang="el-GR" sz="1400"/>
            </a:br>
            <a:r>
              <a:rPr lang="el-GR" altLang="el-GR" sz="1400"/>
              <a:t>Κι ἐγὼ πολεμῶ τόσα χρόνια χωρίς, Θέ μου, νὰ μάθω γιατί</a:t>
            </a:r>
            <a:br>
              <a:rPr lang="el-GR" altLang="el-GR" sz="1400"/>
            </a:br>
            <a:r>
              <a:rPr lang="el-GR" altLang="el-GR" sz="1400"/>
              <a:t>Καὶ δὲ βλέπω μπροστὰ τόσα χρόνια παρὰ μόνο τὸ δίδυμο ἀδερφό μου.)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5902325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85660" bIns="114264" anchor="ctr">
            <a:spAutoFit/>
          </a:bodyPr>
          <a:lstStyle/>
          <a:p>
            <a:pPr eaLnBrk="0" hangingPunct="0"/>
            <a:r>
              <a:rPr lang="el-GR" altLang="el-GR" sz="1400" b="1"/>
              <a:t>Ποιήματα ποὺ μᾶς διάβασε ἕνα βράδυ ὁ λοχίας Οtto V...</a:t>
            </a:r>
          </a:p>
          <a:p>
            <a:pPr eaLnBrk="0" hangingPunct="0"/>
            <a:endParaRPr lang="el-GR" altLang="el-GR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19700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5013325"/>
            <a:ext cx="3624263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Βαγγέλης Σκοπαράντζος  </a:t>
            </a:r>
            <a:r>
              <a:rPr lang="el-GR" altLang="el-GR" sz="3200" b="1" i="1">
                <a:solidFill>
                  <a:srgbClr val="000000"/>
                </a:solidFill>
              </a:rPr>
              <a:t>ΙΝΒΙ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216525" y="1268413"/>
            <a:ext cx="39274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el-GR" sz="1600"/>
              <a:t>Μάνα, τον ήλιο εδώ σκεπάζουν ίσκιοι</a:t>
            </a:r>
            <a:br>
              <a:rPr lang="el-GR" altLang="el-GR" sz="1600"/>
            </a:br>
            <a:r>
              <a:rPr lang="el-GR" altLang="el-GR" sz="1600"/>
              <a:t>κι αναπαμό ποτέ η καρδιά δε βρίσκει·</a:t>
            </a:r>
            <a:br>
              <a:rPr lang="el-GR" altLang="el-GR" sz="1600"/>
            </a:br>
            <a:r>
              <a:rPr lang="el-GR" altLang="el-GR" sz="1600"/>
              <a:t>ένα: οι αυγές κ' οι νύχτες μας γυρνούν·</a:t>
            </a:r>
            <a:br>
              <a:rPr lang="el-GR" altLang="el-GR" sz="1600"/>
            </a:br>
            <a:r>
              <a:rPr lang="el-GR" altLang="el-GR" sz="1600"/>
              <a:t>φριχτές πεντάλφες γράφουν στο σκοτάδι</a:t>
            </a:r>
            <a:br>
              <a:rPr lang="el-GR" altLang="el-GR" sz="1600"/>
            </a:br>
            <a:r>
              <a:rPr lang="el-GR" altLang="el-GR" sz="1600"/>
              <a:t>σήματα, που τον κίνδυνο μηνούν,</a:t>
            </a:r>
            <a:br>
              <a:rPr lang="el-GR" altLang="el-GR" sz="1600"/>
            </a:br>
            <a:r>
              <a:rPr lang="el-GR" altLang="el-GR" sz="1600"/>
              <a:t>πύρινα φίδια από τα βάθη του Άδη.</a:t>
            </a:r>
          </a:p>
          <a:p>
            <a:pPr algn="ctr"/>
            <a:endParaRPr lang="el-GR" altLang="el-GR" sz="1600"/>
          </a:p>
          <a:p>
            <a:pPr algn="ctr"/>
            <a:endParaRPr lang="el-GR" altLang="el-GR" sz="1600"/>
          </a:p>
          <a:p>
            <a:pPr algn="ctr"/>
            <a:endParaRPr lang="el-GR" altLang="el-GR" sz="1600"/>
          </a:p>
          <a:p>
            <a:pPr algn="ctr"/>
            <a:r>
              <a:rPr lang="el-GR" altLang="el-GR" sz="1600"/>
              <a:t>Ζούμε στ’ αμπριά θαμμένοι, διπλωμένοι</a:t>
            </a:r>
            <a:br>
              <a:rPr lang="el-GR" altLang="el-GR" sz="1600"/>
            </a:br>
            <a:r>
              <a:rPr lang="el-GR" altLang="el-GR" sz="1600"/>
              <a:t>κ' έξω απ’ την τρύπα ο θάνατος περμένει.</a:t>
            </a:r>
            <a:br>
              <a:rPr lang="el-GR" altLang="el-GR" sz="1600"/>
            </a:br>
            <a:r>
              <a:rPr lang="el-GR" altLang="el-GR" sz="1600"/>
              <a:t>Μας έπνιξαν το φως και τη χαρά,</a:t>
            </a:r>
            <a:br>
              <a:rPr lang="el-GR" altLang="el-GR" sz="1600"/>
            </a:br>
            <a:r>
              <a:rPr lang="el-GR" altLang="el-GR" sz="1600"/>
              <a:t>στεγνώσαν την ψυχή μας και το σώμα,</a:t>
            </a:r>
            <a:br>
              <a:rPr lang="el-GR" altLang="el-GR" sz="1600"/>
            </a:br>
            <a:r>
              <a:rPr lang="el-GR" altLang="el-GR" sz="1600"/>
              <a:t>μα κάτι μέσα μας κυλά βουερά</a:t>
            </a:r>
            <a:br>
              <a:rPr lang="el-GR" altLang="el-GR" sz="1600"/>
            </a:br>
            <a:r>
              <a:rPr lang="el-GR" altLang="el-GR" sz="1600"/>
              <a:t>και ξέσπασμα δε βρήκε κάπου ακόμα</a:t>
            </a:r>
            <a:r>
              <a:rPr lang="el-GR" altLang="el-GR"/>
              <a:t>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283200" y="5229225"/>
            <a:ext cx="386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altLang="el-GR" sz="1400" b="1"/>
              <a:t>Γιάννη Ρίτσου, «Γράμματα απ' το μέτωπο»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6192838" cy="437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 flipV="1">
            <a:off x="1187450" y="3213100"/>
            <a:ext cx="27051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927850" y="4456113"/>
            <a:ext cx="168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altLang="el-GR"/>
              <a:t>ΣΑΛΤΑΡΗΣ</a:t>
            </a:r>
            <a:br>
              <a:rPr lang="el-GR" altLang="el-GR"/>
            </a:br>
            <a:r>
              <a:rPr lang="el-GR" altLang="el-GR"/>
              <a:t>ΠΑΝΑΓΙΩΤΗΣ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68313" y="51101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l-GR" altLang="el-GR" sz="2000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68313" y="4508500"/>
            <a:ext cx="65420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altLang="el-GR" sz="1600"/>
              <a:t>Αν θέλεις να λέγεσαι άνθρωπος</a:t>
            </a:r>
            <a:br>
              <a:rPr lang="el-GR" altLang="el-GR" sz="1600"/>
            </a:br>
            <a:r>
              <a:rPr lang="el-GR" altLang="el-GR" sz="1600"/>
              <a:t>δεν θα πάψεις ούτε στιγμή ν’ αγωνίζεσαι για την ειρήνη και για το δίκιο.</a:t>
            </a:r>
            <a:br>
              <a:rPr lang="el-GR" altLang="el-GR" sz="1600"/>
            </a:br>
            <a:r>
              <a:rPr lang="el-GR" altLang="el-GR" sz="1600"/>
              <a:t>Θα βγεις στους δρόμους, θα φωνάξεις, τα χείλια σου θα</a:t>
            </a:r>
            <a:br>
              <a:rPr lang="el-GR" altLang="el-GR" sz="1600"/>
            </a:br>
            <a:r>
              <a:rPr lang="el-GR" altLang="el-GR" sz="1600"/>
              <a:t>ματώσουν απ’ τις φωνές</a:t>
            </a:r>
            <a:br>
              <a:rPr lang="el-GR" altLang="el-GR" sz="1600"/>
            </a:br>
            <a:r>
              <a:rPr lang="el-GR" altLang="el-GR" sz="1600"/>
              <a:t>το πρόσωπό σου θα ματώσει από τις σφαίρες — μα ούτε βήμα πίσω.</a:t>
            </a:r>
            <a:br>
              <a:rPr lang="el-GR" altLang="el-GR" sz="1600"/>
            </a:br>
            <a:r>
              <a:rPr lang="el-GR" altLang="el-GR" sz="1600"/>
              <a:t>Κάθε κραυγή σου μια πετριά στα τζάμια των πολεμοκάπηλων</a:t>
            </a:r>
            <a:br>
              <a:rPr lang="el-GR" altLang="el-GR" sz="1600"/>
            </a:br>
            <a:r>
              <a:rPr lang="el-GR" altLang="el-GR" sz="1600"/>
              <a:t>Κάθε χειρονομία σου σα να γκρεμίζεις την αδικία.</a:t>
            </a:r>
            <a:br>
              <a:rPr lang="el-GR" altLang="el-GR" sz="1600"/>
            </a:br>
            <a:r>
              <a:rPr lang="el-GR" altLang="el-GR" sz="1600"/>
              <a:t>Και πρόσεξε: μη ξεχαστείς ούτε στιγμή.</a:t>
            </a:r>
            <a:br>
              <a:rPr lang="el-GR" altLang="el-GR" sz="1600"/>
            </a:br>
            <a:r>
              <a:rPr lang="el-GR" altLang="el-GR" sz="1600"/>
              <a:t/>
            </a:r>
            <a:br>
              <a:rPr lang="el-GR" altLang="el-GR" sz="1600"/>
            </a:br>
            <a:endParaRPr lang="el-GR" altLang="el-GR" sz="1600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356100" y="6365875"/>
            <a:ext cx="3954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26960" bIns="0" anchor="ctr">
            <a:spAutoFit/>
          </a:bodyPr>
          <a:lstStyle/>
          <a:p>
            <a:pPr eaLnBrk="0" hangingPunct="0"/>
            <a:r>
              <a:rPr lang="el-GR" altLang="el-GR" sz="1200" b="1"/>
              <a:t>Τάσου Λειβαδίτη, «Αν θέλεις να λέγεσαι άνθρωπος»</a:t>
            </a:r>
          </a:p>
          <a:p>
            <a:pPr eaLnBrk="0" hangingPunct="0"/>
            <a:endParaRPr lang="el-GR" altLang="el-GR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988"/>
            <a:ext cx="5576888" cy="388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95963" y="260350"/>
            <a:ext cx="2301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Διαμαντής Φαρλέκας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79388" y="4005263"/>
            <a:ext cx="8964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Μα ό,τι κι αν γίνει εμείς θα επιζήσουμε.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Άνθρωποι κατοικούν μες στο πνεύμα της Ελευθερίας αμέτρητοι,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Άνθρωποι όμορφοι μες στη θυσία τους, Άνθρωποι.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Το ότι πεθάναν, δεν σημαίνει πως έπαψαν να υπάρχουν εκεί,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με τις λύπες, τα δάκρυα και τις κουβέντες τους.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Ο ήλιος σας θα 'ναι ακριβά πληρωμένος.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Αν τυχόν δεν γυρίσω, ας είστε καλά, </a:t>
            </a:r>
            <a:br>
              <a:rPr lang="el-GR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600">
                <a:solidFill>
                  <a:srgbClr val="000000"/>
                </a:solidFill>
                <a:cs typeface="Times New Roman" pitchFamily="18" charset="0"/>
              </a:rPr>
              <a:t>σκεφτείτε για λίγο πόσο μου στοίχισε.</a:t>
            </a:r>
          </a:p>
          <a:p>
            <a:pPr eaLnBrk="0" hangingPunct="0"/>
            <a:endParaRPr lang="el-GR" sz="1600"/>
          </a:p>
        </p:txBody>
      </p:sp>
      <p:sp>
        <p:nvSpPr>
          <p:cNvPr id="14341" name="6 - Ορθογώνιο"/>
          <p:cNvSpPr>
            <a:spLocks noChangeArrowheads="1"/>
          </p:cNvSpPr>
          <p:nvPr/>
        </p:nvSpPr>
        <p:spPr bwMode="auto">
          <a:xfrm>
            <a:off x="179388" y="6308725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Νικηφόρος Βρεττάκος, </a:t>
            </a:r>
            <a:r>
              <a:rPr lang="el-GR" b="1" i="1"/>
              <a:t>Τα ποιήματα</a:t>
            </a:r>
            <a:endParaRPr lang="el-GR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" y="-19050"/>
            <a:ext cx="915035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3850" y="6305550"/>
            <a:ext cx="266382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2000">
                <a:solidFill>
                  <a:srgbClr val="FFFF00"/>
                </a:solidFill>
              </a:rPr>
              <a:t>Στράτης Περγαντής</a:t>
            </a:r>
          </a:p>
        </p:txBody>
      </p:sp>
      <p:sp>
        <p:nvSpPr>
          <p:cNvPr id="15364" name="Ορθογώνιο 1"/>
          <p:cNvSpPr>
            <a:spLocks noChangeArrowheads="1"/>
          </p:cNvSpPr>
          <p:nvPr/>
        </p:nvSpPr>
        <p:spPr bwMode="auto">
          <a:xfrm>
            <a:off x="5268913" y="-20638"/>
            <a:ext cx="297497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500">
                <a:solidFill>
                  <a:srgbClr val="FFFF00"/>
                </a:solidFill>
              </a:rPr>
              <a:t>Γεννήθηκα σε μια στιγμή</a:t>
            </a:r>
          </a:p>
          <a:p>
            <a:r>
              <a:rPr lang="el-GR" sz="1500">
                <a:solidFill>
                  <a:srgbClr val="FFFF00"/>
                </a:solidFill>
              </a:rPr>
              <a:t>του κόσμου και βαδίζω</a:t>
            </a:r>
          </a:p>
          <a:p>
            <a:r>
              <a:rPr lang="el-GR" sz="1500">
                <a:solidFill>
                  <a:srgbClr val="FFFF00"/>
                </a:solidFill>
              </a:rPr>
              <a:t>για μια μεγάλη χαραυγή</a:t>
            </a:r>
          </a:p>
          <a:p>
            <a:r>
              <a:rPr lang="el-GR" sz="1500">
                <a:solidFill>
                  <a:srgbClr val="FFFF00"/>
                </a:solidFill>
              </a:rPr>
              <a:t>και πίσω δεν γυρίζω</a:t>
            </a:r>
          </a:p>
          <a:p>
            <a:r>
              <a:rPr lang="el-GR" sz="1500">
                <a:solidFill>
                  <a:srgbClr val="FFFF00"/>
                </a:solidFill>
              </a:rPr>
              <a:t> </a:t>
            </a:r>
          </a:p>
          <a:p>
            <a:r>
              <a:rPr lang="el-GR" sz="1500">
                <a:solidFill>
                  <a:srgbClr val="FFFF00"/>
                </a:solidFill>
              </a:rPr>
              <a:t>Μια φορά στον κόσμο ήρθα</a:t>
            </a:r>
          </a:p>
          <a:p>
            <a:r>
              <a:rPr lang="el-GR" sz="1500">
                <a:solidFill>
                  <a:srgbClr val="FFFF00"/>
                </a:solidFill>
              </a:rPr>
              <a:t>δυο φορές μ’ αρνήθηκαν</a:t>
            </a:r>
          </a:p>
          <a:p>
            <a:r>
              <a:rPr lang="el-GR" sz="1500">
                <a:solidFill>
                  <a:srgbClr val="FFFF00"/>
                </a:solidFill>
              </a:rPr>
              <a:t>και όταν είπα την αλήθεια</a:t>
            </a:r>
          </a:p>
          <a:p>
            <a:r>
              <a:rPr lang="el-GR" sz="1500">
                <a:solidFill>
                  <a:srgbClr val="FFFF00"/>
                </a:solidFill>
              </a:rPr>
              <a:t>όλοι οι δρόμοι κλείστηκαν</a:t>
            </a:r>
          </a:p>
          <a:p>
            <a:r>
              <a:rPr lang="el-GR" sz="1500">
                <a:solidFill>
                  <a:srgbClr val="FFFF00"/>
                </a:solidFill>
              </a:rPr>
              <a:t>Μια φορά στον κόσμο ήρθα</a:t>
            </a:r>
          </a:p>
          <a:p>
            <a:r>
              <a:rPr lang="el-GR" sz="1500">
                <a:solidFill>
                  <a:srgbClr val="FFFF00"/>
                </a:solidFill>
              </a:rPr>
              <a:t>δυο φορές μ’ αρνήθηκαν</a:t>
            </a:r>
          </a:p>
          <a:p>
            <a:r>
              <a:rPr lang="el-GR" sz="1500">
                <a:solidFill>
                  <a:srgbClr val="FFFF00"/>
                </a:solidFill>
              </a:rPr>
              <a:t>και όταν είπα την αλήθεια</a:t>
            </a:r>
          </a:p>
          <a:p>
            <a:r>
              <a:rPr lang="el-GR" sz="1500">
                <a:solidFill>
                  <a:srgbClr val="FFFF00"/>
                </a:solidFill>
              </a:rPr>
              <a:t>όλοι οι δρόμοι κλείστηκαν</a:t>
            </a:r>
          </a:p>
          <a:p>
            <a:r>
              <a:rPr lang="el-GR" sz="1500">
                <a:solidFill>
                  <a:srgbClr val="FFFF00"/>
                </a:solidFill>
              </a:rPr>
              <a:t> </a:t>
            </a:r>
          </a:p>
          <a:p>
            <a:r>
              <a:rPr lang="el-GR" sz="1500">
                <a:solidFill>
                  <a:srgbClr val="FFFF00"/>
                </a:solidFill>
              </a:rPr>
              <a:t>Γεννήθηκα και ήταν πρωί</a:t>
            </a:r>
          </a:p>
          <a:p>
            <a:r>
              <a:rPr lang="el-GR" sz="1500">
                <a:solidFill>
                  <a:srgbClr val="FFFF00"/>
                </a:solidFill>
              </a:rPr>
              <a:t>μα έζησα την νύχτα</a:t>
            </a:r>
          </a:p>
          <a:p>
            <a:r>
              <a:rPr lang="el-GR" sz="1500">
                <a:solidFill>
                  <a:srgbClr val="FFFF00"/>
                </a:solidFill>
              </a:rPr>
              <a:t>άλλα μου είπαν οι θεοί</a:t>
            </a:r>
          </a:p>
          <a:p>
            <a:r>
              <a:rPr lang="el-GR" sz="1500">
                <a:solidFill>
                  <a:srgbClr val="FFFF00"/>
                </a:solidFill>
              </a:rPr>
              <a:t>και άλλα στο κόσμο βρήκα</a:t>
            </a:r>
          </a:p>
          <a:p>
            <a:r>
              <a:rPr lang="el-GR" sz="1500">
                <a:solidFill>
                  <a:srgbClr val="FFFF00"/>
                </a:solidFill>
              </a:rPr>
              <a:t> </a:t>
            </a:r>
          </a:p>
          <a:p>
            <a:r>
              <a:rPr lang="el-GR" sz="1500">
                <a:solidFill>
                  <a:srgbClr val="FFFF00"/>
                </a:solidFill>
              </a:rPr>
              <a:t>Μια φορά στον κόσμο ήρθα</a:t>
            </a:r>
          </a:p>
          <a:p>
            <a:r>
              <a:rPr lang="el-GR" sz="1500">
                <a:solidFill>
                  <a:srgbClr val="FFFF00"/>
                </a:solidFill>
              </a:rPr>
              <a:t>δυο φορές μ’ αρνήθηκαν</a:t>
            </a:r>
          </a:p>
          <a:p>
            <a:r>
              <a:rPr lang="el-GR" sz="1500">
                <a:solidFill>
                  <a:srgbClr val="FFFF00"/>
                </a:solidFill>
              </a:rPr>
              <a:t>και όταν είπα την αλήθεια</a:t>
            </a:r>
          </a:p>
          <a:p>
            <a:r>
              <a:rPr lang="el-GR" sz="1500">
                <a:solidFill>
                  <a:srgbClr val="FFFF00"/>
                </a:solidFill>
              </a:rPr>
              <a:t>όλοι οι δρόμοι κλείστηκαν</a:t>
            </a:r>
          </a:p>
          <a:p>
            <a:r>
              <a:rPr lang="el-GR" sz="1500">
                <a:solidFill>
                  <a:srgbClr val="FFFF00"/>
                </a:solidFill>
              </a:rPr>
              <a:t>Μια φορά στον κόσμο ήρθα</a:t>
            </a:r>
          </a:p>
          <a:p>
            <a:r>
              <a:rPr lang="el-GR" sz="1500">
                <a:solidFill>
                  <a:srgbClr val="FFFF00"/>
                </a:solidFill>
              </a:rPr>
              <a:t>δυο φορές μ’ αρνήθηκαν</a:t>
            </a:r>
          </a:p>
          <a:p>
            <a:r>
              <a:rPr lang="el-GR" sz="1500">
                <a:solidFill>
                  <a:srgbClr val="FFFF00"/>
                </a:solidFill>
              </a:rPr>
              <a:t>και όταν είπα την αλήθεια</a:t>
            </a:r>
          </a:p>
          <a:p>
            <a:r>
              <a:rPr lang="el-GR" sz="1500">
                <a:solidFill>
                  <a:srgbClr val="FFFF00"/>
                </a:solidFill>
              </a:rPr>
              <a:t>όλοι οι δρόμοι κλείστηκαν</a:t>
            </a:r>
          </a:p>
          <a:p>
            <a:r>
              <a:rPr lang="el-GR" sz="1500">
                <a:solidFill>
                  <a:srgbClr val="FFFF00"/>
                </a:solidFill>
              </a:rPr>
              <a:t> </a:t>
            </a:r>
          </a:p>
          <a:p>
            <a:r>
              <a:rPr lang="el-GR" sz="1500">
                <a:solidFill>
                  <a:srgbClr val="FFFF00"/>
                </a:solidFill>
              </a:rPr>
              <a:t>Χρόνια ποτίζουμε τη γη</a:t>
            </a:r>
          </a:p>
        </p:txBody>
      </p:sp>
      <p:sp>
        <p:nvSpPr>
          <p:cNvPr id="15365" name="Ορθογώνιο 2"/>
          <p:cNvSpPr>
            <a:spLocks noChangeArrowheads="1"/>
          </p:cNvSpPr>
          <p:nvPr/>
        </p:nvSpPr>
        <p:spPr bwMode="auto">
          <a:xfrm>
            <a:off x="2184400" y="34925"/>
            <a:ext cx="4572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500" b="1">
                <a:solidFill>
                  <a:srgbClr val="FFFF00"/>
                </a:solidFill>
              </a:rPr>
              <a:t>Γεννήθηκα σε μια στιγμή</a:t>
            </a:r>
            <a:endParaRPr lang="el-GR" sz="1500">
              <a:solidFill>
                <a:srgbClr val="FFFF00"/>
              </a:solidFill>
            </a:endParaRPr>
          </a:p>
          <a:p>
            <a:r>
              <a:rPr lang="el-GR" sz="1500" b="1">
                <a:solidFill>
                  <a:srgbClr val="FFFF00"/>
                </a:solidFill>
              </a:rPr>
              <a:t> </a:t>
            </a:r>
            <a:endParaRPr lang="el-GR" sz="1500">
              <a:solidFill>
                <a:srgbClr val="FFFF00"/>
              </a:solidFill>
            </a:endParaRPr>
          </a:p>
          <a:p>
            <a:r>
              <a:rPr lang="el-GR" sz="1500">
                <a:solidFill>
                  <a:srgbClr val="FFFF00"/>
                </a:solidFill>
              </a:rPr>
              <a:t>Στίχοι: Δημήτρης Χριστοδούλου</a:t>
            </a:r>
          </a:p>
          <a:p>
            <a:r>
              <a:rPr lang="el-GR" sz="1500">
                <a:solidFill>
                  <a:srgbClr val="FFFF00"/>
                </a:solidFill>
              </a:rPr>
              <a:t>Μουσική: Λίνος Κόκοτος</a:t>
            </a:r>
          </a:p>
          <a:p>
            <a:r>
              <a:rPr lang="el-GR" sz="1500">
                <a:solidFill>
                  <a:srgbClr val="FFFF00"/>
                </a:solidFill>
              </a:rPr>
              <a:t>Πρώτη εκτέλεση: Νίκος Ξυλούρης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88913"/>
            <a:ext cx="5724525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3203575" y="5734050"/>
            <a:ext cx="5219700" cy="792163"/>
          </a:xfrm>
          <a:prstGeom prst="wedgeRoundRectCallout">
            <a:avLst>
              <a:gd name="adj1" fmla="val -23389"/>
              <a:gd name="adj2" fmla="val 58417"/>
              <a:gd name="adj3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Δημήτρης Χριστόπουλος!!!!!!!!!!!! 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39688"/>
            <a:ext cx="2914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el-GR"/>
              <a:t>Τον πόλεμο τον κάνουνε</a:t>
            </a:r>
          </a:p>
          <a:p>
            <a:pPr algn="ctr"/>
            <a:r>
              <a:rPr lang="el-GR" altLang="el-GR"/>
              <a:t>μόνα τους τα κανόνια</a:t>
            </a:r>
          </a:p>
          <a:p>
            <a:pPr algn="ctr"/>
            <a:r>
              <a:rPr lang="el-GR" altLang="el-GR"/>
              <a:t>κανείς δεν τα σταμάτησε</a:t>
            </a:r>
          </a:p>
          <a:p>
            <a:pPr algn="ctr"/>
            <a:r>
              <a:rPr lang="el-GR" altLang="el-GR"/>
              <a:t>εδώ και χίλια χρόνια</a:t>
            </a:r>
          </a:p>
          <a:p>
            <a:pPr algn="ctr"/>
            <a:r>
              <a:rPr lang="el-GR" altLang="el-GR"/>
              <a:t>Τα κανόνια πολεμάνε</a:t>
            </a:r>
          </a:p>
          <a:p>
            <a:pPr algn="ctr"/>
            <a:r>
              <a:rPr lang="el-GR" altLang="el-GR"/>
              <a:t>και οι άνθρωποι πεθαίνουν</a:t>
            </a:r>
          </a:p>
          <a:p>
            <a:pPr algn="ctr"/>
            <a:r>
              <a:rPr lang="el-GR" altLang="el-GR"/>
              <a:t>τα κανόνια τραγουδάνε</a:t>
            </a:r>
          </a:p>
          <a:p>
            <a:pPr algn="ctr"/>
            <a:r>
              <a:rPr lang="el-GR" altLang="el-GR"/>
              <a:t>μα οι έμποροι σωπαίνουν</a:t>
            </a:r>
          </a:p>
          <a:p>
            <a:pPr algn="ctr"/>
            <a:r>
              <a:rPr lang="el-GR" altLang="el-GR"/>
              <a:t>Και αν τα κανόνια γέρασαν</a:t>
            </a:r>
          </a:p>
          <a:p>
            <a:pPr algn="ctr"/>
            <a:r>
              <a:rPr lang="el-GR" altLang="el-GR"/>
              <a:t>καινούρια πολεμάνε</a:t>
            </a:r>
          </a:p>
          <a:p>
            <a:pPr algn="ctr"/>
            <a:r>
              <a:rPr lang="el-GR" altLang="el-GR"/>
              <a:t>φωτιά τον κόσμο πέρασαν</a:t>
            </a:r>
          </a:p>
          <a:p>
            <a:pPr algn="ctr"/>
            <a:r>
              <a:rPr lang="el-GR" altLang="el-GR"/>
              <a:t>και ακόμα τραγουδάνε</a:t>
            </a:r>
          </a:p>
          <a:p>
            <a:pPr algn="ctr"/>
            <a:r>
              <a:rPr lang="el-GR" altLang="el-GR"/>
              <a:t>Τα κανόνια πολεμάνε</a:t>
            </a:r>
          </a:p>
          <a:p>
            <a:pPr algn="ctr"/>
            <a:r>
              <a:rPr lang="el-GR" altLang="el-GR"/>
              <a:t>και οι άνθρωποι πεθαίνουν</a:t>
            </a:r>
          </a:p>
          <a:p>
            <a:pPr algn="ctr"/>
            <a:r>
              <a:rPr lang="el-GR" altLang="el-GR"/>
              <a:t>τα κανόνια τραγουδάνε</a:t>
            </a:r>
          </a:p>
          <a:p>
            <a:pPr algn="ctr"/>
            <a:r>
              <a:rPr lang="el-GR" altLang="el-GR"/>
              <a:t>μα οι έμποροι σωπαίνουν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 rot="-754336">
            <a:off x="234950" y="4721225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altLang="el-GR" sz="1400" b="1"/>
              <a:t>Μανόλης Αναγνωστάκης</a:t>
            </a:r>
          </a:p>
          <a:p>
            <a:pPr algn="ctr"/>
            <a:r>
              <a:rPr lang="el-GR" altLang="el-GR" sz="1400" b="1"/>
              <a:t>Τον πόλεμο τον κάνουνε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 flipH="1" flipV="1">
            <a:off x="8675688" y="0"/>
            <a:ext cx="1841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l-GR" altLang="el-GR" sz="800"/>
          </a:p>
          <a:p>
            <a:pPr defTabSz="914400"/>
            <a:r>
              <a:rPr lang="el-GR" altLang="el-GR" sz="100"/>
              <a:t>σκυλο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981075"/>
            <a:ext cx="5435600" cy="354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58888" y="5300663"/>
            <a:ext cx="36004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Ανδρέας Τσούλος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580063" y="1125538"/>
            <a:ext cx="356393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altLang="el-GR" sz="2000"/>
              <a:t>Δε λυγάνε τα ξεράδια</a:t>
            </a:r>
            <a:br>
              <a:rPr lang="el-GR" altLang="el-GR" sz="2000"/>
            </a:br>
            <a:r>
              <a:rPr lang="el-GR" altLang="el-GR" sz="2000"/>
              <a:t>και πονάνε τα ρημάδια!</a:t>
            </a:r>
            <a:br>
              <a:rPr lang="el-GR" altLang="el-GR" sz="2000"/>
            </a:br>
            <a:r>
              <a:rPr lang="el-GR" altLang="el-GR" sz="2000"/>
              <a:t>Kούτσα μια και κούτσα δυο,</a:t>
            </a:r>
            <a:br>
              <a:rPr lang="el-GR" altLang="el-GR" sz="2000"/>
            </a:br>
            <a:r>
              <a:rPr lang="el-GR" altLang="el-GR" sz="2000"/>
              <a:t>της ζωής το ρημαδιό.</a:t>
            </a:r>
          </a:p>
          <a:p>
            <a:pPr algn="ctr"/>
            <a:r>
              <a:rPr lang="el-GR" altLang="el-GR" sz="2000"/>
              <a:t>Mεροδούλι, ξενοδούλι!</a:t>
            </a:r>
            <a:br>
              <a:rPr lang="el-GR" altLang="el-GR" sz="2000"/>
            </a:br>
            <a:r>
              <a:rPr lang="el-GR" altLang="el-GR" sz="2000"/>
              <a:t>Δέρναν ούλοι: αφέντες, δούλοι·</a:t>
            </a:r>
            <a:br>
              <a:rPr lang="el-GR" altLang="el-GR" sz="2000"/>
            </a:br>
            <a:r>
              <a:rPr lang="el-GR" altLang="el-GR" sz="2000"/>
              <a:t>ούλοι: δούλοι, αφεντικό</a:t>
            </a:r>
            <a:br>
              <a:rPr lang="el-GR" altLang="el-GR" sz="2000"/>
            </a:br>
            <a:r>
              <a:rPr lang="el-GR" altLang="el-GR" sz="2000"/>
              <a:t>και μ' αφήναν νηστικό.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43438" y="4710113"/>
            <a:ext cx="4500562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el-GR" altLang="el-GR" sz="1400" b="1"/>
              <a:t>Κώστα Βάρναλη, «Η μπαλάντα του κυρ Μέντιου»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0350"/>
            <a:ext cx="4679950" cy="513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16013" y="5661025"/>
            <a:ext cx="2160587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Αναστάσιος Στρίφας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011863" y="404813"/>
            <a:ext cx="2949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altLang="el-GR"/>
              <a:t>Σαν πρωτόβγα στη ζωή,</a:t>
            </a:r>
            <a:br>
              <a:rPr lang="el-GR" altLang="el-GR"/>
            </a:br>
            <a:r>
              <a:rPr lang="el-GR" altLang="el-GR"/>
              <a:t>τίποτα δε βρήκα.</a:t>
            </a:r>
            <a:br>
              <a:rPr lang="el-GR" altLang="el-GR"/>
            </a:br>
            <a:r>
              <a:rPr lang="el-GR" altLang="el-GR"/>
              <a:t>Ένας δρόμος. Κι ουδέ νους</a:t>
            </a:r>
            <a:br>
              <a:rPr lang="el-GR" altLang="el-GR"/>
            </a:br>
            <a:r>
              <a:rPr lang="el-GR" altLang="el-GR"/>
              <a:t>ουδέ μάτια κι ακοή.</a:t>
            </a:r>
            <a:br>
              <a:rPr lang="el-GR" altLang="el-GR"/>
            </a:br>
            <a:r>
              <a:rPr lang="el-GR" altLang="el-GR"/>
              <a:t>Στο κοπάδι μπήκα</a:t>
            </a:r>
            <a:br>
              <a:rPr lang="el-GR" altLang="el-GR"/>
            </a:br>
            <a:r>
              <a:rPr lang="el-GR" altLang="el-GR"/>
              <a:t>και με δέσαν μ' ολουνούς 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011863" y="2349500"/>
            <a:ext cx="2797175" cy="527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tIns="126960" bIns="0" anchor="ctr">
            <a:spAutoFit/>
          </a:bodyPr>
          <a:lstStyle/>
          <a:p>
            <a:pPr eaLnBrk="0" hangingPunct="0"/>
            <a:r>
              <a:rPr lang="el-GR" altLang="el-GR" sz="1400" b="1"/>
              <a:t>Κώστα Βάρναλη, «Παλιολαός»</a:t>
            </a:r>
          </a:p>
          <a:p>
            <a:pPr eaLnBrk="0" hangingPunct="0"/>
            <a:endParaRPr lang="el-GR" altLang="el-GR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33375"/>
            <a:ext cx="7416800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04025" y="6308725"/>
            <a:ext cx="19446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Αντρέας Τσέπας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258888" y="4483100"/>
            <a:ext cx="6985000" cy="1852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el-GR" sz="1400" b="1">
                <a:solidFill>
                  <a:srgbClr val="000000"/>
                </a:solidFill>
                <a:cs typeface="Times New Roman" pitchFamily="18" charset="0"/>
              </a:rPr>
              <a:t>Nικηφόρου Βρεττάκου, «Ένας στρατιώτης μουρμουρίζει στο αλβανικό μέτωπο»</a:t>
            </a:r>
          </a:p>
          <a:p>
            <a:pPr eaLnBrk="0" hangingPunct="0"/>
            <a:endParaRPr lang="el-GR" sz="1400" b="1">
              <a:solidFill>
                <a:srgbClr val="4F81BD"/>
              </a:solidFill>
              <a:cs typeface="Times New Roman" pitchFamily="18" charset="0"/>
            </a:endParaRPr>
          </a:p>
          <a:p>
            <a:pPr eaLnBrk="0" hangingPunct="0"/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Ποιος θα μας φέρει λίγον ύπνο εδώ που βρισκόμαστε;</a:t>
            </a:r>
            <a:br>
              <a:rPr lang="el-GR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Θα μπορούσαμε τότες τουλάχιστο</a:t>
            </a:r>
            <a:br>
              <a:rPr lang="el-GR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να ιδούμε πως έρχεται τάχατε η μάνα μας</a:t>
            </a:r>
            <a:br>
              <a:rPr lang="el-GR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βαστάζοντας στη μασχάλη της ένα σεντόνι λουλακιασμένο</a:t>
            </a:r>
            <a:br>
              <a:rPr lang="el-GR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με μια ποδιά ζεστασιά και κατηφέδες από το σπίτι μας.</a:t>
            </a:r>
            <a:br>
              <a:rPr lang="el-GR" sz="1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l-GR" sz="1400">
                <a:solidFill>
                  <a:srgbClr val="000000"/>
                </a:solidFill>
                <a:cs typeface="Times New Roman" pitchFamily="18" charset="0"/>
              </a:rPr>
              <a:t>Ένα φθαρμένο μονόγραμμα στην άκρη του μαντηλιού: ένας κόσμος χαμένος.</a:t>
            </a:r>
            <a:endParaRPr lang="el-GR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5888"/>
            <a:ext cx="5181600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795963" y="765175"/>
            <a:ext cx="28797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Θωμάς Χαρόπουλος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3848100"/>
            <a:ext cx="4673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altLang="el-GR" sz="1400"/>
              <a:t>Είμαι ο άνθρωπος που αναζητούσα την ειρήνη και βρήκα</a:t>
            </a:r>
            <a:br>
              <a:rPr lang="el-GR" altLang="el-GR" sz="1400"/>
            </a:br>
            <a:r>
              <a:rPr lang="el-GR" altLang="el-GR" sz="1400"/>
              <a:t>Τα μάτια μου στο συρματόπεγμα,</a:t>
            </a:r>
            <a:br>
              <a:rPr lang="el-GR" altLang="el-GR" sz="1400"/>
            </a:br>
            <a:r>
              <a:rPr lang="el-GR" altLang="el-GR" sz="1400"/>
              <a:t>Είμαι ο άνθρωπος που ψαχούλευα τις λέξεις και βρήκα</a:t>
            </a:r>
            <a:br>
              <a:rPr lang="el-GR" altLang="el-GR" sz="1400"/>
            </a:br>
            <a:r>
              <a:rPr lang="el-GR" altLang="el-GR" sz="1400"/>
              <a:t>Στο χέρι μου ένα βέλος καρφωμένο.</a:t>
            </a:r>
            <a:br>
              <a:rPr lang="el-GR" altLang="el-GR" sz="1400"/>
            </a:br>
            <a:r>
              <a:rPr lang="el-GR" altLang="el-GR" sz="1400"/>
              <a:t>Είμαι ο χτίστης που οι στέρεοι τοίχοι του ζώνουν</a:t>
            </a:r>
            <a:br>
              <a:rPr lang="el-GR" altLang="el-GR" sz="1400"/>
            </a:br>
            <a:r>
              <a:rPr lang="el-GR" altLang="el-GR" sz="1400"/>
              <a:t>Μια γη γλιστερή.</a:t>
            </a:r>
            <a:br>
              <a:rPr lang="el-GR" altLang="el-GR" sz="1400"/>
            </a:br>
            <a:r>
              <a:rPr lang="el-GR" altLang="el-GR" sz="1400"/>
              <a:t>Σαν αρρωστήσω ή τρελλαθώ</a:t>
            </a:r>
            <a:br>
              <a:rPr lang="el-GR" altLang="el-GR" sz="1400"/>
            </a:br>
            <a:r>
              <a:rPr lang="el-GR" altLang="el-GR" sz="1400"/>
              <a:t>Μη με περιγελάτε και μη μ' αλυσσοδένετε·</a:t>
            </a:r>
            <a:br>
              <a:rPr lang="el-GR" altLang="el-GR" sz="1400"/>
            </a:br>
            <a:r>
              <a:rPr lang="el-GR" altLang="el-GR" sz="1400"/>
              <a:t>Σαν θα πλησιάζω τον άνεμο</a:t>
            </a:r>
            <a:br>
              <a:rPr lang="el-GR" altLang="el-GR" sz="1400"/>
            </a:br>
            <a:r>
              <a:rPr lang="el-GR" altLang="el-GR" sz="1400"/>
              <a:t>Μη με ρίχνετε χάμω·</a:t>
            </a:r>
            <a:br>
              <a:rPr lang="el-GR" altLang="el-GR" sz="1400"/>
            </a:br>
            <a:r>
              <a:rPr lang="el-GR" altLang="el-GR" sz="1400"/>
              <a:t>Μ' όλο που η όψη μου είν' ένα βιβλίο καμμένο</a:t>
            </a:r>
            <a:br>
              <a:rPr lang="el-GR" altLang="el-GR" sz="1400"/>
            </a:br>
            <a:r>
              <a:rPr lang="el-GR" altLang="el-GR" sz="1400"/>
              <a:t>Και μια ερειπωμένη πολιτεία.</a:t>
            </a:r>
          </a:p>
          <a:p>
            <a:pPr eaLnBrk="0" hangingPunct="0"/>
            <a:r>
              <a:rPr lang="el-GR" altLang="el-GR" sz="1200" b="1"/>
              <a:t>                                                  Σίντνεϊ Κις, «Ποιητής πολέμου»</a:t>
            </a:r>
          </a:p>
          <a:p>
            <a:pPr eaLnBrk="0" hangingPunct="0"/>
            <a:endParaRPr lang="el-GR" altLang="el-GR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84300" y="5321300"/>
            <a:ext cx="64277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064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Σε δυο λεφτά θ’ ακουστεί το παράγγελμα «Εμπρός»/ Απόψε θα χτυπήσεις ανελέητα και θα χτυπηθείς/ Θα τραβήξεις μπροστά τραγουδώντας ρυθμικά εμβατήρια/Σ’ ένα λεφτό πρέπει πια να μας δώσουν το σύνθημα…/…(Κι εγώ που’ χω μια ψυχή παιδική και δειλή /που δεν θέλει τίποτα άλλο να ξέρει απ’ την αγάπη/κι εγώ πολεμώ τόσα χρόνια χωρίς, Θε μου να μάθω γιατί; /και δε βλέπω μπροστά τόσα χρόνια παρά μόνο το δίδυμο αδερφό μου)».</a:t>
            </a:r>
          </a:p>
          <a:p>
            <a:pPr algn="r" defTabSz="914400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 Ποιήματα που μας διάβασε ένα βράδυ ο λοχίας Ότο V”, Μ. Αναγνωστάκης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156325" y="6308725"/>
            <a:ext cx="27368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Δημήτρης Χριστάκος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47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435600" y="5802313"/>
            <a:ext cx="24479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Άγγελος Πάντος</a:t>
            </a:r>
          </a:p>
        </p:txBody>
      </p:sp>
      <p:sp>
        <p:nvSpPr>
          <p:cNvPr id="21508" name="Ορθογώνιο 1"/>
          <p:cNvSpPr>
            <a:spLocks noChangeArrowheads="1"/>
          </p:cNvSpPr>
          <p:nvPr/>
        </p:nvSpPr>
        <p:spPr bwMode="auto">
          <a:xfrm>
            <a:off x="0" y="5106988"/>
            <a:ext cx="52927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Μάνα, τον ήλιο εδώ σκεπάζουν ίσκιοι</a:t>
            </a:r>
            <a:br>
              <a:rPr lang="el-GR"/>
            </a:br>
            <a:r>
              <a:rPr lang="el-GR"/>
              <a:t>κι αναπαμό ποτέ η καρδιά δε βρίσκει·</a:t>
            </a:r>
            <a:br>
              <a:rPr lang="el-GR"/>
            </a:br>
            <a:r>
              <a:rPr lang="el-GR"/>
              <a:t>ένα: οι αυγές κ' οι νύχτες μας γυρνούν·</a:t>
            </a:r>
            <a:br>
              <a:rPr lang="el-GR"/>
            </a:br>
            <a:r>
              <a:rPr lang="el-GR"/>
              <a:t>φριχτές πεντάλφες γράφουν στο σκοτάδι</a:t>
            </a:r>
            <a:br>
              <a:rPr lang="el-GR"/>
            </a:br>
            <a:r>
              <a:rPr lang="el-GR"/>
              <a:t>σήματα, που τον κίνδυνο μηνούν,</a:t>
            </a:r>
            <a:br>
              <a:rPr lang="el-GR"/>
            </a:br>
            <a:r>
              <a:rPr lang="el-GR"/>
              <a:t>πύρινα φίδια από τα βάθη του Άδη.</a:t>
            </a:r>
          </a:p>
        </p:txBody>
      </p:sp>
      <p:sp>
        <p:nvSpPr>
          <p:cNvPr id="21509" name="Ορθογώνιο 2"/>
          <p:cNvSpPr>
            <a:spLocks noChangeArrowheads="1"/>
          </p:cNvSpPr>
          <p:nvPr/>
        </p:nvSpPr>
        <p:spPr bwMode="auto">
          <a:xfrm>
            <a:off x="0" y="44783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Γιάννη Ρίτσου, «Γράμματα απ' το μέτωπο»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60363"/>
            <a:ext cx="5975350" cy="371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04025" y="6308725"/>
            <a:ext cx="21955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Κλαούντια Τσαούση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24075" y="4076700"/>
            <a:ext cx="4751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Μας ρίχνουν στη φωτιά κ' υπολογίζουν</a:t>
            </a:r>
            <a:b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παράσημα τη ζωή μας και γιομίζουν</a:t>
            </a:r>
            <a:b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με το αίμα την κοιλιά τους τη χοντρή·</a:t>
            </a:r>
            <a:b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και σκέφτουμαι –πώς να στο πω, μητέρα;—</a:t>
            </a:r>
            <a:b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μην είναι τούτοι, αλήθεια, οι μόνοι οχτροί</a:t>
            </a:r>
            <a:b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κ' η σκέψη αυτή με τρώει νύχτα - μέρα.</a:t>
            </a:r>
          </a:p>
          <a:p>
            <a:pPr eaLnBrk="0" hangingPunct="0">
              <a:defRPr/>
            </a:pPr>
            <a:endParaRPr lang="el-GR" altLang="el-GR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35150" y="6021388"/>
            <a:ext cx="4897438" cy="682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>
              <a:defRPr/>
            </a:pPr>
            <a:r>
              <a:rPr lang="el-GR" altLang="el-GR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Γιάννη Ρίτσου, «Γράμματα απ' το μέτωπο»</a:t>
            </a:r>
            <a:endParaRPr lang="el-GR" altLang="el-GR" b="1" dirty="0">
              <a:solidFill>
                <a:srgbClr val="4F81BD"/>
              </a:solidFill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endParaRPr lang="el-GR" alt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6875" y="220663"/>
            <a:ext cx="5534025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443663" y="6465888"/>
            <a:ext cx="2700337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Αναστασία Παπαστάθη</a:t>
            </a:r>
          </a:p>
        </p:txBody>
      </p:sp>
      <p:sp>
        <p:nvSpPr>
          <p:cNvPr id="23556" name="3 - TextBox"/>
          <p:cNvSpPr txBox="1">
            <a:spLocks noChangeArrowheads="1"/>
          </p:cNvSpPr>
          <p:nvPr/>
        </p:nvSpPr>
        <p:spPr bwMode="auto">
          <a:xfrm>
            <a:off x="1763713" y="3379788"/>
            <a:ext cx="6264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400"/>
              <a:t>Αν θέλεις να λέγεσαι άνθρωπος</a:t>
            </a:r>
            <a:br>
              <a:rPr lang="el-GR" altLang="el-GR" sz="1400"/>
            </a:br>
            <a:r>
              <a:rPr lang="el-GR" altLang="el-GR" sz="1400"/>
              <a:t>μπορεί να χρειαστεί ν’ αφίσεις τη μάνα σου, την αγαπημένη</a:t>
            </a:r>
            <a:br>
              <a:rPr lang="el-GR" altLang="el-GR" sz="1400"/>
            </a:br>
            <a:r>
              <a:rPr lang="el-GR" altLang="el-GR" sz="1400"/>
              <a:t>ή το παιδί σου.</a:t>
            </a:r>
            <a:br>
              <a:rPr lang="el-GR" altLang="el-GR" sz="1400"/>
            </a:br>
            <a:r>
              <a:rPr lang="el-GR" altLang="el-GR" sz="1400"/>
              <a:t>Δε θα διστάσεις</a:t>
            </a:r>
            <a:br>
              <a:rPr lang="el-GR" altLang="el-GR" sz="1400"/>
            </a:br>
            <a:r>
              <a:rPr lang="el-GR" altLang="el-GR" sz="1400"/>
              <a:t>Θ’ απαρνηθείς τη λάμπα σου και το ψωμί σου</a:t>
            </a:r>
            <a:br>
              <a:rPr lang="el-GR" altLang="el-GR" sz="1400"/>
            </a:br>
            <a:r>
              <a:rPr lang="el-GR" altLang="el-GR" sz="1400"/>
              <a:t>θ’ απαρνηθείς τη βραδινή ξεκούραση στο σπιτικό κατώφλι</a:t>
            </a:r>
            <a:br>
              <a:rPr lang="el-GR" altLang="el-GR" sz="1400"/>
            </a:br>
            <a:r>
              <a:rPr lang="el-GR" altLang="el-GR" sz="1400"/>
              <a:t>για τον τραχύ δρόμο που πάει στο αύριο.</a:t>
            </a:r>
            <a:br>
              <a:rPr lang="el-GR" altLang="el-GR" sz="1400"/>
            </a:br>
            <a:r>
              <a:rPr lang="el-GR" altLang="el-GR" sz="1400"/>
              <a:t>Μπροστά σε τίποτα δε θα δειλιάσεις κι ούτε θα φοβηθείς.</a:t>
            </a:r>
            <a:br>
              <a:rPr lang="el-GR" altLang="el-GR" sz="1400"/>
            </a:br>
            <a:r>
              <a:rPr lang="el-GR" altLang="el-GR" sz="1400"/>
              <a:t>Το ξέρω, είναι όμορφο ν’ ακούς μια φυσαρμόνικα το βράδυ,</a:t>
            </a:r>
            <a:br>
              <a:rPr lang="el-GR" altLang="el-GR" sz="1400"/>
            </a:br>
            <a:r>
              <a:rPr lang="el-GR" altLang="el-GR" sz="1400"/>
              <a:t>να κοιτάς έν’ άστρο, να ονειρεύεσαι</a:t>
            </a:r>
            <a:br>
              <a:rPr lang="el-GR" altLang="el-GR" sz="1400"/>
            </a:br>
            <a:r>
              <a:rPr lang="el-GR" altLang="el-GR" sz="1400"/>
              <a:t>είναι όμορφο σκυμένος πάνω απ’ το κόκκινο στόμα της αγάπης σου</a:t>
            </a:r>
            <a:br>
              <a:rPr lang="el-GR" altLang="el-GR" sz="1400"/>
            </a:br>
            <a:r>
              <a:rPr lang="el-GR" altLang="el-GR" sz="1400"/>
              <a:t>να την ακούς να σου λέει τα όνειρά της για το μέλλον</a:t>
            </a:r>
            <a:r>
              <a:rPr lang="el-GR" altLang="el-GR" sz="1600"/>
              <a:t>.</a:t>
            </a:r>
            <a:endParaRPr lang="en-US" altLang="el-GR" sz="1600"/>
          </a:p>
          <a:p>
            <a:r>
              <a:rPr lang="el-GR" altLang="el-GR" sz="1400"/>
              <a:t/>
            </a:r>
            <a:br>
              <a:rPr lang="el-GR" altLang="el-GR" sz="1400"/>
            </a:br>
            <a:endParaRPr lang="el-GR" altLang="el-GR" sz="140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835150" y="6223000"/>
            <a:ext cx="50403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el-GR" altLang="el-GR" sz="1400" b="1">
                <a:solidFill>
                  <a:srgbClr val="000000"/>
                </a:solidFill>
                <a:cs typeface="Times New Roman" pitchFamily="18" charset="0"/>
              </a:rPr>
              <a:t>Τάσου Λειβαδίτη, </a:t>
            </a:r>
            <a:r>
              <a:rPr lang="el-GR" altLang="el-GR" sz="1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el-GR" altLang="el-GR" sz="1400" b="1">
                <a:solidFill>
                  <a:srgbClr val="000000"/>
                </a:solidFill>
                <a:cs typeface="Times New Roman" pitchFamily="18" charset="0"/>
              </a:rPr>
              <a:t>Αν θέλεις να λέγεσαι άνθρωπος</a:t>
            </a:r>
            <a:r>
              <a:rPr lang="el-GR" altLang="el-GR" sz="1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el-GR" altLang="el-GR" sz="14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Εικόνες πολέμου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76250"/>
            <a:ext cx="40671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427538" y="908050"/>
            <a:ext cx="4176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Μιλάνε για καιρούς δοξασμένους, και πάλι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(Άννα, μην κλαις)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Θα γυρέψουμε βερεσέ απ' το μπακάλη.</a:t>
            </a:r>
          </a:p>
          <a:p>
            <a:pPr eaLnBrk="0" hangingPunct="0">
              <a:defRPr/>
            </a:pPr>
            <a:endParaRPr lang="el-GR" altLang="el-GR" sz="16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Μιλάνε για του έθνους, ξανά, την τιμή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(Άννα, μην κλαις)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Στο ντουλάπι δεν έχει ψίχα ψωμί.</a:t>
            </a:r>
          </a:p>
          <a:p>
            <a:pPr eaLnBrk="0" hangingPunct="0">
              <a:defRPr/>
            </a:pPr>
            <a:endParaRPr lang="el-GR" altLang="el-GR" sz="16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Μιλάνε για νίκες που το μέλλον θα φέρει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(Άννα, μην κλαις)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Εμέναν</a:t>
            </a: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όμως δε με βάζουν στο χέρι.</a:t>
            </a:r>
          </a:p>
          <a:p>
            <a:pPr eaLnBrk="0" hangingPunct="0">
              <a:defRPr/>
            </a:pPr>
            <a:endParaRPr lang="el-GR" altLang="el-GR" sz="16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Ο στρατός ξεκινά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(Άννα, μην κλαις)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Σαν γυρίσω ξανά</a:t>
            </a:r>
            <a:b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θ' ακολουθώ άλλες σημαίες.</a:t>
            </a:r>
            <a:endParaRPr lang="el-GR" altLang="el-GR" sz="1600" dirty="0">
              <a:latin typeface="+mj-lt"/>
            </a:endParaRPr>
          </a:p>
        </p:txBody>
      </p:sp>
      <p:sp>
        <p:nvSpPr>
          <p:cNvPr id="24580" name="5 - TextBox"/>
          <p:cNvSpPr txBox="1">
            <a:spLocks noChangeArrowheads="1"/>
          </p:cNvSpPr>
          <p:nvPr/>
        </p:nvSpPr>
        <p:spPr bwMode="auto">
          <a:xfrm>
            <a:off x="4356100" y="404813"/>
            <a:ext cx="4787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/>
              <a:t>Μπέρτολτ Μπρεχτ, «Γερμανικό τραγούδι»</a:t>
            </a:r>
          </a:p>
        </p:txBody>
      </p:sp>
      <p:sp>
        <p:nvSpPr>
          <p:cNvPr id="24581" name="6 - TextBox"/>
          <p:cNvSpPr txBox="1">
            <a:spLocks noChangeArrowheads="1"/>
          </p:cNvSpPr>
          <p:nvPr/>
        </p:nvSpPr>
        <p:spPr bwMode="auto">
          <a:xfrm>
            <a:off x="1908175" y="51577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Γεωργία Σαχλά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692150"/>
            <a:ext cx="5003800" cy="367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824413" y="4797425"/>
            <a:ext cx="4319587" cy="792163"/>
          </a:xfrm>
          <a:prstGeom prst="wedgeRoundRectCallout">
            <a:avLst>
              <a:gd name="adj1" fmla="val -30153"/>
              <a:gd name="adj2" fmla="val 80662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Περικλής Παπαδόπουλος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88913"/>
            <a:ext cx="447198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 b="1"/>
              <a:t>ΓΙΕ ΜΟΥ ΜΟΝΑΚΡΙΒΕ ΜΟΥ</a:t>
            </a:r>
            <a:r>
              <a:rPr lang="el-GR" altLang="el-GR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Γιάννης Περγαντάς</a:t>
            </a:r>
            <a:br>
              <a:rPr lang="el-GR" altLang="el-GR"/>
            </a:br>
            <a:r>
              <a:rPr lang="el-GR" altLang="el-GR"/>
              <a:t/>
            </a:r>
            <a:br>
              <a:rPr lang="el-GR" altLang="el-GR"/>
            </a:br>
            <a:r>
              <a:rPr lang="el-GR" altLang="el-GR"/>
              <a:t>Γιε μου, μονάκριβε μου, </a:t>
            </a:r>
            <a:br>
              <a:rPr lang="el-GR" altLang="el-GR"/>
            </a:br>
            <a:r>
              <a:rPr lang="el-GR" altLang="el-GR"/>
              <a:t>σε μαρμαρώσανε </a:t>
            </a:r>
            <a:br>
              <a:rPr lang="el-GR" altLang="el-GR"/>
            </a:br>
            <a:r>
              <a:rPr lang="el-GR" altLang="el-GR"/>
              <a:t>σε μια μικρή πλατεία </a:t>
            </a:r>
            <a:br>
              <a:rPr lang="el-GR" altLang="el-GR"/>
            </a:br>
            <a:r>
              <a:rPr lang="el-GR" altLang="el-GR"/>
              <a:t>σαν σε σκοτώσανε. </a:t>
            </a:r>
            <a:br>
              <a:rPr lang="el-GR" altLang="el-GR"/>
            </a:br>
            <a:r>
              <a:rPr lang="el-GR" altLang="el-GR"/>
              <a:t>Και γράψανε στην πλάκα </a:t>
            </a:r>
            <a:br>
              <a:rPr lang="el-GR" altLang="el-GR"/>
            </a:br>
            <a:r>
              <a:rPr lang="el-GR" altLang="el-GR"/>
              <a:t>με τόση υποκρισία: </a:t>
            </a:r>
            <a:br>
              <a:rPr lang="el-GR" altLang="el-GR"/>
            </a:br>
            <a:r>
              <a:rPr lang="el-GR" altLang="el-GR"/>
              <a:t>"έπεσε πολεμώντας </a:t>
            </a:r>
            <a:br>
              <a:rPr lang="el-GR" altLang="el-GR"/>
            </a:br>
            <a:r>
              <a:rPr lang="el-GR" altLang="el-GR"/>
              <a:t>για την Ελευθερία". </a:t>
            </a:r>
            <a:br>
              <a:rPr lang="el-GR" altLang="el-GR"/>
            </a:br>
            <a:r>
              <a:rPr lang="el-GR" altLang="el-GR"/>
              <a:t/>
            </a:r>
            <a:br>
              <a:rPr lang="el-GR" altLang="el-GR"/>
            </a:br>
            <a:r>
              <a:rPr lang="el-GR" altLang="el-GR"/>
              <a:t>Μα εγώ, μικρό μου αγόρι, </a:t>
            </a:r>
            <a:br>
              <a:rPr lang="el-GR" altLang="el-GR"/>
            </a:br>
            <a:r>
              <a:rPr lang="el-GR" altLang="el-GR"/>
              <a:t>που σε μεγάλωσα, </a:t>
            </a:r>
            <a:br>
              <a:rPr lang="el-GR" altLang="el-GR"/>
            </a:br>
            <a:r>
              <a:rPr lang="el-GR" altLang="el-GR"/>
              <a:t>σε φύλαξα απ' το ξεροβόρι </a:t>
            </a:r>
            <a:br>
              <a:rPr lang="el-GR" altLang="el-GR"/>
            </a:br>
            <a:r>
              <a:rPr lang="el-GR" altLang="el-GR"/>
              <a:t>και σ' ανάστησα, </a:t>
            </a:r>
            <a:br>
              <a:rPr lang="el-GR" altLang="el-GR"/>
            </a:br>
            <a:r>
              <a:rPr lang="el-GR" altLang="el-GR"/>
              <a:t>σου δίνω την ευχή μου </a:t>
            </a:r>
            <a:br>
              <a:rPr lang="el-GR" altLang="el-GR"/>
            </a:br>
            <a:r>
              <a:rPr lang="el-GR" altLang="el-GR"/>
              <a:t>και τη συμβουλή μου </a:t>
            </a:r>
            <a:br>
              <a:rPr lang="el-GR" altLang="el-GR"/>
            </a:br>
            <a:r>
              <a:rPr lang="el-GR" altLang="el-GR"/>
              <a:t>να λες σ' αυτούς που σε κοιτάνε </a:t>
            </a:r>
            <a:br>
              <a:rPr lang="el-GR" altLang="el-GR"/>
            </a:br>
            <a:r>
              <a:rPr lang="el-GR" altLang="el-GR"/>
              <a:t>με λυπημένα βλέμματα </a:t>
            </a:r>
            <a:br>
              <a:rPr lang="el-GR" altLang="el-GR"/>
            </a:br>
            <a:r>
              <a:rPr lang="el-GR" altLang="el-GR"/>
              <a:t>πως βρίσκεσαι εκεί, </a:t>
            </a:r>
            <a:br>
              <a:rPr lang="el-GR" altLang="el-GR"/>
            </a:br>
            <a:r>
              <a:rPr lang="el-GR" altLang="el-GR"/>
              <a:t>γιατί σου είπαν ψέματα. 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88913"/>
            <a:ext cx="4441825" cy="374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4868863"/>
            <a:ext cx="3779838" cy="720725"/>
          </a:xfrm>
          <a:prstGeom prst="wedgeRoundRectCallout">
            <a:avLst>
              <a:gd name="adj1" fmla="val -35551"/>
              <a:gd name="adj2" fmla="val 65861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Περικλής Παπαδόπουλος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867150" y="4076700"/>
            <a:ext cx="52768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Όταν οι ουλές απ’ τις λαβωματιές</a:t>
            </a:r>
            <a:br>
              <a:rPr lang="el-GR" altLang="el-GR"/>
            </a:br>
            <a:r>
              <a:rPr lang="el-GR" altLang="el-GR"/>
              <a:t>κλείνουν στο πρόσωπο του κόσμου</a:t>
            </a:r>
            <a:br>
              <a:rPr lang="el-GR" altLang="el-GR"/>
            </a:br>
            <a:r>
              <a:rPr lang="el-GR" altLang="el-GR"/>
              <a:t>και μες στους λάκκους που ‘ καψε η πυρκαγιά</a:t>
            </a:r>
            <a:br>
              <a:rPr lang="el-GR" altLang="el-GR"/>
            </a:br>
            <a:r>
              <a:rPr lang="el-GR" altLang="el-GR"/>
              <a:t>δένει τα πρώτα της μπουμπούκια η ελπίδα</a:t>
            </a:r>
            <a:br>
              <a:rPr lang="el-GR" altLang="el-GR"/>
            </a:br>
            <a:r>
              <a:rPr lang="el-GR" altLang="el-GR"/>
              <a:t>κι οι νεκροί μπορούν να γείρουν στον πλευρό τους</a:t>
            </a:r>
            <a:br>
              <a:rPr lang="el-GR" altLang="el-GR"/>
            </a:br>
            <a:r>
              <a:rPr lang="el-GR" altLang="el-GR"/>
              <a:t>και να κοιμηθούν δίχως παράπονο</a:t>
            </a:r>
            <a:br>
              <a:rPr lang="el-GR" altLang="el-GR"/>
            </a:br>
            <a:r>
              <a:rPr lang="el-GR" altLang="el-GR"/>
              <a:t>ξέροντας πως δεν πήγε το αίμα τους του κάκου,</a:t>
            </a:r>
            <a:br>
              <a:rPr lang="el-GR" altLang="el-GR"/>
            </a:br>
            <a:r>
              <a:rPr lang="el-GR" altLang="el-GR"/>
              <a:t>είναι η ειρήνη. </a:t>
            </a:r>
            <a:endParaRPr lang="en-US" altLang="el-GR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 b="1"/>
              <a:t>Γιάννης Ρίτσος- Ειρήνη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7013" y="393700"/>
            <a:ext cx="6115050" cy="354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00225" y="4140200"/>
            <a:ext cx="34194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Μαρίνα Ρετάλη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504950" y="4525963"/>
            <a:ext cx="6192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Τέτοιες βραδιές νωρίς ερχόσουν σπίτι,</a:t>
            </a:r>
            <a:br>
              <a:rPr lang="el-GR" altLang="el-GR"/>
            </a:br>
            <a:r>
              <a:rPr lang="el-GR" altLang="el-GR"/>
              <a:t>σ’ έβλεπα εκεί στην πόρτα να τινάζεις</a:t>
            </a:r>
            <a:br>
              <a:rPr lang="el-GR" altLang="el-GR"/>
            </a:br>
            <a:r>
              <a:rPr lang="el-GR" altLang="el-GR"/>
              <a:t>τα χιόνια απ’ το γιακά σου σα σπουργίτι</a:t>
            </a:r>
            <a:br>
              <a:rPr lang="el-GR" altLang="el-GR"/>
            </a:br>
            <a:r>
              <a:rPr lang="el-GR" altLang="el-GR"/>
              <a:t>κ' έτρεχα να σου βγάλω το παλτό.</a:t>
            </a:r>
            <a:br>
              <a:rPr lang="el-GR" altLang="el-GR"/>
            </a:br>
            <a:r>
              <a:rPr lang="el-GR" altLang="el-GR"/>
              <a:t>«Αχ, γιε μου, έχεις μουσκέψει· δεν αλλάζεις;»</a:t>
            </a:r>
            <a:br>
              <a:rPr lang="el-GR" altLang="el-GR"/>
            </a:br>
            <a:r>
              <a:rPr lang="el-GR" altLang="el-GR"/>
              <a:t>κι αποκρινόσουν «μάνα, ευχαριστώ».</a:t>
            </a:r>
            <a:endParaRPr lang="en-US" altLang="el-GR"/>
          </a:p>
          <a:p>
            <a:r>
              <a:rPr lang="el-GR" altLang="el-GR"/>
              <a:t>[πηγή: </a:t>
            </a:r>
            <a:r>
              <a:rPr lang="el-GR" altLang="el-GR" b="1"/>
              <a:t>Γιάννης Ρίτσος, </a:t>
            </a:r>
            <a:r>
              <a:rPr lang="el-GR" altLang="el-GR" b="1" i="1"/>
              <a:t>Ποιήματα</a:t>
            </a:r>
            <a:r>
              <a:rPr lang="el-GR" altLang="el-GR" i="1"/>
              <a:t>. 1930-1942</a:t>
            </a:r>
            <a:r>
              <a:rPr lang="en-US" altLang="el-GR"/>
              <a:t>]</a:t>
            </a:r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404813"/>
            <a:ext cx="575945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75463" y="6381750"/>
            <a:ext cx="34194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Μαρίνα Ρετάλη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911725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 flipV="1">
            <a:off x="11772900" y="767715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908175" y="3860800"/>
            <a:ext cx="63896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Tα παιδιά, τα καλοπαίδια,</a:t>
            </a:r>
            <a:br>
              <a:rPr lang="el-GR" altLang="el-GR"/>
            </a:br>
            <a:r>
              <a:rPr lang="el-GR" altLang="el-GR"/>
              <a:t>παραβγαίνανε στην παιδεία, </a:t>
            </a:r>
            <a:br>
              <a:rPr lang="el-GR" altLang="el-GR"/>
            </a:br>
            <a:r>
              <a:rPr lang="el-GR" altLang="el-GR"/>
              <a:t>με κοτρώνια στα ψαχνά,</a:t>
            </a:r>
            <a:br>
              <a:rPr lang="el-GR" altLang="el-GR"/>
            </a:br>
            <a:r>
              <a:rPr lang="el-GR" altLang="el-GR"/>
              <a:t>φούχτες μύγα στ' αχαμνά!</a:t>
            </a:r>
          </a:p>
          <a:p>
            <a:r>
              <a:rPr lang="el-GR" altLang="el-GR"/>
              <a:t>Aνωχώρι, Kατωχώρι,</a:t>
            </a:r>
            <a:br>
              <a:rPr lang="el-GR" altLang="el-GR"/>
            </a:br>
            <a:r>
              <a:rPr lang="el-GR" altLang="el-GR"/>
              <a:t>ανηφόρι, κατηφόρι</a:t>
            </a:r>
            <a:br>
              <a:rPr lang="el-GR" altLang="el-GR"/>
            </a:br>
            <a:r>
              <a:rPr lang="el-GR" altLang="el-GR"/>
              <a:t>και με κάμα και βροχή,</a:t>
            </a:r>
            <a:br>
              <a:rPr lang="el-GR" altLang="el-GR"/>
            </a:br>
            <a:r>
              <a:rPr lang="el-GR" altLang="el-GR"/>
              <a:t>ώσπου μου ’βγαινε η ψυχή.</a:t>
            </a:r>
            <a:endParaRPr lang="en-US" altLang="el-GR"/>
          </a:p>
          <a:p>
            <a:r>
              <a:rPr lang="el-GR" altLang="el-GR" b="1"/>
              <a:t>Κώστα Βάρναλη, «Η μπαλάντα του κυρ Μέντιου» (απόσπασμα)</a:t>
            </a:r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Εικόνες πολέμου\7614296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79930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4 - TextBox"/>
          <p:cNvSpPr txBox="1">
            <a:spLocks noChangeArrowheads="1"/>
          </p:cNvSpPr>
          <p:nvPr/>
        </p:nvSpPr>
        <p:spPr bwMode="auto">
          <a:xfrm>
            <a:off x="1268413" y="557213"/>
            <a:ext cx="734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alt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5157788"/>
            <a:ext cx="914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Η κάθε μου ίνα τη χαρά φωνάζει,</a:t>
            </a:r>
            <a:b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μα ο πόλεμος τη νιότη μου σκεπάζει</a:t>
            </a:r>
            <a:b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και με ατσάλι αναμμένο με κεντά·</a:t>
            </a:r>
            <a:b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όμως μέσα η καρδιά μου δε λυγίζει.</a:t>
            </a:r>
            <a:b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Μητέρα, εδώ, στο θάνατο κοντά,</a:t>
            </a:r>
            <a:b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el-GR" altLang="el-GR" sz="140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πρωτόμαθα το πόσο η ζωή αξίζει.</a:t>
            </a:r>
          </a:p>
          <a:p>
            <a:pPr algn="r" eaLnBrk="0" hangingPunct="0"/>
            <a:r>
              <a:rPr lang="el-GR" altLang="el-GR" sz="1400">
                <a:ea typeface="Times New Roman" pitchFamily="18" charset="0"/>
                <a:cs typeface="Lucida Sans Unicode" pitchFamily="34" charset="0"/>
              </a:rPr>
              <a:t>Απόσπασμα: </a:t>
            </a:r>
            <a:r>
              <a:rPr lang="el-GR" altLang="el-GR" sz="1400" b="1">
                <a:ea typeface="Times New Roman" pitchFamily="18" charset="0"/>
                <a:cs typeface="Lucida Sans Unicode" pitchFamily="34" charset="0"/>
              </a:rPr>
              <a:t>Γιάννη Ρίτσου, «Γράμματα απ' το μέτωπο» ,    </a:t>
            </a:r>
            <a:r>
              <a:rPr lang="el-GR" altLang="el-GR" sz="1400">
                <a:ea typeface="Times New Roman" pitchFamily="18" charset="0"/>
                <a:cs typeface="Lucida Sans Unicode" pitchFamily="34" charset="0"/>
              </a:rPr>
              <a:t>Φάνη Σαχάμη</a:t>
            </a:r>
          </a:p>
          <a:p>
            <a:pPr algn="ctr" eaLnBrk="0" hangingPunct="0"/>
            <a:endParaRPr lang="el-GR" altLang="el-GR" sz="1400">
              <a:latin typeface="Lucida Sans Unicode" pitchFamily="34" charset="0"/>
              <a:ea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55435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484438" y="4292600"/>
            <a:ext cx="3455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altLang="el-GR"/>
              <a:t>Τ' όνειρο του παιδιού είναι η ειρήνη.</a:t>
            </a:r>
            <a:br>
              <a:rPr lang="el-GR" altLang="el-GR"/>
            </a:br>
            <a:r>
              <a:rPr lang="el-GR" altLang="el-GR"/>
              <a:t>Τ' όνειρο της μάνας είναι η ειρήνη.</a:t>
            </a:r>
            <a:br>
              <a:rPr lang="el-GR" altLang="el-GR"/>
            </a:br>
            <a:r>
              <a:rPr lang="el-GR" altLang="el-GR"/>
              <a:t>Τα λόγια της αγάπης κάτω απ' τα δέντρα,</a:t>
            </a:r>
            <a:br>
              <a:rPr lang="el-GR" altLang="el-GR"/>
            </a:br>
            <a:r>
              <a:rPr lang="el-GR" altLang="el-GR"/>
              <a:t>είναι η ειρήνη.</a:t>
            </a:r>
          </a:p>
          <a:p>
            <a:pPr eaLnBrk="0" hangingPunct="0"/>
            <a:r>
              <a:rPr lang="el-GR" altLang="el-GR" b="1"/>
              <a:t> Γιάννη Ρίτσου, «Ειρήνη»</a:t>
            </a:r>
          </a:p>
          <a:p>
            <a:pPr eaLnBrk="0" hangingPunct="0"/>
            <a:endParaRPr lang="el-GR" altLang="el-GR"/>
          </a:p>
          <a:p>
            <a:pPr eaLnBrk="0" hangingPunct="0"/>
            <a:r>
              <a:rPr lang="el-GR" altLang="el-GR"/>
              <a:t/>
            </a:r>
            <a:br>
              <a:rPr lang="el-GR" altLang="el-GR"/>
            </a:br>
            <a:r>
              <a:rPr lang="el-GR" altLang="el-GR"/>
              <a:t/>
            </a:r>
            <a:br>
              <a:rPr lang="el-GR" altLang="el-GR"/>
            </a:br>
            <a:endParaRPr lang="el-GR" altLang="el-GR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372225" y="6308725"/>
            <a:ext cx="2535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altLang="el-GR"/>
              <a:t>ΣΑΜΠΑΝΙ  ΜΠΡΙΚΕΝΑ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260350"/>
            <a:ext cx="5111750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59588" y="6489700"/>
            <a:ext cx="22844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Δημήτρης Χριστάκος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08476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Στις πολιτείες τον άγριο του ερχομό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πικροί, λυγροί τον συνοδεύουν θρήνοι,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και μες στο σπαραγμό και το χαμό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βυθίζεται και χάνεται η γαλήνη.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 sz="1400" b="1"/>
              <a:t>του Γιάννη Οικονομίδη</a:t>
            </a:r>
            <a:r>
              <a:rPr lang="el-GR" altLang="el-GR" b="1">
                <a:solidFill>
                  <a:schemeClr val="bg1"/>
                </a:solidFill>
              </a:rPr>
              <a:t> </a:t>
            </a:r>
            <a:r>
              <a:rPr lang="el-GR" altLang="el-GR" b="1"/>
              <a:t> </a:t>
            </a:r>
            <a:r>
              <a:rPr lang="el-GR" altLang="el-GR" sz="1200" b="1"/>
              <a:t>Από τη συλλογή </a:t>
            </a:r>
            <a:r>
              <a:rPr lang="el-GR" altLang="el-GR" sz="1200" b="1" i="1"/>
              <a:t>Όλεθροι</a:t>
            </a:r>
            <a:r>
              <a:rPr lang="el-GR" altLang="el-GR" sz="1200" b="1"/>
              <a:t> (1927)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88913"/>
            <a:ext cx="6337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39750" y="4724400"/>
            <a:ext cx="82327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altLang="el-GR"/>
              <a:t>Αν θέλεις να λέγεσαι άνθρωπος</a:t>
            </a:r>
            <a:br>
              <a:rPr lang="el-GR" altLang="el-GR"/>
            </a:br>
            <a:r>
              <a:rPr lang="el-GR" altLang="el-GR"/>
              <a:t>μπορεί να χρειαστεί να σε κλείσουν φυλακή για είκοσι ή και περισσότερα χρόνια</a:t>
            </a:r>
            <a:br>
              <a:rPr lang="el-GR" altLang="el-GR"/>
            </a:br>
            <a:r>
              <a:rPr lang="el-GR" altLang="el-GR"/>
              <a:t>μα εσύ και μες στη φυλακή θα θυμάσαι πάντοτε την άνοιξη,</a:t>
            </a:r>
            <a:br>
              <a:rPr lang="el-GR" altLang="el-GR"/>
            </a:br>
            <a:r>
              <a:rPr lang="el-GR" altLang="el-GR"/>
              <a:t>τη μάνα σου και τον κόσμο.</a:t>
            </a:r>
          </a:p>
          <a:p>
            <a:pPr defTabSz="914400"/>
            <a:r>
              <a:rPr lang="el-GR" altLang="el-GR"/>
              <a:t> 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75463" y="6308725"/>
            <a:ext cx="1998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altLang="el-GR"/>
              <a:t>Ανδρέας Τσούλος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84213" y="5949950"/>
            <a:ext cx="6011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altLang="el-GR" b="1"/>
              <a:t>Τάσος Λειβαδίτης, «Αν θέλεις να λέγεσαι άνθρωπος»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227513" y="4365625"/>
            <a:ext cx="4916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altLang="el-GR"/>
              <a:t>Ζούμε στ’ αμπριά θαμμένοι, διπλωμένοι</a:t>
            </a:r>
            <a:br>
              <a:rPr lang="el-GR" altLang="el-GR"/>
            </a:br>
            <a:r>
              <a:rPr lang="el-GR" altLang="el-GR"/>
              <a:t>κ' έξω απ’ την τρύπα ο θάνατος περμένει.</a:t>
            </a:r>
            <a:br>
              <a:rPr lang="el-GR" altLang="el-GR"/>
            </a:br>
            <a:r>
              <a:rPr lang="el-GR" altLang="el-GR"/>
              <a:t>Μας έπνιξαν το φως και τη χαρά,</a:t>
            </a:r>
            <a:br>
              <a:rPr lang="el-GR" altLang="el-GR"/>
            </a:br>
            <a:r>
              <a:rPr lang="el-GR" altLang="el-GR"/>
              <a:t>στεγνώσαν την ψυχή μας και το σώμα,</a:t>
            </a:r>
            <a:br>
              <a:rPr lang="el-GR" altLang="el-GR"/>
            </a:br>
            <a:r>
              <a:rPr lang="el-GR" altLang="el-GR"/>
              <a:t>μα κάτι μέσα μας κυλά βουερά</a:t>
            </a:r>
            <a:br>
              <a:rPr lang="el-GR" altLang="el-GR"/>
            </a:br>
            <a:r>
              <a:rPr lang="el-GR" altLang="el-GR"/>
              <a:t>και ξέσπασμα δε βρήκε κάπου ακόμα.</a:t>
            </a:r>
          </a:p>
          <a:p>
            <a:pPr eaLnBrk="0" hangingPunct="0"/>
            <a:r>
              <a:rPr lang="el-GR" altLang="el-GR" b="1"/>
              <a:t> Γιάννη Ρίτσου, «Γράμματα απ' το μέτωπο»</a:t>
            </a:r>
          </a:p>
          <a:p>
            <a:pPr eaLnBrk="0" hangingPunct="0"/>
            <a:endParaRPr lang="el-GR" altLang="el-GR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840288" y="207963"/>
            <a:ext cx="276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altLang="el-GR"/>
              <a:t>Περικλής Παπαδόπουλος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125538"/>
            <a:ext cx="3889375" cy="316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372225" y="4605338"/>
            <a:ext cx="27717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Δημήτρης Χριστάκος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-26988" y="260350"/>
            <a:ext cx="5462588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Εγώ είμαι, εγώ είμαι που χτυπάω την πόρτα σας</a:t>
            </a:r>
            <a:br>
              <a:rPr lang="el-GR" altLang="el-GR"/>
            </a:br>
            <a:r>
              <a:rPr lang="el-GR" altLang="el-GR"/>
              <a:t>Εδώ ή αλλού, χτυπάω όλες τις πόρτες</a:t>
            </a:r>
            <a:br>
              <a:rPr lang="el-GR" altLang="el-GR"/>
            </a:br>
            <a:r>
              <a:rPr lang="el-GR" altLang="el-GR"/>
              <a:t>Ω, μην τρομάζετε καθόλου πού</a:t>
            </a:r>
            <a:r>
              <a:rPr lang="en-US" altLang="el-GR"/>
              <a:t> </a:t>
            </a:r>
            <a:r>
              <a:rPr lang="el-GR" altLang="el-GR"/>
              <a:t>‘μαι αθώρητη</a:t>
            </a:r>
            <a:br>
              <a:rPr lang="el-GR" altLang="el-GR"/>
            </a:br>
            <a:r>
              <a:rPr lang="el-GR" altLang="el-GR"/>
              <a:t>Κανένας μια μικρή νεκρή δεν μπορεί να ιδεί</a:t>
            </a:r>
            <a:br>
              <a:rPr lang="el-GR" altLang="el-GR"/>
            </a:br>
            <a:r>
              <a:rPr lang="el-GR" altLang="el-GR"/>
              <a:t>Εδώ και δέκα χρόνια, εδώ καθόμουνα</a:t>
            </a:r>
            <a:br>
              <a:rPr lang="el-GR" altLang="el-GR"/>
            </a:br>
            <a:r>
              <a:rPr lang="el-GR" altLang="el-GR"/>
              <a:t>Στη Χιροσίμα ο θάνατος με βρήκε</a:t>
            </a:r>
            <a:br>
              <a:rPr lang="el-GR" altLang="el-GR"/>
            </a:br>
            <a:r>
              <a:rPr lang="el-GR" altLang="el-GR"/>
              <a:t>Κ’ είμαι παιδί, τα εφτά δεν τα καλόκλεισα</a:t>
            </a:r>
            <a:br>
              <a:rPr lang="el-GR" altLang="el-GR"/>
            </a:br>
            <a:r>
              <a:rPr lang="el-GR" altLang="el-GR"/>
              <a:t>Μα τα νεκρά παιδιά δε μεγαλώνουν.</a:t>
            </a:r>
            <a:br>
              <a:rPr lang="el-GR" altLang="el-GR"/>
            </a:br>
            <a:r>
              <a:rPr lang="el-GR" altLang="el-GR"/>
              <a:t>Πήραν πρώτα φωτιά οι μακριές πλεξούδες μου</a:t>
            </a:r>
            <a:br>
              <a:rPr lang="el-GR" altLang="el-GR"/>
            </a:br>
            <a:r>
              <a:rPr lang="el-GR" altLang="el-GR"/>
              <a:t>Μου καήκανε τα χέρια και τα μάτια</a:t>
            </a:r>
            <a:br>
              <a:rPr lang="el-GR" altLang="el-GR"/>
            </a:br>
            <a:r>
              <a:rPr lang="el-GR" altLang="el-GR"/>
              <a:t>Όλη-Όλη μια φουχτίτσα στάχτη απόμεινα</a:t>
            </a:r>
            <a:br>
              <a:rPr lang="el-GR" altLang="el-GR"/>
            </a:br>
            <a:r>
              <a:rPr lang="el-GR" altLang="el-GR"/>
              <a:t>Την πήρε ο άνεμος κι’ αυτή σ’ ένα ουρανό συγνεφιασμένο.</a:t>
            </a:r>
            <a:br>
              <a:rPr lang="el-GR" altLang="el-GR"/>
            </a:br>
            <a:r>
              <a:rPr lang="el-GR" altLang="el-GR"/>
              <a:t>Ω, μη θαρρείτε πως ζητάω για μένα τίποτα,</a:t>
            </a:r>
            <a:br>
              <a:rPr lang="el-GR" altLang="el-GR"/>
            </a:br>
            <a:r>
              <a:rPr lang="el-GR" altLang="el-GR"/>
              <a:t>Κανείς εμένα δε μπορεί να με γλυκάνει</a:t>
            </a:r>
            <a:br>
              <a:rPr lang="el-GR" altLang="el-GR"/>
            </a:br>
            <a:r>
              <a:rPr lang="el-GR" altLang="el-GR"/>
              <a:t>Τι το παιδί που σαν εφημερίδα κάηκε</a:t>
            </a:r>
            <a:br>
              <a:rPr lang="el-GR" altLang="el-GR"/>
            </a:br>
            <a:r>
              <a:rPr lang="el-GR" altLang="el-GR"/>
              <a:t>Δεν μπορεί πια τις καραμέλες σας να φάει.</a:t>
            </a:r>
            <a:br>
              <a:rPr lang="el-GR" altLang="el-GR"/>
            </a:br>
            <a:r>
              <a:rPr lang="el-GR" altLang="el-GR"/>
              <a:t>Εγώ είμαι που χτυπάω την πόρτα σας, ακούστε με,</a:t>
            </a:r>
            <a:br>
              <a:rPr lang="el-GR" altLang="el-GR"/>
            </a:br>
            <a:r>
              <a:rPr lang="el-GR" altLang="el-GR"/>
              <a:t>Φιλέψτε με μονάχα την υπογραφή σας</a:t>
            </a:r>
            <a:br>
              <a:rPr lang="el-GR" altLang="el-GR"/>
            </a:br>
            <a:r>
              <a:rPr lang="el-GR" altLang="el-GR"/>
              <a:t>Έτσι που τα παιδάκια πια να μη σκοτώνονται</a:t>
            </a:r>
            <a:br>
              <a:rPr lang="el-GR" altLang="el-GR"/>
            </a:br>
            <a:r>
              <a:rPr lang="el-GR" altLang="el-GR"/>
              <a:t>Και να μπορούν να τρώνε καραμέλες.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07950" y="6237288"/>
            <a:ext cx="392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b="1"/>
              <a:t>Το μικρό κορίτσι</a:t>
            </a:r>
            <a:r>
              <a:rPr lang="en-US" altLang="el-GR" b="1"/>
              <a:t> </a:t>
            </a:r>
            <a:r>
              <a:rPr lang="el-GR" altLang="el-GR" b="1"/>
              <a:t>του</a:t>
            </a:r>
            <a:r>
              <a:rPr lang="en-US" altLang="el-GR" b="1"/>
              <a:t> </a:t>
            </a:r>
            <a:r>
              <a:rPr lang="el-GR" altLang="el-GR" b="1"/>
              <a:t>Ναζίμ Χικμέτ </a:t>
            </a:r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15888"/>
            <a:ext cx="5400675" cy="344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476375" y="4005263"/>
            <a:ext cx="69119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979613" y="3644900"/>
            <a:ext cx="27543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Περικλής Παπαδόπουλος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051050" y="4249738"/>
            <a:ext cx="49688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Αδέρφια μου, αν ήμουνα μαζί σας,</a:t>
            </a:r>
            <a:br>
              <a:rPr lang="el-GR" altLang="el-GR"/>
            </a:br>
            <a:r>
              <a:rPr lang="el-GR" altLang="el-GR"/>
              <a:t>αν εσερνόμουνα με σας στην παγωμένη έρημο,</a:t>
            </a:r>
            <a:br>
              <a:rPr lang="el-GR" altLang="el-GR"/>
            </a:br>
            <a:r>
              <a:rPr lang="el-GR" altLang="el-GR"/>
              <a:t>θ' αναρωτιόμουνα, καθώς αναρωτιέστε: Γιατί,</a:t>
            </a:r>
            <a:br>
              <a:rPr lang="el-GR" altLang="el-GR"/>
            </a:br>
            <a:r>
              <a:rPr lang="el-GR" altLang="el-GR"/>
              <a:t>γιατί ήρθα εδώ, απ' όπου</a:t>
            </a:r>
            <a:br>
              <a:rPr lang="el-GR" altLang="el-GR"/>
            </a:br>
            <a:r>
              <a:rPr lang="el-GR" altLang="el-GR"/>
              <a:t>κανένας δρόμος δεν πάει για το σπίτι μου;</a:t>
            </a:r>
          </a:p>
          <a:p>
            <a:endParaRPr lang="en-US" altLang="el-GR"/>
          </a:p>
          <a:p>
            <a:r>
              <a:rPr lang="el-GR" altLang="el-GR" sz="1400"/>
              <a:t>[πηγή: </a:t>
            </a:r>
            <a:r>
              <a:rPr lang="el-GR" altLang="el-GR" sz="1400" b="1"/>
              <a:t>Bertolt Brecht, </a:t>
            </a:r>
            <a:r>
              <a:rPr lang="el-GR" altLang="el-GR" sz="1400" b="1" i="1"/>
              <a:t>Ποιήματα</a:t>
            </a:r>
            <a:r>
              <a:rPr lang="el-GR" altLang="el-GR" sz="1400"/>
              <a:t>, μτφ. Μάριος Πλωρίτης, Εκδόσεις Θεμέλιο, Αθήνα </a:t>
            </a:r>
            <a:r>
              <a:rPr lang="el-GR" altLang="el-GR" sz="1400" baseline="30000"/>
              <a:t>2</a:t>
            </a:r>
            <a:r>
              <a:rPr lang="el-GR" altLang="el-GR" sz="1400"/>
              <a:t>1983, σ. 89-90]</a:t>
            </a:r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404813"/>
            <a:ext cx="6624638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116013" y="4941888"/>
            <a:ext cx="6778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Δημήτρης Χριστάκος                              Περικλής Παπαδόπουλος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87450" y="5373688"/>
            <a:ext cx="64087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/>
              <a:t>Τι τάχα αν τους εμέτρησαν, τους έφαγε το βόλι, άκλαφτοι επήγαν όλοι... Κι είν΄ άταφοι και σήπονται κι ασκέπαστοι είν΄ οι λάκκοι και χαίρονται οι κοράκοι.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 sz="1400" b="1"/>
              <a:t>του Γιάννη Οικονομίδη</a:t>
            </a:r>
            <a:r>
              <a:rPr lang="el-GR" altLang="el-GR">
                <a:solidFill>
                  <a:schemeClr val="bg1"/>
                </a:solidFill>
              </a:rPr>
              <a:t> </a:t>
            </a:r>
            <a:r>
              <a:rPr lang="el-GR" altLang="el-GR" sz="1000"/>
              <a:t>Από τη συλλογή </a:t>
            </a:r>
            <a:r>
              <a:rPr lang="el-GR" altLang="el-GR" sz="1000" b="1" i="1"/>
              <a:t>Όλεθροι</a:t>
            </a:r>
            <a:r>
              <a:rPr lang="el-GR" altLang="el-GR" sz="1000" b="1"/>
              <a:t> </a:t>
            </a:r>
            <a:r>
              <a:rPr lang="el-GR" altLang="el-GR" sz="1000"/>
              <a:t>(1927)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60350"/>
            <a:ext cx="5257800" cy="439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979613" y="4652963"/>
            <a:ext cx="3095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Δημήτρης Τσέτσεκας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908175" y="5084763"/>
            <a:ext cx="57165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/>
              <a:t>Μα τώρα πώς ερήμωσαν τα σπίτια σας, οι φράχτες!</a:t>
            </a:r>
          </a:p>
          <a:p>
            <a:r>
              <a:rPr lang="el-GR" altLang="el-GR"/>
              <a:t>Γκρεμίσματα σαπίζουνε σε λάσπες από στάχτες...</a:t>
            </a:r>
          </a:p>
          <a:p>
            <a:r>
              <a:rPr lang="el-GR" altLang="el-GR"/>
              <a:t>Τα δέντρα σας εγίνανε λαμπάδες κι αναφτήκαν,</a:t>
            </a:r>
          </a:p>
          <a:p>
            <a:r>
              <a:rPr lang="el-GR" altLang="el-GR"/>
              <a:t>για κείνους, που του γυρισμού  το δρόμο δεν εβρήκαν.</a:t>
            </a:r>
          </a:p>
          <a:p>
            <a:endParaRPr lang="el-GR" alt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1979613" y="6308725"/>
          <a:ext cx="5616575" cy="274638"/>
        </p:xfrm>
        <a:graphic>
          <a:graphicData uri="http://schemas.openxmlformats.org/drawingml/2006/table">
            <a:tbl>
              <a:tblPr/>
              <a:tblGrid>
                <a:gridCol w="5616575"/>
              </a:tblGrid>
              <a:tr h="274638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Από τη συλλογή </a:t>
                      </a:r>
                      <a:r>
                        <a:rPr lang="el-GR" sz="11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Όλεθροι</a:t>
                      </a:r>
                      <a:r>
                        <a:rPr lang="el-G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(1927), σ. 22-23  </a:t>
                      </a:r>
                      <a:r>
                        <a:rPr lang="el-GR" sz="1100" dirty="0" smtClean="0"/>
                        <a:t>του </a:t>
                      </a:r>
                      <a:r>
                        <a:rPr lang="el-GR" sz="1100" b="1" dirty="0" smtClean="0"/>
                        <a:t>Γιάννη Οικονομίδη</a:t>
                      </a:r>
                      <a:endParaRPr lang="el-GR" sz="1100" b="1" dirty="0">
                        <a:effectLst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457200" y="3802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altLang="el-GR"/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620713"/>
            <a:ext cx="5472112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443663" y="400526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392363" y="3808413"/>
            <a:ext cx="53482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627313" y="4652963"/>
            <a:ext cx="34559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ΠΕΤΡΟΠΟΥΛΟΥ ΑΝΤΩΝΙΑ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0825" y="-242888"/>
            <a:ext cx="230505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l-GR" altLang="el-GR" sz="13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l-GR" altLang="el-GR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Πηγαίνουμε, αδερφοί;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φώναζα. Κανένας— Πού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δε γυρνούσε. Είταν, οϊμέ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όλοι τους όμοια κουφοί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και τυφλοί της γέννας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και δεμένοι σαν κ' εμέ!</a:t>
            </a:r>
          </a:p>
          <a:p>
            <a:pPr eaLnBrk="0" hangingPunct="0">
              <a:defRPr/>
            </a:pPr>
            <a:endParaRPr lang="el-GR" altLang="el-GR" sz="1600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Σκουντουφλούσαμε γερτοί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λάσπη φορτωμένοι.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— Προχωράτε ζωντανά!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να και τούτη, να κι αυτή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σ' όποιον αποσταίνει,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να μη σηκωθεί ξανά.</a:t>
            </a:r>
            <a:endParaRPr lang="el-GR" altLang="el-GR" sz="160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defRPr/>
            </a:pP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Προχωράμε ολοζωίς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κ' είμαστε όλο πίσου.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Ένας κλαίει, άλλος γελά,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όταν σκάβουμε τη γης,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ξέχειλοι του μίσου,</a:t>
            </a:r>
            <a:br>
              <a:rPr lang="el-GR" altLang="el-GR" sz="1600" dirty="0">
                <a:solidFill>
                  <a:srgbClr val="000000"/>
                </a:solidFill>
                <a:latin typeface="+mn-lt"/>
              </a:rPr>
            </a:br>
            <a:r>
              <a:rPr lang="el-GR" altLang="el-GR" sz="1600" dirty="0">
                <a:solidFill>
                  <a:srgbClr val="000000"/>
                </a:solidFill>
                <a:latin typeface="+mn-lt"/>
              </a:rPr>
              <a:t>το δικό μας τάφο.</a:t>
            </a:r>
            <a:r>
              <a:rPr lang="el-GR" altLang="el-GR" sz="1600" dirty="0">
                <a:latin typeface="+mn-lt"/>
              </a:rPr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6267450"/>
            <a:ext cx="2555875" cy="590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el-GR" altLang="el-GR" sz="1200" b="1">
                <a:solidFill>
                  <a:srgbClr val="000000"/>
                </a:solidFill>
                <a:cs typeface="Times New Roman" pitchFamily="18" charset="0"/>
              </a:rPr>
              <a:t>Κώστα Βάρναλη, </a:t>
            </a:r>
            <a:r>
              <a:rPr lang="el-GR" altLang="el-GR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el-GR" altLang="el-GR" sz="1200" b="1">
                <a:solidFill>
                  <a:srgbClr val="000000"/>
                </a:solidFill>
                <a:cs typeface="Times New Roman" pitchFamily="18" charset="0"/>
              </a:rPr>
              <a:t>Παλιολαός</a:t>
            </a:r>
            <a:r>
              <a:rPr lang="el-GR" altLang="el-GR" sz="12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el-GR" altLang="el-GR" sz="12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333375"/>
            <a:ext cx="5903912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019925" y="6308725"/>
            <a:ext cx="19065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>
                <a:solidFill>
                  <a:srgbClr val="000000"/>
                </a:solidFill>
              </a:rPr>
              <a:t>Ιωάννα Φράγκου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195513" y="4826000"/>
            <a:ext cx="54546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altLang="el-GR"/>
              <a:t>Αν θέλεις να λέγεσαι άνθρωπος</a:t>
            </a:r>
            <a:br>
              <a:rPr lang="el-GR" altLang="el-GR"/>
            </a:br>
            <a:r>
              <a:rPr lang="el-GR" altLang="el-GR"/>
              <a:t>μπορεί να χρειαστεί ν’ αφήσεις τη μάνα σου, την αγαπημένη</a:t>
            </a:r>
            <a:br>
              <a:rPr lang="el-GR" altLang="el-GR"/>
            </a:br>
            <a:r>
              <a:rPr lang="el-GR" altLang="el-GR"/>
              <a:t>ή το παιδί σου.</a:t>
            </a:r>
            <a:br>
              <a:rPr lang="el-GR" altLang="el-GR"/>
            </a:br>
            <a:r>
              <a:rPr lang="el-GR" altLang="el-GR"/>
              <a:t/>
            </a:r>
            <a:br>
              <a:rPr lang="el-GR" altLang="el-GR"/>
            </a:br>
            <a:r>
              <a:rPr lang="el-GR" altLang="el-GR" b="1"/>
              <a:t>Γιάννη Ρίτσου, «Ειρήνη»</a:t>
            </a:r>
          </a:p>
          <a:p>
            <a:pPr eaLnBrk="0" hangingPunct="0"/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688</Words>
  <Application>Microsoft Office PowerPoint</Application>
  <PresentationFormat>Προβολή στην οθόνη (4:3)</PresentationFormat>
  <Paragraphs>181</Paragraphs>
  <Slides>31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2ο Γυμνάσιο Σπάρτης</dc:creator>
  <cp:lastModifiedBy>kostas</cp:lastModifiedBy>
  <cp:revision>46</cp:revision>
  <cp:lastPrinted>1601-01-01T00:00:00Z</cp:lastPrinted>
  <dcterms:created xsi:type="dcterms:W3CDTF">2014-04-04T06:19:15Z</dcterms:created>
  <dcterms:modified xsi:type="dcterms:W3CDTF">2014-05-17T21:30:26Z</dcterms:modified>
</cp:coreProperties>
</file>