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60" r:id="rId3"/>
    <p:sldId id="257" r:id="rId4"/>
    <p:sldId id="259" r:id="rId5"/>
    <p:sldId id="258" r:id="rId6"/>
    <p:sldId id="261" r:id="rId7"/>
    <p:sldId id="262" r:id="rId8"/>
    <p:sldId id="265" r:id="rId9"/>
    <p:sldId id="263" r:id="rId10"/>
    <p:sldId id="264"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516"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3CC9CAD-57F7-4758-9837-8CBD46D124BA}" type="datetimeFigureOut">
              <a:rPr lang="el-GR" smtClean="0"/>
              <a:pPr/>
              <a:t>22/01/2013</a:t>
            </a:fld>
            <a:endParaRPr lang="el-GR"/>
          </a:p>
        </p:txBody>
      </p:sp>
      <p:sp>
        <p:nvSpPr>
          <p:cNvPr id="19" name="Footer Placeholder 18"/>
          <p:cNvSpPr>
            <a:spLocks noGrp="1"/>
          </p:cNvSpPr>
          <p:nvPr>
            <p:ph type="ftr" sz="quarter" idx="11"/>
          </p:nvPr>
        </p:nvSpPr>
        <p:spPr/>
        <p:txBody>
          <a:bodyPr/>
          <a:lstStyle/>
          <a:p>
            <a:endParaRPr lang="el-GR"/>
          </a:p>
        </p:txBody>
      </p:sp>
      <p:sp>
        <p:nvSpPr>
          <p:cNvPr id="27" name="Slide Number Placeholder 26"/>
          <p:cNvSpPr>
            <a:spLocks noGrp="1"/>
          </p:cNvSpPr>
          <p:nvPr>
            <p:ph type="sldNum" sz="quarter" idx="12"/>
          </p:nvPr>
        </p:nvSpPr>
        <p:spPr/>
        <p:txBody>
          <a:bodyPr/>
          <a:lstStyle/>
          <a:p>
            <a:fld id="{01595BDC-7D19-48B1-AAFA-AF6860423A38}"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CC9CAD-57F7-4758-9837-8CBD46D124BA}" type="datetimeFigureOut">
              <a:rPr lang="el-GR" smtClean="0"/>
              <a:pPr/>
              <a:t>22/01/2013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1595BDC-7D19-48B1-AAFA-AF6860423A3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CC9CAD-57F7-4758-9837-8CBD46D124BA}" type="datetimeFigureOut">
              <a:rPr lang="el-GR" smtClean="0"/>
              <a:pPr/>
              <a:t>22/01/2013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1595BDC-7D19-48B1-AAFA-AF6860423A38}"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CC9CAD-57F7-4758-9837-8CBD46D124BA}" type="datetimeFigureOut">
              <a:rPr lang="el-GR" smtClean="0"/>
              <a:pPr/>
              <a:t>22/01/2013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1595BDC-7D19-48B1-AAFA-AF6860423A38}"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3CC9CAD-57F7-4758-9837-8CBD46D124BA}" type="datetimeFigureOut">
              <a:rPr lang="el-GR" smtClean="0"/>
              <a:pPr/>
              <a:t>22/01/2013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1595BDC-7D19-48B1-AAFA-AF6860423A38}"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3CC9CAD-57F7-4758-9837-8CBD46D124BA}" type="datetimeFigureOut">
              <a:rPr lang="el-GR" smtClean="0"/>
              <a:pPr/>
              <a:t>22/01/2013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1595BDC-7D19-48B1-AAFA-AF6860423A38}"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3CC9CAD-57F7-4758-9837-8CBD46D124BA}" type="datetimeFigureOut">
              <a:rPr lang="el-GR" smtClean="0"/>
              <a:pPr/>
              <a:t>22/01/2013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1595BDC-7D19-48B1-AAFA-AF6860423A38}"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3CC9CAD-57F7-4758-9837-8CBD46D124BA}" type="datetimeFigureOut">
              <a:rPr lang="el-GR" smtClean="0"/>
              <a:pPr/>
              <a:t>22/01/2013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1595BDC-7D19-48B1-AAFA-AF6860423A38}"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CC9CAD-57F7-4758-9837-8CBD46D124BA}" type="datetimeFigureOut">
              <a:rPr lang="el-GR" smtClean="0"/>
              <a:pPr/>
              <a:t>22/01/2013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01595BDC-7D19-48B1-AAFA-AF6860423A3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3CC9CAD-57F7-4758-9837-8CBD46D124BA}" type="datetimeFigureOut">
              <a:rPr lang="el-GR" smtClean="0"/>
              <a:pPr/>
              <a:t>22/01/2013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1595BDC-7D19-48B1-AAFA-AF6860423A38}"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3CC9CAD-57F7-4758-9837-8CBD46D124BA}" type="datetimeFigureOut">
              <a:rPr lang="el-GR" smtClean="0"/>
              <a:pPr/>
              <a:t>22/01/2013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8077200" y="6356350"/>
            <a:ext cx="609600" cy="365125"/>
          </a:xfrm>
        </p:spPr>
        <p:txBody>
          <a:bodyPr/>
          <a:lstStyle/>
          <a:p>
            <a:fld id="{01595BDC-7D19-48B1-AAFA-AF6860423A38}" type="slidenum">
              <a:rPr lang="el-GR" smtClean="0"/>
              <a:pPr/>
              <a:t>‹#›</a:t>
            </a:fld>
            <a:endParaRPr lang="el-G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3CC9CAD-57F7-4758-9837-8CBD46D124BA}" type="datetimeFigureOut">
              <a:rPr lang="el-GR" smtClean="0"/>
              <a:pPr/>
              <a:t>22/01/2013</a:t>
            </a:fld>
            <a:endParaRPr lang="el-G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1595BDC-7D19-48B1-AAFA-AF6860423A38}" type="slidenum">
              <a:rPr lang="el-GR" smtClean="0"/>
              <a:pPr/>
              <a:t>‹#›</a:t>
            </a:fld>
            <a:endParaRPr lang="el-G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google.gr/search?q=%CE%B5%CF%85%CF%84%CF%81%CE%BF%CF%86%CE%B9%CF%83%CE%BC%CE%BF%CF%82" TargetMode="External"/><Relationship Id="rId2" Type="http://schemas.openxmlformats.org/officeDocument/2006/relationships/hyperlink" Target="http://www.google.gr/search?um=1&amp;hl=el&amp;bav=on.2,or.r_gc" TargetMode="External"/><Relationship Id="rId1" Type="http://schemas.openxmlformats.org/officeDocument/2006/relationships/slideLayout" Target="../slideLayouts/slideLayout2.xml"/><Relationship Id="rId5" Type="http://schemas.openxmlformats.org/officeDocument/2006/relationships/hyperlink" Target="http://el.wikipedia.org/wiki/%CE%95%CF%85%CF%84%CF%81%CE%BF%CF%86%CE%B9%CF%83%CE%BC%CF%8C%CF%82" TargetMode="External"/><Relationship Id="rId4" Type="http://schemas.openxmlformats.org/officeDocument/2006/relationships/hyperlink" Target="http://earthlab.uoi.gr/earthlab_files/kontogeorgiou/1_Kontogeorgiou_eytrofismo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520" y="116632"/>
            <a:ext cx="8206680" cy="1224136"/>
          </a:xfrm>
        </p:spPr>
        <p:txBody>
          <a:bodyPr>
            <a:normAutofit/>
          </a:bodyPr>
          <a:lstStyle/>
          <a:p>
            <a:r>
              <a:rPr lang="el-GR" sz="6600" dirty="0" smtClean="0"/>
              <a:t>ΕΡΓΑΣΙΑ ΧΗΜΕΙΑΣ</a:t>
            </a:r>
            <a:endParaRPr lang="el-GR" sz="6600" dirty="0"/>
          </a:p>
        </p:txBody>
      </p:sp>
      <p:sp>
        <p:nvSpPr>
          <p:cNvPr id="5" name="Subtitle 4"/>
          <p:cNvSpPr>
            <a:spLocks noGrp="1"/>
          </p:cNvSpPr>
          <p:nvPr>
            <p:ph type="subTitle" idx="1"/>
          </p:nvPr>
        </p:nvSpPr>
        <p:spPr>
          <a:xfrm>
            <a:off x="107504" y="1412776"/>
            <a:ext cx="9036496" cy="5445224"/>
          </a:xfrm>
        </p:spPr>
        <p:txBody>
          <a:bodyPr>
            <a:noAutofit/>
          </a:bodyPr>
          <a:lstStyle/>
          <a:p>
            <a:pPr algn="l"/>
            <a:r>
              <a:rPr lang="el-GR" sz="3600" b="1" i="1" dirty="0" smtClean="0">
                <a:solidFill>
                  <a:schemeClr val="accent2">
                    <a:lumMod val="50000"/>
                  </a:schemeClr>
                </a:solidFill>
              </a:rPr>
              <a:t>      ΕΠΙΜΕΛΕΙΑ</a:t>
            </a:r>
          </a:p>
          <a:p>
            <a:pPr marL="457200" indent="-457200" algn="l">
              <a:buFont typeface="Wingdings" pitchFamily="2" charset="2"/>
              <a:buChar char="Ø"/>
            </a:pPr>
            <a:r>
              <a:rPr lang="el-GR" sz="2800" b="1" i="1" dirty="0" smtClean="0">
                <a:solidFill>
                  <a:schemeClr val="tx2">
                    <a:lumMod val="10000"/>
                  </a:schemeClr>
                </a:solidFill>
              </a:rPr>
              <a:t>ΠΑΡΑΣΚΕΥΗ ΜΥΛΩΝΑΚΟΥ</a:t>
            </a:r>
          </a:p>
          <a:p>
            <a:pPr marL="457200" indent="-457200" algn="l">
              <a:buFont typeface="Wingdings" pitchFamily="2" charset="2"/>
              <a:buChar char="Ø"/>
            </a:pPr>
            <a:r>
              <a:rPr lang="el-GR" sz="2800" b="1" i="1" dirty="0" smtClean="0">
                <a:solidFill>
                  <a:schemeClr val="tx2">
                    <a:lumMod val="10000"/>
                  </a:schemeClr>
                </a:solidFill>
              </a:rPr>
              <a:t>ΕΛΕΝΗ ΚΟΡΟΜΒΟΚΗ </a:t>
            </a:r>
          </a:p>
          <a:p>
            <a:pPr marL="457200" indent="-457200" algn="l">
              <a:buFont typeface="Wingdings" pitchFamily="2" charset="2"/>
              <a:buChar char="Ø"/>
            </a:pPr>
            <a:r>
              <a:rPr lang="el-GR" sz="2800" b="1" i="1" dirty="0" smtClean="0">
                <a:solidFill>
                  <a:schemeClr val="tx2">
                    <a:lumMod val="10000"/>
                  </a:schemeClr>
                </a:solidFill>
              </a:rPr>
              <a:t>ΚΩΝΣΤΑΝΤΙΝΑ ΞΗΝΤΑΡΑ</a:t>
            </a:r>
          </a:p>
          <a:p>
            <a:pPr marL="457200" indent="-457200" algn="l">
              <a:buFont typeface="Wingdings" pitchFamily="2" charset="2"/>
              <a:buChar char="Ø"/>
            </a:pPr>
            <a:r>
              <a:rPr lang="el-GR" sz="2800" b="1" i="1" dirty="0" smtClean="0">
                <a:solidFill>
                  <a:schemeClr val="tx2">
                    <a:lumMod val="10000"/>
                  </a:schemeClr>
                </a:solidFill>
              </a:rPr>
              <a:t>ΔΗΜΗΤΡΑ ΝΙΚΟΛΑΡΟΥ</a:t>
            </a:r>
          </a:p>
          <a:p>
            <a:pPr marL="457200" indent="-457200" algn="l">
              <a:buFont typeface="Wingdings" pitchFamily="2" charset="2"/>
              <a:buChar char="Ø"/>
            </a:pPr>
            <a:r>
              <a:rPr lang="el-GR" sz="2800" b="1" i="1" dirty="0" smtClean="0">
                <a:solidFill>
                  <a:schemeClr val="tx2">
                    <a:lumMod val="10000"/>
                  </a:schemeClr>
                </a:solidFill>
              </a:rPr>
              <a:t>ΓΕΩΡΓΙΑ ΚΟΝΙΑΡΗ</a:t>
            </a:r>
            <a:r>
              <a:rPr lang="el-GR" sz="3200" b="1" i="1" dirty="0" smtClean="0">
                <a:solidFill>
                  <a:schemeClr val="tx2">
                    <a:lumMod val="10000"/>
                  </a:schemeClr>
                </a:solidFill>
              </a:rPr>
              <a:t>     </a:t>
            </a:r>
          </a:p>
          <a:p>
            <a:pPr algn="l"/>
            <a:r>
              <a:rPr lang="el-GR" sz="3600" b="1" i="1" dirty="0">
                <a:solidFill>
                  <a:schemeClr val="tx2">
                    <a:lumMod val="10000"/>
                  </a:schemeClr>
                </a:solidFill>
              </a:rPr>
              <a:t> </a:t>
            </a:r>
            <a:r>
              <a:rPr lang="el-GR" sz="3600" b="1" i="1" dirty="0" smtClean="0">
                <a:solidFill>
                  <a:schemeClr val="tx2">
                    <a:lumMod val="10000"/>
                  </a:schemeClr>
                </a:solidFill>
              </a:rPr>
              <a:t>    </a:t>
            </a:r>
            <a:r>
              <a:rPr lang="el-GR" sz="3600" b="1" i="1" dirty="0" smtClean="0">
                <a:solidFill>
                  <a:schemeClr val="accent2">
                    <a:lumMod val="50000"/>
                  </a:schemeClr>
                </a:solidFill>
              </a:rPr>
              <a:t>ΥΠΕΥΘΥΝΟΣ ΚΑΘΗΓΗΤΗΣ</a:t>
            </a:r>
          </a:p>
          <a:p>
            <a:pPr marL="457200" indent="-457200" algn="l">
              <a:buFont typeface="Wingdings" pitchFamily="2" charset="2"/>
              <a:buChar char="Ø"/>
            </a:pPr>
            <a:r>
              <a:rPr lang="el-GR" sz="2800" b="1" i="1" dirty="0" smtClean="0">
                <a:solidFill>
                  <a:schemeClr val="tx2">
                    <a:lumMod val="10000"/>
                  </a:schemeClr>
                </a:solidFill>
              </a:rPr>
              <a:t>ΚΩΝΣΤΑΝΤΙΝΟΣ ΓΕΩΡΓΟΠΟΥΛΟΣ  </a:t>
            </a:r>
            <a:endParaRPr lang="el-GR" sz="2800" b="1" i="1" dirty="0">
              <a:solidFill>
                <a:schemeClr val="tx2">
                  <a:lumMod val="10000"/>
                </a:schemeClr>
              </a:solidFill>
            </a:endParaRPr>
          </a:p>
        </p:txBody>
      </p:sp>
    </p:spTree>
    <p:extLst>
      <p:ext uri="{BB962C8B-B14F-4D97-AF65-F5344CB8AC3E}">
        <p14:creationId xmlns:p14="http://schemas.microsoft.com/office/powerpoint/2010/main" xmlns="" val="4121457558"/>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124744"/>
            <a:ext cx="8363272" cy="5199856"/>
          </a:xfrm>
        </p:spPr>
        <p:txBody>
          <a:bodyPr>
            <a:normAutofit/>
          </a:bodyPr>
          <a:lstStyle/>
          <a:p>
            <a:r>
              <a:rPr lang="el-GR" sz="4800" dirty="0" smtClean="0"/>
              <a:t>ΕΥΧΑΡΙΣΤΟΥΜΕ ΓΙΑ ΤΗ ΠΡΟΣΟΧΗ ΣΑΣ</a:t>
            </a:r>
            <a:endParaRPr lang="el-GR" sz="4800" dirty="0"/>
          </a:p>
        </p:txBody>
      </p:sp>
      <p:pic>
        <p:nvPicPr>
          <p:cNvPr id="4098" name="Picture 2" descr="C:\Users\ΓΙΑΝΝΟΥΛΕΑΣ\Pictures\111111111111.jpg"/>
          <p:cNvPicPr>
            <a:picLocks noChangeAspect="1" noChangeArrowheads="1"/>
          </p:cNvPicPr>
          <p:nvPr/>
        </p:nvPicPr>
        <p:blipFill>
          <a:blip r:embed="rId2" cstate="print"/>
          <a:srcRect/>
          <a:stretch>
            <a:fillRect/>
          </a:stretch>
        </p:blipFill>
        <p:spPr bwMode="auto">
          <a:xfrm>
            <a:off x="1547664" y="2780928"/>
            <a:ext cx="5067300" cy="3568700"/>
          </a:xfrm>
          <a:prstGeom prst="rect">
            <a:avLst/>
          </a:prstGeom>
          <a:noFill/>
        </p:spPr>
      </p:pic>
    </p:spTree>
    <p:extLst>
      <p:ext uri="{BB962C8B-B14F-4D97-AF65-F5344CB8AC3E}">
        <p14:creationId xmlns:p14="http://schemas.microsoft.com/office/powerpoint/2010/main" xmlns="" val="3145116336"/>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ΓΙΑΝΝΟΥΛΕΑΣ\Pictures\1111111111111.jpg"/>
          <p:cNvPicPr>
            <a:picLocks noChangeAspect="1" noChangeArrowheads="1"/>
          </p:cNvPicPr>
          <p:nvPr/>
        </p:nvPicPr>
        <p:blipFill>
          <a:blip r:embed="rId2" cstate="print"/>
          <a:srcRect/>
          <a:stretch>
            <a:fillRect/>
          </a:stretch>
        </p:blipFill>
        <p:spPr bwMode="auto">
          <a:xfrm>
            <a:off x="0" y="-4751"/>
            <a:ext cx="9144000" cy="6862752"/>
          </a:xfrm>
          <a:prstGeom prst="rect">
            <a:avLst/>
          </a:prstGeom>
          <a:noFill/>
        </p:spPr>
      </p:pic>
      <p:sp>
        <p:nvSpPr>
          <p:cNvPr id="4" name="TextBox 3"/>
          <p:cNvSpPr txBox="1"/>
          <p:nvPr/>
        </p:nvSpPr>
        <p:spPr>
          <a:xfrm>
            <a:off x="323528" y="404664"/>
            <a:ext cx="7776864" cy="1200329"/>
          </a:xfrm>
          <a:prstGeom prst="rect">
            <a:avLst/>
          </a:prstGeom>
          <a:noFill/>
        </p:spPr>
        <p:txBody>
          <a:bodyPr wrap="square" rtlCol="0">
            <a:spAutoFit/>
          </a:bodyPr>
          <a:lstStyle/>
          <a:p>
            <a:pPr algn="ctr"/>
            <a:r>
              <a:rPr lang="el-GR" sz="7200" u="sng" spc="-150" dirty="0" smtClean="0">
                <a:solidFill>
                  <a:schemeClr val="accent2">
                    <a:lumMod val="50000"/>
                  </a:schemeClr>
                </a:solidFill>
                <a:effectLst>
                  <a:outerShdw blurRad="38100" dist="38100" dir="2700000" algn="tl">
                    <a:srgbClr val="000000">
                      <a:alpha val="43137"/>
                    </a:srgbClr>
                  </a:outerShdw>
                </a:effectLst>
              </a:rPr>
              <a:t>ΕΥΤΡΟΦΙΣΜΟΣ</a:t>
            </a:r>
            <a:endParaRPr lang="el-GR" sz="7200" u="sng" spc="-150" dirty="0">
              <a:solidFill>
                <a:schemeClr val="accent2">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851451684"/>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229600" cy="1143000"/>
          </a:xfrm>
        </p:spPr>
        <p:txBody>
          <a:bodyPr>
            <a:noAutofit/>
          </a:bodyPr>
          <a:lstStyle/>
          <a:p>
            <a:pPr algn="ctr"/>
            <a:r>
              <a:rPr lang="el-GR" sz="6600" dirty="0" smtClean="0">
                <a:solidFill>
                  <a:schemeClr val="accent2">
                    <a:lumMod val="50000"/>
                  </a:schemeClr>
                </a:solidFill>
              </a:rPr>
              <a:t>ΕΥΤΡΟΦΙΣΜΟΣ</a:t>
            </a:r>
            <a:endParaRPr lang="el-GR" sz="6600" dirty="0">
              <a:solidFill>
                <a:schemeClr val="accent2">
                  <a:lumMod val="50000"/>
                </a:schemeClr>
              </a:solidFill>
            </a:endParaRPr>
          </a:p>
        </p:txBody>
      </p:sp>
      <p:sp>
        <p:nvSpPr>
          <p:cNvPr id="3" name="Content Placeholder 2"/>
          <p:cNvSpPr>
            <a:spLocks noGrp="1"/>
          </p:cNvSpPr>
          <p:nvPr>
            <p:ph idx="1"/>
          </p:nvPr>
        </p:nvSpPr>
        <p:spPr>
          <a:xfrm>
            <a:off x="-252536" y="980728"/>
            <a:ext cx="9649072" cy="5832648"/>
          </a:xfrm>
        </p:spPr>
        <p:txBody>
          <a:bodyPr>
            <a:noAutofit/>
          </a:bodyPr>
          <a:lstStyle/>
          <a:p>
            <a:r>
              <a:rPr lang="el-GR" sz="2200" dirty="0">
                <a:solidFill>
                  <a:schemeClr val="bg1">
                    <a:lumMod val="95000"/>
                    <a:lumOff val="5000"/>
                  </a:schemeClr>
                </a:solidFill>
              </a:rPr>
              <a:t>Ο </a:t>
            </a:r>
            <a:r>
              <a:rPr lang="el-GR" sz="2200" b="1" dirty="0">
                <a:solidFill>
                  <a:schemeClr val="bg1">
                    <a:lumMod val="95000"/>
                    <a:lumOff val="5000"/>
                  </a:schemeClr>
                </a:solidFill>
              </a:rPr>
              <a:t>ευτροφισμός</a:t>
            </a:r>
            <a:r>
              <a:rPr lang="el-GR" sz="2200" dirty="0">
                <a:solidFill>
                  <a:schemeClr val="bg1">
                    <a:lumMod val="95000"/>
                    <a:lumOff val="5000"/>
                  </a:schemeClr>
                </a:solidFill>
              </a:rPr>
              <a:t> είναι περιβαλλοντικό πρόβλημα που παρουσιάζεται σε λίμνες ή κλειστούς αβαθείς κόλπους κάτω από ορισμένες συνθήκες. Στην ουσία δημιουργείται υπέρμετρη αύξηση της συγκέντρωσης θρεπτικών στοιχείων, που προκαλείται από τον εμπλουτισμό των υδάτων με απορροές θρεπτικών </a:t>
            </a:r>
            <a:r>
              <a:rPr lang="el-GR" sz="2200" dirty="0" smtClean="0">
                <a:solidFill>
                  <a:schemeClr val="bg1">
                    <a:lumMod val="95000"/>
                    <a:lumOff val="5000"/>
                  </a:schemeClr>
                </a:solidFill>
              </a:rPr>
              <a:t>στοιχείων. </a:t>
            </a:r>
            <a:r>
              <a:rPr lang="el-GR" sz="2200" dirty="0">
                <a:solidFill>
                  <a:schemeClr val="bg1">
                    <a:lumMod val="95000"/>
                    <a:lumOff val="5000"/>
                  </a:schemeClr>
                </a:solidFill>
              </a:rPr>
              <a:t>Τα βακτήρια και οι άλγες </a:t>
            </a:r>
            <a:r>
              <a:rPr lang="el-GR" sz="2200" dirty="0" smtClean="0">
                <a:solidFill>
                  <a:schemeClr val="bg1">
                    <a:lumMod val="95000"/>
                    <a:lumOff val="5000"/>
                  </a:schemeClr>
                </a:solidFill>
              </a:rPr>
              <a:t>αυξάνονται </a:t>
            </a:r>
            <a:r>
              <a:rPr lang="el-GR" sz="2200" dirty="0">
                <a:solidFill>
                  <a:schemeClr val="bg1">
                    <a:lumMod val="95000"/>
                    <a:lumOff val="5000"/>
                  </a:schemeClr>
                </a:solidFill>
              </a:rPr>
              <a:t>σε αριθμό τόσο, που σχηματίζουν επικάλυμμα στις υδάτινες επιφάνειες, προκαλώντας σκίαση στο νερό κάτω από την επιφάνεια. Χωρίς φως, οι φωτοσυνθετικοί οργανισμοί στον πυθμένα θανατώνονται, προσφέροντας ακόμη μεγαλύτερη ποσότητα τροφής σε άλλα βακτήρια, που συνεχίζουν να αναπτύσσονται. Καθώς ο αριθμός των βακτηρίων αυξάνεται, η κατανάλωση του διαλυμένου στο νερό οξυγόνου αυξάνεται δραματικά, ενώ η παραγωγή ελαττώνεται, με αποτέλεσμα να μην υπάρχει οξυγόνο για τους μη φωτοσυνθετικούς οργανισμούς, όπως, π.χ. τα ψάρια. Τα ψάρια είναι οι πρώτοι οργανισμοί που πεθαίνουν ενώ ακολουθούν και τα βακτήρια δημιουργώντας ένα νεκρό οικοσύστημα. Αποτέλεσμα του ευτροφισμού είναι η πτώση της ποιότητας του νερού, η μεταβολή της χλωρίδας και πανίδας των νερών, η μείωση της αισθητικής αξίας του περιβάλλοντος .</a:t>
            </a:r>
          </a:p>
        </p:txBody>
      </p:sp>
    </p:spTree>
    <p:extLst>
      <p:ext uri="{BB962C8B-B14F-4D97-AF65-F5344CB8AC3E}">
        <p14:creationId xmlns:p14="http://schemas.microsoft.com/office/powerpoint/2010/main" xmlns="" val="3557349199"/>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1143000"/>
          </a:xfrm>
        </p:spPr>
        <p:txBody>
          <a:bodyPr>
            <a:normAutofit fontScale="90000"/>
          </a:bodyPr>
          <a:lstStyle/>
          <a:p>
            <a:pPr algn="ctr"/>
            <a:r>
              <a:rPr lang="el-GR" dirty="0" smtClean="0">
                <a:solidFill>
                  <a:schemeClr val="accent2">
                    <a:lumMod val="50000"/>
                  </a:schemeClr>
                </a:solidFill>
              </a:rPr>
              <a:t>Ο ΕΥΤΡΟΦΙΣΜΟΣ ΜΕΣΑ ΑΠΟ ΜΙΑ ΕΙΚΟΝΑ </a:t>
            </a:r>
            <a:endParaRPr lang="el-GR" dirty="0">
              <a:solidFill>
                <a:schemeClr val="accent2">
                  <a:lumMod val="50000"/>
                </a:schemeClr>
              </a:solidFill>
            </a:endParaRPr>
          </a:p>
        </p:txBody>
      </p:sp>
      <p:pic>
        <p:nvPicPr>
          <p:cNvPr id="2050" name="Picture 2" descr="C:\Users\ΓΙΑΝΝΟΥΛΕΑΣ\Pictures\2222222222222222.jpg"/>
          <p:cNvPicPr>
            <a:picLocks noChangeAspect="1" noChangeArrowheads="1"/>
          </p:cNvPicPr>
          <p:nvPr/>
        </p:nvPicPr>
        <p:blipFill>
          <a:blip r:embed="rId2" cstate="print"/>
          <a:srcRect/>
          <a:stretch>
            <a:fillRect/>
          </a:stretch>
        </p:blipFill>
        <p:spPr bwMode="auto">
          <a:xfrm>
            <a:off x="1115616" y="2132856"/>
            <a:ext cx="6645275" cy="4279900"/>
          </a:xfrm>
          <a:prstGeom prst="rect">
            <a:avLst/>
          </a:prstGeom>
          <a:noFill/>
        </p:spPr>
      </p:pic>
    </p:spTree>
    <p:extLst>
      <p:ext uri="{BB962C8B-B14F-4D97-AF65-F5344CB8AC3E}">
        <p14:creationId xmlns:p14="http://schemas.microsoft.com/office/powerpoint/2010/main" xmlns="" val="3922087993"/>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536" y="980728"/>
            <a:ext cx="9684568" cy="1143000"/>
          </a:xfrm>
        </p:spPr>
        <p:txBody>
          <a:bodyPr>
            <a:noAutofit/>
          </a:bodyPr>
          <a:lstStyle/>
          <a:p>
            <a:pPr algn="ctr"/>
            <a:r>
              <a:rPr lang="el-GR" sz="5400" dirty="0" smtClean="0">
                <a:solidFill>
                  <a:schemeClr val="accent2">
                    <a:lumMod val="50000"/>
                  </a:schemeClr>
                </a:solidFill>
              </a:rPr>
              <a:t>ΤΑ ΑΠΟΤΕΛΕΣΜΑΤΑ ΤΟΥ ΦΑΙΝΟΜΕΝΟΥ</a:t>
            </a:r>
            <a:endParaRPr lang="el-GR" sz="5400" dirty="0">
              <a:solidFill>
                <a:schemeClr val="accent2">
                  <a:lumMod val="50000"/>
                </a:schemeClr>
              </a:solidFill>
            </a:endParaRPr>
          </a:p>
        </p:txBody>
      </p:sp>
      <p:sp>
        <p:nvSpPr>
          <p:cNvPr id="3" name="Content Placeholder 2"/>
          <p:cNvSpPr>
            <a:spLocks noGrp="1"/>
          </p:cNvSpPr>
          <p:nvPr>
            <p:ph idx="1"/>
          </p:nvPr>
        </p:nvSpPr>
        <p:spPr>
          <a:xfrm>
            <a:off x="467544" y="2276872"/>
            <a:ext cx="8229600" cy="4389120"/>
          </a:xfrm>
        </p:spPr>
        <p:txBody>
          <a:bodyPr>
            <a:normAutofit fontScale="85000" lnSpcReduction="20000"/>
          </a:bodyPr>
          <a:lstStyle/>
          <a:p>
            <a:r>
              <a:rPr lang="el-GR" sz="2700" dirty="0">
                <a:solidFill>
                  <a:schemeClr val="bg1">
                    <a:lumMod val="95000"/>
                    <a:lumOff val="5000"/>
                  </a:schemeClr>
                </a:solidFill>
              </a:rPr>
              <a:t>Χωρίς φως, οι φωτοσυνθετικοί οργανισμοί στον πυθμένα θανατώνονται, προσφέροντας ακόμη μεγαλύτερη ποσότητα τροφής σε άλλα βακτήρια, που συνεχίζουν να αναπτύσσονται. Καθώς ο αριθμός των βακτηρίων αυξάνεται, η κατανάλωση του διαλυμένου στο νερό οξυγόνου αυξάνεται δραματικά, ενώ η παραγωγή ελαττώνεται, με αποτέλεσμα να μην υπάρχει οξυγόνο για τους μη φωτοσυνθετικούς οργανισμούς, όπως, π.χ. τα ψάρια. Τα ψάρια είναι οι πρώτοι οργανισμοί που πεθαίνουν ενώ ακολουθούν και τα βακτήρια δημιουργώντας ένα νεκρό οικοσύστημα. Αποτέλεσμα του ευτροφισμού είναι η πτώση της ποιότητας του νερού, η μεταβολή της χλωρίδας και πανίδας των νερών, η μείωση της αισθητικής αξίας του περιβάλλοντος καθώς και οι περιορισμένες δυνατότητες για αναψυχή.</a:t>
            </a:r>
          </a:p>
          <a:p>
            <a:endParaRPr lang="el-GR" dirty="0"/>
          </a:p>
        </p:txBody>
      </p:sp>
    </p:spTree>
    <p:extLst>
      <p:ext uri="{BB962C8B-B14F-4D97-AF65-F5344CB8AC3E}">
        <p14:creationId xmlns:p14="http://schemas.microsoft.com/office/powerpoint/2010/main" xmlns="" val="4033100702"/>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4624"/>
            <a:ext cx="8856984" cy="1143000"/>
          </a:xfrm>
        </p:spPr>
        <p:txBody>
          <a:bodyPr>
            <a:normAutofit/>
          </a:bodyPr>
          <a:lstStyle/>
          <a:p>
            <a:pPr algn="ctr"/>
            <a:r>
              <a:rPr lang="el-GR" dirty="0" smtClean="0">
                <a:solidFill>
                  <a:schemeClr val="accent2">
                    <a:lumMod val="50000"/>
                  </a:schemeClr>
                </a:solidFill>
              </a:rPr>
              <a:t>Ο ΕΥΤΡΟΦΙΣΜΟΣ ΣΤΗΝ ΕΛΛΑΔΑ </a:t>
            </a:r>
            <a:endParaRPr lang="el-GR" dirty="0">
              <a:solidFill>
                <a:schemeClr val="accent2">
                  <a:lumMod val="50000"/>
                </a:schemeClr>
              </a:solidFill>
            </a:endParaRPr>
          </a:p>
        </p:txBody>
      </p:sp>
      <p:sp>
        <p:nvSpPr>
          <p:cNvPr id="3" name="Content Placeholder 2"/>
          <p:cNvSpPr>
            <a:spLocks noGrp="1"/>
          </p:cNvSpPr>
          <p:nvPr>
            <p:ph idx="1"/>
          </p:nvPr>
        </p:nvSpPr>
        <p:spPr>
          <a:xfrm>
            <a:off x="0" y="1062526"/>
            <a:ext cx="9252520" cy="5805264"/>
          </a:xfrm>
        </p:spPr>
        <p:txBody>
          <a:bodyPr>
            <a:noAutofit/>
          </a:bodyPr>
          <a:lstStyle/>
          <a:p>
            <a:r>
              <a:rPr lang="el-GR" sz="2100" dirty="0" smtClean="0">
                <a:solidFill>
                  <a:schemeClr val="bg1">
                    <a:lumMod val="95000"/>
                    <a:lumOff val="5000"/>
                  </a:schemeClr>
                </a:solidFill>
              </a:rPr>
              <a:t>Φαινόμενα </a:t>
            </a:r>
            <a:r>
              <a:rPr lang="el-GR" sz="2100" dirty="0">
                <a:solidFill>
                  <a:schemeClr val="bg1">
                    <a:lumMod val="95000"/>
                    <a:lumOff val="5000"/>
                  </a:schemeClr>
                </a:solidFill>
              </a:rPr>
              <a:t>ευτροφισμού παρουσιάζει το 25% των λιμνών της χώρας ως αποτέλεσμα της συγκέντρωσης νιτρικών και φωσφορικών ενώσεων, κυρίως από τα γεωργικά και αστικά απόβλητα στα επιφανειακά νερά. Οπως επισημαίνεται στην έκθεση του ΕΚΠΑΑ, οι λίμνες Βεγορίτιδα, Βιστωνίδα, Βόλβη, </a:t>
            </a:r>
            <a:r>
              <a:rPr lang="el-GR" sz="2100" dirty="0" smtClean="0">
                <a:solidFill>
                  <a:schemeClr val="bg1">
                    <a:lumMod val="95000"/>
                    <a:lumOff val="5000"/>
                  </a:schemeClr>
                </a:solidFill>
              </a:rPr>
              <a:t>Δοϊράνη, </a:t>
            </a:r>
            <a:r>
              <a:rPr lang="el-GR" sz="2100" dirty="0">
                <a:solidFill>
                  <a:schemeClr val="bg1">
                    <a:lumMod val="95000"/>
                    <a:lumOff val="5000"/>
                  </a:schemeClr>
                </a:solidFill>
              </a:rPr>
              <a:t>Καστοριάς, Λαγκαδά</a:t>
            </a:r>
            <a:r>
              <a:rPr lang="el-GR" sz="2100" dirty="0" smtClean="0">
                <a:solidFill>
                  <a:schemeClr val="bg1">
                    <a:lumMod val="95000"/>
                    <a:lumOff val="5000"/>
                  </a:schemeClr>
                </a:solidFill>
              </a:rPr>
              <a:t>, </a:t>
            </a:r>
            <a:r>
              <a:rPr lang="el-GR" sz="2100" dirty="0">
                <a:solidFill>
                  <a:schemeClr val="bg1">
                    <a:lumMod val="95000"/>
                    <a:lumOff val="5000"/>
                  </a:schemeClr>
                </a:solidFill>
              </a:rPr>
              <a:t>Κερκίνη, Παμβώτιδα, Παραλίμνη, Πετρών, Υλίκη, </a:t>
            </a:r>
            <a:r>
              <a:rPr lang="el-GR" sz="2100" dirty="0" smtClean="0">
                <a:solidFill>
                  <a:schemeClr val="bg1">
                    <a:lumMod val="95000"/>
                    <a:lumOff val="5000"/>
                  </a:schemeClr>
                </a:solidFill>
              </a:rPr>
              <a:t>παρουσιάζουν </a:t>
            </a:r>
            <a:r>
              <a:rPr lang="el-GR" sz="2100" dirty="0">
                <a:solidFill>
                  <a:schemeClr val="bg1">
                    <a:lumMod val="95000"/>
                    <a:lumOff val="5000"/>
                  </a:schemeClr>
                </a:solidFill>
              </a:rPr>
              <a:t>ευαισθησία ως προς τον </a:t>
            </a:r>
            <a:r>
              <a:rPr lang="el-GR" sz="2100" dirty="0" smtClean="0">
                <a:solidFill>
                  <a:schemeClr val="bg1">
                    <a:lumMod val="95000"/>
                    <a:lumOff val="5000"/>
                  </a:schemeClr>
                </a:solidFill>
              </a:rPr>
              <a:t>ευτροφισμό.Η </a:t>
            </a:r>
            <a:r>
              <a:rPr lang="el-GR" sz="2100" dirty="0">
                <a:solidFill>
                  <a:schemeClr val="bg1">
                    <a:lumMod val="95000"/>
                    <a:lumOff val="5000"/>
                  </a:schemeClr>
                </a:solidFill>
              </a:rPr>
              <a:t>καταστρατήγηση της κείμενης πολεοδομικής και περιβαλλοντικής νομοθεσίας συγκαταλέγεται ως μία από τις κύριες αιτίες υποβάθμισης των ευαίσθητων φυσικών οικοσυστημάτων. Οπως σε Ασωπό, Κηφισό, Καλαμά, λίμνες Κορώνεια και Βόλβη, εκβολές του ποταμού Στρυμόνα, Αμβρακικό Κόλπο, από τη διάθεση υγρών </a:t>
            </a:r>
            <a:r>
              <a:rPr lang="el-GR" sz="2100" dirty="0" smtClean="0">
                <a:solidFill>
                  <a:schemeClr val="bg1">
                    <a:lumMod val="95000"/>
                    <a:lumOff val="5000"/>
                  </a:schemeClr>
                </a:solidFill>
              </a:rPr>
              <a:t>αποβλήτων.Ο </a:t>
            </a:r>
            <a:r>
              <a:rPr lang="el-GR" sz="2100" dirty="0">
                <a:solidFill>
                  <a:schemeClr val="bg1">
                    <a:lumMod val="95000"/>
                    <a:lumOff val="5000"/>
                  </a:schemeClr>
                </a:solidFill>
              </a:rPr>
              <a:t>υγροβιότοπος του Λούρου - Νεοχωρίου, η Τουρλίδα, ο Κόλπος Λαγανά Ζακύνθου, ο υγρότοπος Αλυκής στην Κω είναι περιοχές που δέχονται πιέσεις από την αυθαίρετη δόμηση, τα μπαζώματα, τις επιχωματώσεις, τις αμμοληψίες. Οι Εβρος, Νέστος, Αξιός πλήττονται από διασυνοριακά βιομηχανικά απόβλητα. Κτηνοτροφικές εγκαταστάσεις, μονάδες επεξεργασίας τροφίμων και εργοστασίων μεταποίησης πλήττουν τις λίμνες Αγιάς Χανίων, Τριχωνίδας και τα απόβλητα ελαιοτριβείων τις εκβολές Γεροποτάμου και Γεωργιούπολης.</a:t>
            </a:r>
          </a:p>
          <a:p>
            <a:endParaRPr lang="el-GR" sz="2200" dirty="0"/>
          </a:p>
        </p:txBody>
      </p:sp>
    </p:spTree>
    <p:extLst>
      <p:ext uri="{BB962C8B-B14F-4D97-AF65-F5344CB8AC3E}">
        <p14:creationId xmlns:p14="http://schemas.microsoft.com/office/powerpoint/2010/main" xmlns="" val="2593142312"/>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229600" cy="1143000"/>
          </a:xfrm>
        </p:spPr>
        <p:txBody>
          <a:bodyPr/>
          <a:lstStyle/>
          <a:p>
            <a:pPr algn="ctr"/>
            <a:r>
              <a:rPr lang="el-GR" dirty="0" smtClean="0">
                <a:solidFill>
                  <a:schemeClr val="accent2">
                    <a:lumMod val="50000"/>
                  </a:schemeClr>
                </a:solidFill>
              </a:rPr>
              <a:t>ΕΙΚΟΝΕΣ</a:t>
            </a:r>
            <a:endParaRPr lang="el-GR" dirty="0">
              <a:solidFill>
                <a:schemeClr val="accent2">
                  <a:lumMod val="50000"/>
                </a:schemeClr>
              </a:solidFill>
            </a:endParaRPr>
          </a:p>
        </p:txBody>
      </p:sp>
      <p:pic>
        <p:nvPicPr>
          <p:cNvPr id="3" name="Picture 2" descr="C:\Users\ΓΙΑΝΝΟΥΛΕΑΣ\Pictures\333333333333333.jpg"/>
          <p:cNvPicPr>
            <a:picLocks noChangeAspect="1" noChangeArrowheads="1"/>
          </p:cNvPicPr>
          <p:nvPr/>
        </p:nvPicPr>
        <p:blipFill>
          <a:blip r:embed="rId2" cstate="print"/>
          <a:srcRect/>
          <a:stretch>
            <a:fillRect/>
          </a:stretch>
        </p:blipFill>
        <p:spPr bwMode="auto">
          <a:xfrm>
            <a:off x="179512" y="1988840"/>
            <a:ext cx="4984751" cy="4048125"/>
          </a:xfrm>
          <a:prstGeom prst="rect">
            <a:avLst/>
          </a:prstGeom>
          <a:noFill/>
        </p:spPr>
      </p:pic>
      <p:pic>
        <p:nvPicPr>
          <p:cNvPr id="4" name="Picture 3" descr="C:\Users\ΓΙΑΝΝΟΥΛΕΑΣ\Pictures\44444444444444444444.jpg"/>
          <p:cNvPicPr>
            <a:picLocks noChangeAspect="1" noChangeArrowheads="1"/>
          </p:cNvPicPr>
          <p:nvPr/>
        </p:nvPicPr>
        <p:blipFill>
          <a:blip r:embed="rId3" cstate="print"/>
          <a:srcRect/>
          <a:stretch>
            <a:fillRect/>
          </a:stretch>
        </p:blipFill>
        <p:spPr bwMode="auto">
          <a:xfrm>
            <a:off x="5652120" y="1772816"/>
            <a:ext cx="3305175" cy="4410075"/>
          </a:xfrm>
          <a:prstGeom prst="rect">
            <a:avLst/>
          </a:prstGeom>
          <a:noFill/>
        </p:spPr>
      </p:pic>
    </p:spTree>
    <p:extLst>
      <p:ext uri="{BB962C8B-B14F-4D97-AF65-F5344CB8AC3E}">
        <p14:creationId xmlns:p14="http://schemas.microsoft.com/office/powerpoint/2010/main" xmlns="" val="2672115976"/>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229600" cy="1143000"/>
          </a:xfrm>
        </p:spPr>
        <p:txBody>
          <a:bodyPr/>
          <a:lstStyle/>
          <a:p>
            <a:pPr algn="ctr"/>
            <a:r>
              <a:rPr lang="el-GR" dirty="0" smtClean="0">
                <a:solidFill>
                  <a:schemeClr val="accent2">
                    <a:lumMod val="50000"/>
                  </a:schemeClr>
                </a:solidFill>
              </a:rPr>
              <a:t>ΑΝΤΙΜΕΤΩΠΙΣΗ</a:t>
            </a:r>
            <a:endParaRPr lang="el-GR" dirty="0">
              <a:solidFill>
                <a:schemeClr val="accent2">
                  <a:lumMod val="50000"/>
                </a:schemeClr>
              </a:solidFill>
            </a:endParaRPr>
          </a:p>
        </p:txBody>
      </p:sp>
      <p:sp>
        <p:nvSpPr>
          <p:cNvPr id="3" name="Content Placeholder 2"/>
          <p:cNvSpPr>
            <a:spLocks noGrp="1"/>
          </p:cNvSpPr>
          <p:nvPr>
            <p:ph idx="1"/>
          </p:nvPr>
        </p:nvSpPr>
        <p:spPr>
          <a:xfrm>
            <a:off x="395536" y="1935480"/>
            <a:ext cx="8291264" cy="4733880"/>
          </a:xfrm>
        </p:spPr>
        <p:txBody>
          <a:bodyPr>
            <a:normAutofit fontScale="85000" lnSpcReduction="20000"/>
          </a:bodyPr>
          <a:lstStyle/>
          <a:p>
            <a:r>
              <a:rPr lang="el-GR" dirty="0">
                <a:solidFill>
                  <a:schemeClr val="bg1">
                    <a:lumMod val="95000"/>
                    <a:lumOff val="5000"/>
                  </a:schemeClr>
                </a:solidFill>
              </a:rPr>
              <a:t/>
            </a:r>
            <a:br>
              <a:rPr lang="el-GR" dirty="0">
                <a:solidFill>
                  <a:schemeClr val="bg1">
                    <a:lumMod val="95000"/>
                    <a:lumOff val="5000"/>
                  </a:schemeClr>
                </a:solidFill>
              </a:rPr>
            </a:br>
            <a:r>
              <a:rPr lang="el-GR" dirty="0">
                <a:solidFill>
                  <a:schemeClr val="bg1">
                    <a:lumMod val="95000"/>
                    <a:lumOff val="5000"/>
                  </a:schemeClr>
                </a:solidFill>
              </a:rPr>
              <a:t>Ο ευτροφισμός αποτελεί πρόβλημα στους ανθρώπους. Η μείωση του πρέπει να αποτελεί βασικό μέλημα κατά την εξέταση της μελλοντικής πολιτικής, καθώς και για μια βιώσιμη λύση για όλους, συμπεριλαμβανομένων των γεωργών και των κτηνοτρόφων, όπου αυτό φαίνεται εφικτό. Ο βιολογικός καθαρισμός των αποβλήτων, ο έλεγχος στις αγροτικές και γεωργικές απορροές/ακατέργαστα απόβλητα συμβάλουν σημαντικά στην μείωση αυτού του φαινομένου. </a:t>
            </a:r>
            <a:br>
              <a:rPr lang="el-GR" dirty="0">
                <a:solidFill>
                  <a:schemeClr val="bg1">
                    <a:lumMod val="95000"/>
                    <a:lumOff val="5000"/>
                  </a:schemeClr>
                </a:solidFill>
              </a:rPr>
            </a:br>
            <a:r>
              <a:rPr lang="el-GR" dirty="0" smtClean="0">
                <a:solidFill>
                  <a:schemeClr val="bg1">
                    <a:lumMod val="95000"/>
                    <a:lumOff val="5000"/>
                  </a:schemeClr>
                </a:solidFill>
              </a:rPr>
              <a:t>Θα </a:t>
            </a:r>
            <a:r>
              <a:rPr lang="el-GR" dirty="0">
                <a:solidFill>
                  <a:schemeClr val="bg1">
                    <a:lumMod val="95000"/>
                    <a:lumOff val="5000"/>
                  </a:schemeClr>
                </a:solidFill>
              </a:rPr>
              <a:t>χρειαστούν τρομερά ποσά ενέργειας για να επανέλθει ένα οικοσύστημα στην αρχική του ισορροπία. Καταστρέφοντας το είναι σαν να κατεβαίνουμε έναν ουρανοξύστη με τις σκάλες. Αντίθετα, επαναφέροντας ένα οικοσύστημα στο original, υγειές επίπεδο του, είναι σαν να ανεβαίνουμε φορτωμένοι τον ουρανοξύστη με τις σκάλες. Στην φύση, δεν υπάρχουν ανελκυστήρες, η καταστροφή κάποιων οικοτόπων και η εξαφάνιση οργανισμών μπορεί να είναι μη αναστρέψιμη</a:t>
            </a:r>
          </a:p>
        </p:txBody>
      </p:sp>
    </p:spTree>
    <p:extLst>
      <p:ext uri="{BB962C8B-B14F-4D97-AF65-F5344CB8AC3E}">
        <p14:creationId xmlns:p14="http://schemas.microsoft.com/office/powerpoint/2010/main" xmlns="" val="593757534"/>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ΒΙΒΛΙΟΓΡΑΦΙΑ</a:t>
            </a:r>
            <a:r>
              <a:rPr lang="en-US" dirty="0"/>
              <a:t>:</a:t>
            </a:r>
            <a:endParaRPr lang="el-GR" dirty="0"/>
          </a:p>
        </p:txBody>
      </p:sp>
      <p:sp>
        <p:nvSpPr>
          <p:cNvPr id="5" name="Content Placeholder 4"/>
          <p:cNvSpPr>
            <a:spLocks noGrp="1"/>
          </p:cNvSpPr>
          <p:nvPr>
            <p:ph idx="1"/>
          </p:nvPr>
        </p:nvSpPr>
        <p:spPr>
          <a:xfrm>
            <a:off x="457200" y="1935480"/>
            <a:ext cx="8507288" cy="4389120"/>
          </a:xfrm>
        </p:spPr>
        <p:txBody>
          <a:bodyPr/>
          <a:lstStyle/>
          <a:p>
            <a:r>
              <a:rPr lang="en-US" dirty="0">
                <a:ln>
                  <a:solidFill>
                    <a:schemeClr val="accent2">
                      <a:lumMod val="75000"/>
                    </a:schemeClr>
                  </a:solidFill>
                </a:ln>
                <a:solidFill>
                  <a:schemeClr val="accent2">
                    <a:lumMod val="75000"/>
                  </a:schemeClr>
                </a:solidFill>
                <a:hlinkClick r:id="rId2"/>
              </a:rPr>
              <a:t>http://</a:t>
            </a:r>
            <a:r>
              <a:rPr lang="en-US" dirty="0" smtClean="0">
                <a:ln>
                  <a:solidFill>
                    <a:schemeClr val="accent2">
                      <a:lumMod val="75000"/>
                    </a:schemeClr>
                  </a:solidFill>
                </a:ln>
                <a:solidFill>
                  <a:schemeClr val="accent2">
                    <a:lumMod val="75000"/>
                  </a:schemeClr>
                </a:solidFill>
                <a:hlinkClick r:id="rId2"/>
              </a:rPr>
              <a:t>www.google.gr/search?um=1&amp;hl=el&amp;bav=on.2,or.r_gc</a:t>
            </a:r>
            <a:r>
              <a:rPr lang="en-US" dirty="0" smtClean="0">
                <a:ln>
                  <a:solidFill>
                    <a:schemeClr val="accent2">
                      <a:lumMod val="75000"/>
                    </a:schemeClr>
                  </a:solidFill>
                </a:ln>
                <a:solidFill>
                  <a:schemeClr val="accent2">
                    <a:lumMod val="75000"/>
                  </a:schemeClr>
                </a:solidFill>
              </a:rPr>
              <a:t>.</a:t>
            </a:r>
            <a:endParaRPr lang="el-GR" dirty="0" smtClean="0">
              <a:ln>
                <a:solidFill>
                  <a:schemeClr val="accent2">
                    <a:lumMod val="75000"/>
                  </a:schemeClr>
                </a:solidFill>
              </a:ln>
              <a:solidFill>
                <a:schemeClr val="accent2">
                  <a:lumMod val="75000"/>
                </a:schemeClr>
              </a:solidFill>
            </a:endParaRPr>
          </a:p>
          <a:p>
            <a:r>
              <a:rPr lang="en-US" dirty="0">
                <a:ln>
                  <a:solidFill>
                    <a:schemeClr val="accent2">
                      <a:lumMod val="75000"/>
                    </a:schemeClr>
                  </a:solidFill>
                </a:ln>
                <a:solidFill>
                  <a:schemeClr val="accent2">
                    <a:lumMod val="75000"/>
                  </a:schemeClr>
                </a:solidFill>
                <a:hlinkClick r:id="rId3"/>
              </a:rPr>
              <a:t>http://www.google.gr/search?q=%</a:t>
            </a:r>
            <a:r>
              <a:rPr lang="en-US" dirty="0" smtClean="0">
                <a:ln>
                  <a:solidFill>
                    <a:schemeClr val="accent2">
                      <a:lumMod val="75000"/>
                    </a:schemeClr>
                  </a:solidFill>
                </a:ln>
                <a:solidFill>
                  <a:schemeClr val="accent2">
                    <a:lumMod val="75000"/>
                  </a:schemeClr>
                </a:solidFill>
                <a:hlinkClick r:id="rId3"/>
              </a:rPr>
              <a:t>CE%B5%CF%85%CF%84%CF%81%CE%BF%CF%86%CE%B9%CF%83%CE%BC%CE%BF%CF%82</a:t>
            </a:r>
            <a:endParaRPr lang="el-GR" dirty="0" smtClean="0">
              <a:ln>
                <a:solidFill>
                  <a:schemeClr val="accent2">
                    <a:lumMod val="75000"/>
                  </a:schemeClr>
                </a:solidFill>
              </a:ln>
              <a:solidFill>
                <a:schemeClr val="accent2">
                  <a:lumMod val="75000"/>
                </a:schemeClr>
              </a:solidFill>
            </a:endParaRPr>
          </a:p>
          <a:p>
            <a:r>
              <a:rPr lang="en-US" dirty="0">
                <a:ln>
                  <a:solidFill>
                    <a:schemeClr val="accent2">
                      <a:lumMod val="75000"/>
                    </a:schemeClr>
                  </a:solidFill>
                </a:ln>
                <a:solidFill>
                  <a:schemeClr val="accent2">
                    <a:lumMod val="75000"/>
                  </a:schemeClr>
                </a:solidFill>
                <a:hlinkClick r:id="rId4"/>
              </a:rPr>
              <a:t>http://</a:t>
            </a:r>
            <a:r>
              <a:rPr lang="en-US" dirty="0" smtClean="0">
                <a:ln>
                  <a:solidFill>
                    <a:schemeClr val="accent2">
                      <a:lumMod val="75000"/>
                    </a:schemeClr>
                  </a:solidFill>
                </a:ln>
                <a:solidFill>
                  <a:schemeClr val="accent2">
                    <a:lumMod val="75000"/>
                  </a:schemeClr>
                </a:solidFill>
                <a:hlinkClick r:id="rId4"/>
              </a:rPr>
              <a:t>earthlab.uoi.gr/earthlab_files/kontogeorgiou/1_Kontogeorgiou_eytrofismos.pdf</a:t>
            </a:r>
            <a:endParaRPr lang="el-GR" dirty="0" smtClean="0">
              <a:ln>
                <a:solidFill>
                  <a:schemeClr val="accent2">
                    <a:lumMod val="75000"/>
                  </a:schemeClr>
                </a:solidFill>
              </a:ln>
              <a:solidFill>
                <a:schemeClr val="accent2">
                  <a:lumMod val="75000"/>
                </a:schemeClr>
              </a:solidFill>
            </a:endParaRPr>
          </a:p>
          <a:p>
            <a:r>
              <a:rPr lang="en-US" dirty="0">
                <a:ln>
                  <a:solidFill>
                    <a:schemeClr val="accent2">
                      <a:lumMod val="75000"/>
                    </a:schemeClr>
                  </a:solidFill>
                </a:ln>
                <a:solidFill>
                  <a:schemeClr val="accent2">
                    <a:lumMod val="75000"/>
                  </a:schemeClr>
                </a:solidFill>
                <a:hlinkClick r:id="rId5"/>
              </a:rPr>
              <a:t>http://el.wikipedia.org/wiki/%</a:t>
            </a:r>
            <a:r>
              <a:rPr lang="en-US" dirty="0" smtClean="0">
                <a:ln>
                  <a:solidFill>
                    <a:schemeClr val="accent2">
                      <a:lumMod val="75000"/>
                    </a:schemeClr>
                  </a:solidFill>
                </a:ln>
                <a:solidFill>
                  <a:schemeClr val="accent2">
                    <a:lumMod val="75000"/>
                  </a:schemeClr>
                </a:solidFill>
                <a:hlinkClick r:id="rId5"/>
              </a:rPr>
              <a:t>CE%95%CF%85%CF%84%CF%81%CE%BF%CF%86%CE%B9%CF%83%CE%BC%CF%8C%CF%82</a:t>
            </a:r>
            <a:endParaRPr lang="el-GR" dirty="0" smtClean="0">
              <a:ln>
                <a:solidFill>
                  <a:schemeClr val="accent2">
                    <a:lumMod val="75000"/>
                  </a:schemeClr>
                </a:solidFill>
              </a:ln>
              <a:solidFill>
                <a:schemeClr val="accent2">
                  <a:lumMod val="75000"/>
                </a:schemeClr>
              </a:solidFill>
            </a:endParaRPr>
          </a:p>
          <a:p>
            <a:endParaRPr lang="el-GR" dirty="0" smtClean="0"/>
          </a:p>
          <a:p>
            <a:endParaRPr lang="el-GR" dirty="0"/>
          </a:p>
        </p:txBody>
      </p:sp>
    </p:spTree>
    <p:extLst>
      <p:ext uri="{BB962C8B-B14F-4D97-AF65-F5344CB8AC3E}">
        <p14:creationId xmlns:p14="http://schemas.microsoft.com/office/powerpoint/2010/main" xmlns="" val="413741395"/>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TotalTime>
  <Words>343</Words>
  <Application>Microsoft Office PowerPoint</Application>
  <PresentationFormat>Προβολή στην οθόνη (4:3)</PresentationFormat>
  <Paragraphs>26</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Flow</vt:lpstr>
      <vt:lpstr>ΕΡΓΑΣΙΑ ΧΗΜΕΙΑΣ</vt:lpstr>
      <vt:lpstr>Διαφάνεια 2</vt:lpstr>
      <vt:lpstr>ΕΥΤΡΟΦΙΣΜΟΣ</vt:lpstr>
      <vt:lpstr>Ο ΕΥΤΡΟΦΙΣΜΟΣ ΜΕΣΑ ΑΠΟ ΜΙΑ ΕΙΚΟΝΑ </vt:lpstr>
      <vt:lpstr>ΤΑ ΑΠΟΤΕΛΕΣΜΑΤΑ ΤΟΥ ΦΑΙΝΟΜΕΝΟΥ</vt:lpstr>
      <vt:lpstr>Ο ΕΥΤΡΟΦΙΣΜΟΣ ΣΤΗΝ ΕΛΛΑΔΑ </vt:lpstr>
      <vt:lpstr>ΕΙΚΟΝΕΣ</vt:lpstr>
      <vt:lpstr>ΑΝΤΙΜΕΤΩΠΙΣΗ</vt:lpstr>
      <vt:lpstr>ΒΙΒΛΙΟΓΡΑΦΙΑ:</vt:lpstr>
      <vt:lpstr>Διαφάνεια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ΕΡΓΑΣΙΑ ΧΗΜΕΙΑΣ</dc:title>
  <dc:creator>mitsos</dc:creator>
  <cp:lastModifiedBy>ΓΙΑΝΝΟΥΛΕΑΣ</cp:lastModifiedBy>
  <cp:revision>12</cp:revision>
  <dcterms:created xsi:type="dcterms:W3CDTF">2012-12-17T14:59:53Z</dcterms:created>
  <dcterms:modified xsi:type="dcterms:W3CDTF">2013-01-22T17:10:34Z</dcterms:modified>
</cp:coreProperties>
</file>