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65" r:id="rId5"/>
    <p:sldId id="257" r:id="rId6"/>
    <p:sldId id="271" r:id="rId7"/>
    <p:sldId id="272" r:id="rId8"/>
    <p:sldId id="273" r:id="rId9"/>
    <p:sldId id="274" r:id="rId10"/>
    <p:sldId id="258" r:id="rId11"/>
    <p:sldId id="259" r:id="rId12"/>
    <p:sldId id="260" r:id="rId13"/>
    <p:sldId id="261" r:id="rId14"/>
    <p:sldId id="262" r:id="rId15"/>
    <p:sldId id="263" r:id="rId16"/>
    <p:sldId id="264" r:id="rId17"/>
    <p:sldId id="266" r:id="rId18"/>
    <p:sldId id="267" r:id="rId19"/>
    <p:sldId id="268" r:id="rId20"/>
    <p:sldId id="277" r:id="rId21"/>
    <p:sldId id="275" r:id="rId22"/>
    <p:sldId id="276" r:id="rId23"/>
    <p:sldId id="278" r:id="rId24"/>
    <p:sldId id="280" r:id="rId25"/>
  </p:sldIdLst>
  <p:sldSz cx="9144000" cy="6858000" type="screen4x3"/>
  <p:notesSz cx="6858000" cy="9945688"/>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8" autoAdjust="0"/>
    <p:restoredTop sz="94660"/>
  </p:normalViewPr>
  <p:slideViewPr>
    <p:cSldViewPr>
      <p:cViewPr varScale="1">
        <p:scale>
          <a:sx n="85" d="100"/>
          <a:sy n="85" d="100"/>
        </p:scale>
        <p:origin x="-522"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cxnSp>
        <p:nvCxnSpPr>
          <p:cNvPr id="4" name="3 - Ευθεία γραμμή σύνδεσης"/>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4 - Ευθεία γραμμή σύνδεσης"/>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5 - Έλλειψη"/>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8" name="27 - Τίτλος"/>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Kλικ για επεξεργασία του τίτλου</a:t>
            </a:r>
            <a:endParaRPr lang="en-US"/>
          </a:p>
        </p:txBody>
      </p:sp>
      <p:sp>
        <p:nvSpPr>
          <p:cNvPr id="7" name="14 - Θέση ημερομηνίας"/>
          <p:cNvSpPr>
            <a:spLocks noGrp="1"/>
          </p:cNvSpPr>
          <p:nvPr>
            <p:ph type="dt" sz="half" idx="10"/>
          </p:nvPr>
        </p:nvSpPr>
        <p:spPr/>
        <p:txBody>
          <a:bodyPr/>
          <a:lstStyle>
            <a:lvl1pPr>
              <a:defRPr/>
            </a:lvl1pPr>
          </a:lstStyle>
          <a:p>
            <a:pPr>
              <a:defRPr/>
            </a:pPr>
            <a:fld id="{E7925C93-2227-4C1C-A476-D3B60D812CF6}" type="datetimeFigureOut">
              <a:rPr lang="el-GR"/>
              <a:pPr>
                <a:defRPr/>
              </a:pPr>
              <a:t>28/02/2013</a:t>
            </a:fld>
            <a:endParaRPr lang="el-GR" dirty="0"/>
          </a:p>
        </p:txBody>
      </p:sp>
      <p:sp>
        <p:nvSpPr>
          <p:cNvPr id="8" name="15 - Θέση αριθμού διαφάνειας"/>
          <p:cNvSpPr>
            <a:spLocks noGrp="1"/>
          </p:cNvSpPr>
          <p:nvPr>
            <p:ph type="sldNum" sz="quarter" idx="11"/>
          </p:nvPr>
        </p:nvSpPr>
        <p:spPr/>
        <p:txBody>
          <a:bodyPr/>
          <a:lstStyle>
            <a:lvl1pPr>
              <a:defRPr/>
            </a:lvl1pPr>
          </a:lstStyle>
          <a:p>
            <a:pPr>
              <a:defRPr/>
            </a:pPr>
            <a:fld id="{A21DD9E6-98D5-4195-A188-731704E3E720}" type="slidenum">
              <a:rPr lang="el-GR"/>
              <a:pPr>
                <a:defRPr/>
              </a:pPr>
              <a:t>‹#›</a:t>
            </a:fld>
            <a:endParaRPr lang="el-GR" dirty="0"/>
          </a:p>
        </p:txBody>
      </p:sp>
      <p:sp>
        <p:nvSpPr>
          <p:cNvPr id="10" name="16 - Θέση υποσέλιδου"/>
          <p:cNvSpPr>
            <a:spLocks noGrp="1"/>
          </p:cNvSpPr>
          <p:nvPr>
            <p:ph type="ftr" sz="quarter" idx="12"/>
          </p:nvPr>
        </p:nvSpPr>
        <p:spPr/>
        <p:txBody>
          <a:bodyPr/>
          <a:lstStyle>
            <a:lvl1pPr>
              <a:defRPr/>
            </a:lvl1pPr>
          </a:lstStyle>
          <a:p>
            <a:pPr>
              <a:defRPr/>
            </a:pPr>
            <a:endParaRPr lang="el-GR"/>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65DCEEFD-5588-4349-9C10-3E03B3577ADB}" type="datetimeFigureOut">
              <a:rPr lang="el-GR"/>
              <a:pPr>
                <a:defRPr/>
              </a:pPr>
              <a:t>28/02/2013</a:t>
            </a:fld>
            <a:endParaRPr lang="el-GR" dirty="0"/>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FC99CC31-E8DB-42D6-9062-C27397F59188}" type="slidenum">
              <a:rPr lang="el-GR"/>
              <a:pPr>
                <a:defRPr/>
              </a:pPr>
              <a:t>‹#›</a:t>
            </a:fld>
            <a:endParaRPr lang="el-GR" dirty="0"/>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78493A2D-30CA-4DEE-A1A4-9BD2D8673EE8}" type="datetimeFigureOut">
              <a:rPr lang="el-GR"/>
              <a:pPr>
                <a:defRPr/>
              </a:pPr>
              <a:t>28/02/2013</a:t>
            </a:fld>
            <a:endParaRPr lang="el-GR" dirty="0"/>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66052C33-774B-4E76-8C5D-92220A34E9A4}" type="slidenum">
              <a:rPr lang="el-GR"/>
              <a:pPr>
                <a:defRPr/>
              </a:pPr>
              <a:t>‹#›</a:t>
            </a:fld>
            <a:endParaRPr lang="el-GR" dirty="0"/>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7" name="16 - Τίτλος"/>
          <p:cNvSpPr>
            <a:spLocks noGrp="1"/>
          </p:cNvSpPr>
          <p:nvPr>
            <p:ph type="title"/>
          </p:nvPr>
        </p:nvSpPr>
        <p:spPr/>
        <p:txBody>
          <a:bodyPr rtlCol="0"/>
          <a:lstStyle/>
          <a:p>
            <a:r>
              <a:rPr lang="el-GR" smtClean="0"/>
              <a:t>Kλικ για επεξεργασία του τίτλου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F5242E3A-50BD-4BEE-B69D-80C7F070FE97}" type="datetimeFigureOut">
              <a:rPr lang="el-GR"/>
              <a:pPr>
                <a:defRPr/>
              </a:pPr>
              <a:t>28/02/2013</a:t>
            </a:fld>
            <a:endParaRPr lang="el-GR" dirty="0"/>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D492B55E-F301-40A0-A4D8-594A1973F4B5}" type="slidenum">
              <a:rPr lang="el-GR"/>
              <a:pPr>
                <a:defRPr/>
              </a:pPr>
              <a:t>‹#›</a:t>
            </a:fld>
            <a:endParaRPr lang="el-GR" dirty="0"/>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cxnSp>
        <p:nvCxnSpPr>
          <p:cNvPr id="4" name="3 - Ευθεία γραμμή σύνδεσης"/>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E8C42DA-DAD1-4FD2-9452-CD4B757340C6}" type="datetimeFigureOut">
              <a:rPr lang="el-GR"/>
              <a:pPr>
                <a:defRPr/>
              </a:pPr>
              <a:t>28/02/2013</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C28D01F0-A03F-4267-BF6D-1FE4D8F67AFA}" type="slidenum">
              <a:rPr lang="el-GR"/>
              <a:pPr>
                <a:defRPr/>
              </a:pPr>
              <a:t>‹#›</a:t>
            </a:fld>
            <a:endParaRPr lang="el-GR" dirty="0"/>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11" name="10 - Θέση περιεχομένου"/>
          <p:cNvSpPr>
            <a:spLocks noGrp="1"/>
          </p:cNvSpPr>
          <p:nvPr>
            <p:ph sz="half" idx="1"/>
          </p:nvPr>
        </p:nvSpPr>
        <p:spPr>
          <a:xfrm>
            <a:off x="457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half" idx="2"/>
          </p:nvPr>
        </p:nvSpPr>
        <p:spPr>
          <a:xfrm>
            <a:off x="4648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DC5526A7-9D36-43CC-A06E-EFFE2EE7820B}" type="datetimeFigureOut">
              <a:rPr lang="el-GR"/>
              <a:pPr>
                <a:defRPr/>
              </a:pPr>
              <a:t>28/02/2013</a:t>
            </a:fld>
            <a:endParaRPr lang="el-GR" dirty="0"/>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27568471-1C5A-413B-BA3C-995B9A7F2EC4}" type="slidenum">
              <a:rPr lang="el-GR"/>
              <a:pPr>
                <a:defRPr/>
              </a:pPr>
              <a:t>‹#›</a:t>
            </a:fld>
            <a:endParaRPr lang="el-GR" dirty="0"/>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cxnSp>
        <p:nvCxnSpPr>
          <p:cNvPr id="7" name="6 - Ευθεία γραμμή σύνδεσης"/>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4" name="33 - Θέση περιεχομένου"/>
          <p:cNvSpPr>
            <a:spLocks noGrp="1"/>
          </p:cNvSpPr>
          <p:nvPr>
            <p:ph sz="quarter" idx="4"/>
          </p:nvPr>
        </p:nvSpPr>
        <p:spPr>
          <a:xfrm>
            <a:off x="4649788"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 name="1 - Τίτλος"/>
          <p:cNvSpPr>
            <a:spLocks noGrp="1"/>
          </p:cNvSpPr>
          <p:nvPr>
            <p:ph type="title"/>
          </p:nvPr>
        </p:nvSpPr>
        <p:spPr>
          <a:xfrm>
            <a:off x="457200" y="155448"/>
            <a:ext cx="8229600" cy="1143000"/>
          </a:xfrm>
        </p:spPr>
        <p:txBody>
          <a:bodyPr/>
          <a:lstStyle>
            <a:lvl1pPr>
              <a:defRPr/>
            </a:lvl1pPr>
          </a:lstStyle>
          <a:p>
            <a:r>
              <a:rPr lang="el-GR" smtClean="0"/>
              <a:t>Kλικ για επεξεργασία του τίτλου</a:t>
            </a:r>
            <a:endParaRPr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9" name="8 - Θέση αριθμού διαφάνειας"/>
          <p:cNvSpPr>
            <a:spLocks noGrp="1"/>
          </p:cNvSpPr>
          <p:nvPr>
            <p:ph type="sldNum" sz="quarter" idx="10"/>
          </p:nvPr>
        </p:nvSpPr>
        <p:spPr/>
        <p:txBody>
          <a:bodyPr/>
          <a:lstStyle>
            <a:lvl1pPr>
              <a:defRPr/>
            </a:lvl1pPr>
          </a:lstStyle>
          <a:p>
            <a:pPr>
              <a:defRPr/>
            </a:pPr>
            <a:fld id="{7E745EB4-E72F-41DE-BF2E-B3B923B649F2}" type="slidenum">
              <a:rPr lang="el-GR"/>
              <a:pPr>
                <a:defRPr/>
              </a:pPr>
              <a:t>‹#›</a:t>
            </a:fld>
            <a:endParaRPr lang="el-GR" dirty="0"/>
          </a:p>
        </p:txBody>
      </p:sp>
      <p:sp>
        <p:nvSpPr>
          <p:cNvPr id="10" name="7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ημερομηνίας"/>
          <p:cNvSpPr>
            <a:spLocks noGrp="1"/>
          </p:cNvSpPr>
          <p:nvPr>
            <p:ph type="dt" sz="half" idx="12"/>
          </p:nvPr>
        </p:nvSpPr>
        <p:spPr/>
        <p:txBody>
          <a:bodyPr/>
          <a:lstStyle>
            <a:lvl1pPr>
              <a:defRPr/>
            </a:lvl1pPr>
          </a:lstStyle>
          <a:p>
            <a:pPr>
              <a:defRPr/>
            </a:pPr>
            <a:fld id="{3C46697D-01CA-4E00-AFD9-928752D8C2F6}" type="datetimeFigureOut">
              <a:rPr lang="el-GR"/>
              <a:pPr>
                <a:defRPr/>
              </a:pPr>
              <a:t>28/02/2013</a:t>
            </a:fld>
            <a:endParaRPr lang="el-GR" dirty="0"/>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3 - Θέση ημερομηνίας"/>
          <p:cNvSpPr>
            <a:spLocks noGrp="1"/>
          </p:cNvSpPr>
          <p:nvPr>
            <p:ph type="dt" sz="half" idx="10"/>
          </p:nvPr>
        </p:nvSpPr>
        <p:spPr/>
        <p:txBody>
          <a:bodyPr/>
          <a:lstStyle>
            <a:lvl1pPr>
              <a:defRPr/>
            </a:lvl1pPr>
          </a:lstStyle>
          <a:p>
            <a:pPr>
              <a:defRPr/>
            </a:pPr>
            <a:fld id="{2896DEC3-82E5-4F2B-96E5-F3A50B8C501C}" type="datetimeFigureOut">
              <a:rPr lang="el-GR"/>
              <a:pPr>
                <a:defRPr/>
              </a:pPr>
              <a:t>28/02/2013</a:t>
            </a:fld>
            <a:endParaRPr lang="el-GR" dirty="0"/>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pPr>
              <a:defRPr/>
            </a:pPr>
            <a:fld id="{510E4664-73F0-4D75-B988-21D72DC8BDC9}" type="slidenum">
              <a:rPr lang="el-GR"/>
              <a:pPr>
                <a:defRPr/>
              </a:pPr>
              <a:t>‹#›</a:t>
            </a:fld>
            <a:endParaRPr lang="el-GR" dirty="0"/>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3 - Θέση ημερομηνίας"/>
          <p:cNvSpPr>
            <a:spLocks noGrp="1"/>
          </p:cNvSpPr>
          <p:nvPr>
            <p:ph type="dt" sz="half" idx="10"/>
          </p:nvPr>
        </p:nvSpPr>
        <p:spPr/>
        <p:txBody>
          <a:bodyPr/>
          <a:lstStyle>
            <a:lvl1pPr>
              <a:defRPr/>
            </a:lvl1pPr>
          </a:lstStyle>
          <a:p>
            <a:pPr>
              <a:defRPr/>
            </a:pPr>
            <a:fld id="{EE1EAD51-54E9-4B4C-A0B5-EA039ADD5691}" type="datetimeFigureOut">
              <a:rPr lang="el-GR"/>
              <a:pPr>
                <a:defRPr/>
              </a:pPr>
              <a:t>28/02/2013</a:t>
            </a:fld>
            <a:endParaRPr lang="el-GR" dirty="0"/>
          </a:p>
        </p:txBody>
      </p:sp>
      <p:sp>
        <p:nvSpPr>
          <p:cNvPr id="3" name="9 - Θέση υποσέλιδου"/>
          <p:cNvSpPr>
            <a:spLocks noGrp="1"/>
          </p:cNvSpPr>
          <p:nvPr>
            <p:ph type="ftr" sz="quarter" idx="11"/>
          </p:nvPr>
        </p:nvSpPr>
        <p:spPr/>
        <p:txBody>
          <a:bodyPr/>
          <a:lstStyle>
            <a:lvl1pPr>
              <a:defRPr/>
            </a:lvl1pPr>
          </a:lstStyle>
          <a:p>
            <a:pPr>
              <a:defRPr/>
            </a:pPr>
            <a:endParaRPr lang="el-GR"/>
          </a:p>
        </p:txBody>
      </p:sp>
      <p:sp>
        <p:nvSpPr>
          <p:cNvPr id="4" name="21 - Θέση αριθμού διαφάνειας"/>
          <p:cNvSpPr>
            <a:spLocks noGrp="1"/>
          </p:cNvSpPr>
          <p:nvPr>
            <p:ph type="sldNum" sz="quarter" idx="12"/>
          </p:nvPr>
        </p:nvSpPr>
        <p:spPr/>
        <p:txBody>
          <a:bodyPr/>
          <a:lstStyle>
            <a:lvl1pPr>
              <a:defRPr/>
            </a:lvl1pPr>
          </a:lstStyle>
          <a:p>
            <a:pPr>
              <a:defRPr/>
            </a:pPr>
            <a:fld id="{2D7E0599-56D4-4984-9B40-53FFF1DA51D5}" type="slidenum">
              <a:rPr lang="el-GR"/>
              <a:pPr>
                <a:defRPr/>
              </a:pPr>
              <a:t>‹#›</a:t>
            </a:fld>
            <a:endParaRPr lang="el-GR" dirty="0"/>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 name="2 - Θέση κειμένου"/>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l-GR" smtClean="0"/>
              <a:t>Kλικ για επεξεργασία του τίτλου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9F93193F-082B-484E-92DB-E7B60C9469D4}" type="datetimeFigureOut">
              <a:rPr lang="el-GR"/>
              <a:pPr>
                <a:defRPr/>
              </a:pPr>
              <a:t>28/02/2013</a:t>
            </a:fld>
            <a:endParaRPr lang="el-GR" dirty="0"/>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7B091E17-DCC7-4B66-A466-8DBD1859D89B}" type="slidenum">
              <a:rPr lang="el-GR"/>
              <a:pPr>
                <a:defRPr/>
              </a:pPr>
              <a:t>‹#›</a:t>
            </a:fld>
            <a:endParaRPr lang="el-GR" dirty="0"/>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l-GR" noProof="0" dirty="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23 - Θέση ημερομηνίας"/>
          <p:cNvSpPr>
            <a:spLocks noGrp="1"/>
          </p:cNvSpPr>
          <p:nvPr>
            <p:ph type="dt" sz="half" idx="10"/>
          </p:nvPr>
        </p:nvSpPr>
        <p:spPr/>
        <p:txBody>
          <a:bodyPr/>
          <a:lstStyle>
            <a:lvl1pPr>
              <a:defRPr/>
            </a:lvl1pPr>
          </a:lstStyle>
          <a:p>
            <a:pPr>
              <a:defRPr/>
            </a:pPr>
            <a:fld id="{0DA19DFD-72FA-4388-AF03-11DB7568ECC9}" type="datetimeFigureOut">
              <a:rPr lang="el-GR"/>
              <a:pPr>
                <a:defRPr/>
              </a:pPr>
              <a:t>28/02/2013</a:t>
            </a:fld>
            <a:endParaRPr lang="el-GR" dirty="0"/>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BAF51F89-7902-4932-AAF5-E06A52025EF5}" type="slidenum">
              <a:rPr lang="el-GR"/>
              <a:pPr>
                <a:defRPr/>
              </a:pPr>
              <a:t>‹#›</a:t>
            </a:fld>
            <a:endParaRPr lang="el-GR" dirty="0"/>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8 - Θέση κειμένου"/>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4" name="23 - Θέση ημερομηνίας"/>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C994F1F3-BE9C-4E86-8288-5B4CD432897A}" type="datetimeFigureOut">
              <a:rPr lang="el-GR"/>
              <a:pPr>
                <a:defRPr/>
              </a:pPr>
              <a:t>28/02/2013</a:t>
            </a:fld>
            <a:endParaRPr lang="el-GR" dirty="0"/>
          </a:p>
        </p:txBody>
      </p:sp>
      <p:sp>
        <p:nvSpPr>
          <p:cNvPr id="10" name="9 - Θέση υποσέλιδου"/>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l-GR"/>
          </a:p>
        </p:txBody>
      </p:sp>
      <p:sp>
        <p:nvSpPr>
          <p:cNvPr id="22" name="21 - Θέση αριθμού διαφάνειας"/>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3FED3463-4619-4A24-9E23-57203D359168}" type="slidenum">
              <a:rPr lang="el-GR"/>
              <a:pPr>
                <a:defRPr/>
              </a:pPr>
              <a:t>‹#›</a:t>
            </a:fld>
            <a:endParaRPr lang="el-GR" dirty="0"/>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a:p>
        </p:txBody>
      </p:sp>
    </p:spTree>
  </p:cSld>
  <p:clrMap bg1="dk1" tx1="lt1" bg2="dk2" tx2="lt2" accent1="accent1" accent2="accent2" accent3="accent3" accent4="accent4" accent5="accent5" accent6="accent6" hlink="hlink" folHlink="folHlink"/>
  <p:sldLayoutIdLst>
    <p:sldLayoutId id="2147483713" r:id="rId1"/>
    <p:sldLayoutId id="2147483705" r:id="rId2"/>
    <p:sldLayoutId id="2147483714" r:id="rId3"/>
    <p:sldLayoutId id="2147483706" r:id="rId4"/>
    <p:sldLayoutId id="2147483715" r:id="rId5"/>
    <p:sldLayoutId id="2147483707" r:id="rId6"/>
    <p:sldLayoutId id="2147483708" r:id="rId7"/>
    <p:sldLayoutId id="2147483709" r:id="rId8"/>
    <p:sldLayoutId id="2147483710" r:id="rId9"/>
    <p:sldLayoutId id="2147483711" r:id="rId10"/>
    <p:sldLayoutId id="2147483712" r:id="rId11"/>
  </p:sldLayoutIdLst>
  <p:transition>
    <p:pull/>
  </p:transition>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FFF200"/>
            </a:gs>
            <a:gs pos="58000">
              <a:srgbClr val="FF7A00"/>
            </a:gs>
            <a:gs pos="63000">
              <a:srgbClr val="FF0300"/>
            </a:gs>
            <a:gs pos="46000">
              <a:srgbClr val="4D0808"/>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84784"/>
            <a:ext cx="7772400" cy="1728191"/>
          </a:xfrm>
        </p:spPr>
        <p:style>
          <a:lnRef idx="0">
            <a:schemeClr val="accent5"/>
          </a:lnRef>
          <a:fillRef idx="3">
            <a:schemeClr val="accent5"/>
          </a:fillRef>
          <a:effectRef idx="3">
            <a:schemeClr val="accent5"/>
          </a:effectRef>
          <a:fontRef idx="minor">
            <a:schemeClr val="lt1"/>
          </a:fontRef>
        </p:style>
        <p:txBody>
          <a:bodyPr numCol="1">
            <a:prstTxWarp prst="textSlantUp">
              <a:avLst/>
            </a:prstTxWarp>
            <a:scene3d>
              <a:camera prst="orthographicFront"/>
              <a:lightRig rig="balanced" dir="t">
                <a:rot lat="0" lon="0" rev="2100000"/>
              </a:lightRig>
            </a:scene3d>
            <a:sp3d extrusionH="57150" prstMaterial="metal">
              <a:bevelT w="38100" h="25400" prst="relaxedInset"/>
              <a:contourClr>
                <a:schemeClr val="bg2"/>
              </a:contourClr>
            </a:sp3d>
          </a:bodyPr>
          <a:lstStyle/>
          <a:p>
            <a:pPr eaLnBrk="1" fontAlgn="auto" hangingPunct="1">
              <a:spcAft>
                <a:spcPts val="0"/>
              </a:spcAft>
              <a:defRPr/>
            </a:pPr>
            <a:r>
              <a:rPr lang="el-GR" b="1" smtClean="0">
                <a:ln w="50800"/>
                <a:solidFill>
                  <a:schemeClr val="bg1">
                    <a:shade val="50000"/>
                  </a:schemeClr>
                </a:solidFill>
              </a:rPr>
              <a:t>Βιολογικός Καθαρισμός</a:t>
            </a:r>
            <a:endParaRPr lang="el-GR" b="1">
              <a:ln w="50800"/>
              <a:solidFill>
                <a:schemeClr val="bg1">
                  <a:shade val="50000"/>
                </a:schemeClr>
              </a:solidFill>
            </a:endParaRPr>
          </a:p>
        </p:txBody>
      </p:sp>
      <p:sp>
        <p:nvSpPr>
          <p:cNvPr id="3" name="2 - TextBox"/>
          <p:cNvSpPr txBox="1"/>
          <p:nvPr/>
        </p:nvSpPr>
        <p:spPr>
          <a:xfrm>
            <a:off x="179388" y="3789363"/>
            <a:ext cx="6769100" cy="1476375"/>
          </a:xfrm>
          <a:prstGeom prst="rect">
            <a:avLst/>
          </a:prstGeom>
          <a:noFill/>
        </p:spPr>
        <p:txBody>
          <a:bodyPr>
            <a:spAutoFit/>
          </a:bodyPr>
          <a:lstStyle/>
          <a:p>
            <a:pPr fontAlgn="auto">
              <a:spcBef>
                <a:spcPts val="0"/>
              </a:spcBef>
              <a:spcAft>
                <a:spcPts val="0"/>
              </a:spcAft>
              <a:defRPr/>
            </a:pPr>
            <a:r>
              <a:rPr lang="el-GR" dirty="0">
                <a:solidFill>
                  <a:schemeClr val="accent2">
                    <a:lumMod val="50000"/>
                  </a:schemeClr>
                </a:solidFill>
                <a:latin typeface="Arial Black" pitchFamily="34" charset="0"/>
                <a:cs typeface="+mn-cs"/>
              </a:rPr>
              <a:t>Παπαστάθη Αναστασία</a:t>
            </a:r>
          </a:p>
          <a:p>
            <a:pPr fontAlgn="auto">
              <a:spcBef>
                <a:spcPts val="0"/>
              </a:spcBef>
              <a:spcAft>
                <a:spcPts val="0"/>
              </a:spcAft>
              <a:defRPr/>
            </a:pPr>
            <a:r>
              <a:rPr lang="el-GR" dirty="0">
                <a:solidFill>
                  <a:schemeClr val="accent2">
                    <a:lumMod val="50000"/>
                  </a:schemeClr>
                </a:solidFill>
                <a:latin typeface="Arial Black" pitchFamily="34" charset="0"/>
                <a:cs typeface="+mn-cs"/>
              </a:rPr>
              <a:t>Σαμπάνι Μπρικένα</a:t>
            </a:r>
          </a:p>
          <a:p>
            <a:pPr fontAlgn="auto">
              <a:spcBef>
                <a:spcPts val="0"/>
              </a:spcBef>
              <a:spcAft>
                <a:spcPts val="0"/>
              </a:spcAft>
              <a:defRPr/>
            </a:pPr>
            <a:r>
              <a:rPr lang="el-GR" dirty="0">
                <a:solidFill>
                  <a:schemeClr val="accent2">
                    <a:lumMod val="50000"/>
                  </a:schemeClr>
                </a:solidFill>
                <a:latin typeface="Arial Black" pitchFamily="34" charset="0"/>
                <a:cs typeface="+mn-cs"/>
              </a:rPr>
              <a:t>Σαχλά Γεωργία</a:t>
            </a:r>
          </a:p>
          <a:p>
            <a:pPr fontAlgn="auto">
              <a:spcBef>
                <a:spcPts val="0"/>
              </a:spcBef>
              <a:spcAft>
                <a:spcPts val="0"/>
              </a:spcAft>
              <a:defRPr/>
            </a:pPr>
            <a:r>
              <a:rPr lang="el-GR" dirty="0">
                <a:solidFill>
                  <a:schemeClr val="accent2">
                    <a:lumMod val="50000"/>
                  </a:schemeClr>
                </a:solidFill>
                <a:latin typeface="Arial Black" pitchFamily="34" charset="0"/>
                <a:cs typeface="+mn-cs"/>
              </a:rPr>
              <a:t>Τσαούση Κλαούντια</a:t>
            </a:r>
          </a:p>
          <a:p>
            <a:pPr fontAlgn="auto">
              <a:spcBef>
                <a:spcPts val="0"/>
              </a:spcBef>
              <a:spcAft>
                <a:spcPts val="0"/>
              </a:spcAft>
              <a:defRPr/>
            </a:pPr>
            <a:r>
              <a:rPr lang="el-GR" dirty="0">
                <a:solidFill>
                  <a:schemeClr val="accent2">
                    <a:lumMod val="50000"/>
                  </a:schemeClr>
                </a:solidFill>
                <a:latin typeface="Arial Black" pitchFamily="34" charset="0"/>
                <a:cs typeface="+mn-cs"/>
              </a:rPr>
              <a:t>Φράγκου Ιωάννα</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1">
          <a:gsLst>
            <a:gs pos="0">
              <a:srgbClr val="FEE7F2"/>
            </a:gs>
            <a:gs pos="64000">
              <a:srgbClr val="FBA97D"/>
            </a:gs>
            <a:gs pos="67999">
              <a:srgbClr val="FEE7F2"/>
            </a:gs>
            <a:gs pos="72000">
              <a:srgbClr val="FBD49C"/>
            </a:gs>
            <a:gs pos="84000">
              <a:srgbClr val="FAC77D"/>
            </a:gs>
            <a:gs pos="100000">
              <a:srgbClr val="FAC77D"/>
            </a:gs>
          </a:gsLst>
          <a:path path="shap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marL="571500" indent="-571500" algn="just" eaLnBrk="1" fontAlgn="auto" hangingPunct="1">
              <a:spcAft>
                <a:spcPts val="0"/>
              </a:spcAft>
              <a:buFont typeface="Wingdings" pitchFamily="2" charset="2"/>
              <a:buChar char="q"/>
              <a:defRPr/>
            </a:pPr>
            <a:r>
              <a:rPr lang="en-US" b="1" dirty="0" smtClean="0"/>
              <a:t> 	</a:t>
            </a:r>
            <a:r>
              <a:rPr lang="el-GR" b="1" dirty="0" smtClean="0">
                <a:solidFill>
                  <a:schemeClr val="accent6">
                    <a:lumMod val="50000"/>
                  </a:schemeClr>
                </a:solidFill>
              </a:rPr>
              <a:t>     Πρωτοβάθμιος Καθαρισμός</a:t>
            </a:r>
          </a:p>
          <a:p>
            <a:pPr marL="571500" indent="-571500" algn="just" eaLnBrk="1" fontAlgn="auto" hangingPunct="1">
              <a:spcAft>
                <a:spcPts val="0"/>
              </a:spcAft>
              <a:buFont typeface="Wingdings 2"/>
              <a:buNone/>
              <a:defRPr/>
            </a:pPr>
            <a:r>
              <a:rPr lang="el-GR" dirty="0" smtClean="0">
                <a:solidFill>
                  <a:schemeClr val="accent6">
                    <a:lumMod val="50000"/>
                  </a:schemeClr>
                </a:solidFill>
              </a:rPr>
              <a:t>		Απομακρύνει</a:t>
            </a:r>
            <a:r>
              <a:rPr lang="el-GR" dirty="0">
                <a:solidFill>
                  <a:schemeClr val="accent6">
                    <a:lumMod val="50000"/>
                  </a:schemeClr>
                </a:solidFill>
              </a:rPr>
              <a:t>:</a:t>
            </a:r>
          </a:p>
          <a:p>
            <a:pPr marL="571500" indent="-571500" algn="just" eaLnBrk="1" fontAlgn="auto" hangingPunct="1">
              <a:spcAft>
                <a:spcPts val="0"/>
              </a:spcAft>
              <a:buFont typeface="Wingdings 2"/>
              <a:buNone/>
              <a:defRPr/>
            </a:pPr>
            <a:r>
              <a:rPr lang="el-GR" dirty="0" smtClean="0">
                <a:solidFill>
                  <a:schemeClr val="accent6">
                    <a:lumMod val="50000"/>
                  </a:schemeClr>
                </a:solidFill>
              </a:rPr>
              <a:t>		Τα </a:t>
            </a:r>
            <a:r>
              <a:rPr lang="el-GR" dirty="0">
                <a:solidFill>
                  <a:schemeClr val="accent6">
                    <a:lumMod val="50000"/>
                  </a:schemeClr>
                </a:solidFill>
              </a:rPr>
              <a:t>ογκώδη στερεά, την άμμο και τα αιωρούμενα </a:t>
            </a:r>
            <a:r>
              <a:rPr lang="el-GR" dirty="0" smtClean="0">
                <a:solidFill>
                  <a:schemeClr val="accent6">
                    <a:lumMod val="50000"/>
                  </a:schemeClr>
                </a:solidFill>
              </a:rPr>
              <a:t>	στερεά</a:t>
            </a:r>
            <a:endParaRPr lang="el-GR" dirty="0">
              <a:solidFill>
                <a:schemeClr val="accent6">
                  <a:lumMod val="50000"/>
                </a:schemeClr>
              </a:solidFill>
            </a:endParaRPr>
          </a:p>
          <a:p>
            <a:pPr marL="571500" indent="-571500" algn="just" eaLnBrk="1" fontAlgn="auto" hangingPunct="1">
              <a:spcAft>
                <a:spcPts val="0"/>
              </a:spcAft>
              <a:buFont typeface="Wingdings" pitchFamily="2" charset="2"/>
              <a:buChar char="q"/>
              <a:defRPr/>
            </a:pPr>
            <a:r>
              <a:rPr lang="el-GR" dirty="0" smtClean="0">
                <a:solidFill>
                  <a:schemeClr val="accent6">
                    <a:lumMod val="50000"/>
                  </a:schemeClr>
                </a:solidFill>
              </a:rPr>
              <a:t>	</a:t>
            </a:r>
            <a:r>
              <a:rPr lang="el-GR" dirty="0">
                <a:solidFill>
                  <a:schemeClr val="accent6">
                    <a:lumMod val="50000"/>
                  </a:schemeClr>
                </a:solidFill>
              </a:rPr>
              <a:t> </a:t>
            </a:r>
            <a:r>
              <a:rPr lang="en-US" dirty="0">
                <a:solidFill>
                  <a:schemeClr val="accent6">
                    <a:lumMod val="50000"/>
                  </a:schemeClr>
                </a:solidFill>
              </a:rPr>
              <a:t> </a:t>
            </a:r>
            <a:r>
              <a:rPr lang="en-US" dirty="0" smtClean="0">
                <a:solidFill>
                  <a:schemeClr val="accent6">
                    <a:lumMod val="50000"/>
                  </a:schemeClr>
                </a:solidFill>
              </a:rPr>
              <a:t> </a:t>
            </a:r>
            <a:r>
              <a:rPr lang="el-GR" dirty="0" smtClean="0">
                <a:solidFill>
                  <a:schemeClr val="accent6">
                    <a:lumMod val="50000"/>
                  </a:schemeClr>
                </a:solidFill>
              </a:rPr>
              <a:t> </a:t>
            </a:r>
            <a:r>
              <a:rPr lang="en-US" dirty="0">
                <a:solidFill>
                  <a:schemeClr val="accent6">
                    <a:lumMod val="50000"/>
                  </a:schemeClr>
                </a:solidFill>
              </a:rPr>
              <a:t> </a:t>
            </a:r>
            <a:r>
              <a:rPr lang="el-GR" b="1" dirty="0" smtClean="0">
                <a:solidFill>
                  <a:schemeClr val="accent6">
                    <a:lumMod val="50000"/>
                  </a:schemeClr>
                </a:solidFill>
              </a:rPr>
              <a:t>Δευτεροβάθμιος </a:t>
            </a:r>
            <a:r>
              <a:rPr lang="el-GR" b="1" dirty="0">
                <a:solidFill>
                  <a:schemeClr val="accent6">
                    <a:lumMod val="50000"/>
                  </a:schemeClr>
                </a:solidFill>
              </a:rPr>
              <a:t>(βιολογικός) Καθαρισμός</a:t>
            </a:r>
          </a:p>
          <a:p>
            <a:pPr marL="571500" indent="-571500" algn="just" eaLnBrk="1" fontAlgn="auto" hangingPunct="1">
              <a:spcAft>
                <a:spcPts val="0"/>
              </a:spcAft>
              <a:buFont typeface="Wingdings 2"/>
              <a:buNone/>
              <a:defRPr/>
            </a:pPr>
            <a:r>
              <a:rPr lang="el-GR" dirty="0" smtClean="0">
                <a:solidFill>
                  <a:schemeClr val="accent6">
                    <a:lumMod val="50000"/>
                  </a:schemeClr>
                </a:solidFill>
              </a:rPr>
              <a:t>		Απομακρύνει</a:t>
            </a:r>
            <a:r>
              <a:rPr lang="el-GR" dirty="0">
                <a:solidFill>
                  <a:schemeClr val="accent6">
                    <a:lumMod val="50000"/>
                  </a:schemeClr>
                </a:solidFill>
              </a:rPr>
              <a:t>:</a:t>
            </a:r>
          </a:p>
          <a:p>
            <a:pPr marL="571500" indent="-571500" algn="just" eaLnBrk="1" fontAlgn="auto" hangingPunct="1">
              <a:spcAft>
                <a:spcPts val="0"/>
              </a:spcAft>
              <a:buFont typeface="Wingdings 2"/>
              <a:buNone/>
              <a:defRPr/>
            </a:pPr>
            <a:r>
              <a:rPr lang="el-GR" dirty="0" smtClean="0">
                <a:solidFill>
                  <a:schemeClr val="accent6">
                    <a:lumMod val="50000"/>
                  </a:schemeClr>
                </a:solidFill>
              </a:rPr>
              <a:t>		Τα </a:t>
            </a:r>
            <a:r>
              <a:rPr lang="el-GR" dirty="0">
                <a:solidFill>
                  <a:schemeClr val="accent6">
                    <a:lumMod val="50000"/>
                  </a:schemeClr>
                </a:solidFill>
              </a:rPr>
              <a:t>οργανικά συστατικά και τους παθογόνους</a:t>
            </a:r>
          </a:p>
          <a:p>
            <a:pPr marL="571500" indent="-571500" algn="just" eaLnBrk="1" fontAlgn="auto" hangingPunct="1">
              <a:spcAft>
                <a:spcPts val="0"/>
              </a:spcAft>
              <a:buFont typeface="Wingdings 2"/>
              <a:buNone/>
              <a:defRPr/>
            </a:pPr>
            <a:r>
              <a:rPr lang="el-GR" dirty="0" smtClean="0">
                <a:solidFill>
                  <a:schemeClr val="accent6">
                    <a:lumMod val="50000"/>
                  </a:schemeClr>
                </a:solidFill>
              </a:rPr>
              <a:t>		μικροοργανισμούς</a:t>
            </a:r>
            <a:endParaRPr lang="el-GR" dirty="0">
              <a:solidFill>
                <a:schemeClr val="accent6">
                  <a:lumMod val="50000"/>
                </a:schemeClr>
              </a:solidFill>
            </a:endParaRPr>
          </a:p>
          <a:p>
            <a:pPr marL="571500" indent="-571500" algn="just" eaLnBrk="1" fontAlgn="auto" hangingPunct="1">
              <a:spcAft>
                <a:spcPts val="0"/>
              </a:spcAft>
              <a:buFont typeface="Wingdings" pitchFamily="2" charset="2"/>
              <a:buChar char="q"/>
              <a:defRPr/>
            </a:pPr>
            <a:r>
              <a:rPr lang="el-GR" dirty="0" smtClean="0">
                <a:solidFill>
                  <a:schemeClr val="accent6">
                    <a:lumMod val="50000"/>
                  </a:schemeClr>
                </a:solidFill>
              </a:rPr>
              <a:t>		  </a:t>
            </a:r>
            <a:r>
              <a:rPr lang="el-GR" b="1" dirty="0">
                <a:solidFill>
                  <a:schemeClr val="accent6">
                    <a:lumMod val="50000"/>
                  </a:schemeClr>
                </a:solidFill>
              </a:rPr>
              <a:t>Τριτοβάθμιος Καθαρισμός</a:t>
            </a:r>
          </a:p>
          <a:p>
            <a:pPr marL="571500" indent="-571500" algn="just" eaLnBrk="1" fontAlgn="auto" hangingPunct="1">
              <a:spcAft>
                <a:spcPts val="0"/>
              </a:spcAft>
              <a:buFont typeface="Wingdings 2"/>
              <a:buNone/>
              <a:defRPr/>
            </a:pPr>
            <a:r>
              <a:rPr lang="el-GR" dirty="0" smtClean="0">
                <a:solidFill>
                  <a:schemeClr val="accent6">
                    <a:lumMod val="50000"/>
                  </a:schemeClr>
                </a:solidFill>
              </a:rPr>
              <a:t>		Απομακρύνει</a:t>
            </a:r>
            <a:r>
              <a:rPr lang="el-GR" dirty="0">
                <a:solidFill>
                  <a:schemeClr val="accent6">
                    <a:lumMod val="50000"/>
                  </a:schemeClr>
                </a:solidFill>
              </a:rPr>
              <a:t>:</a:t>
            </a:r>
          </a:p>
          <a:p>
            <a:pPr marL="571500" indent="-571500" algn="just" eaLnBrk="1" fontAlgn="auto" hangingPunct="1">
              <a:spcAft>
                <a:spcPts val="0"/>
              </a:spcAft>
              <a:buFont typeface="Wingdings 2"/>
              <a:buNone/>
              <a:defRPr/>
            </a:pPr>
            <a:r>
              <a:rPr lang="el-GR" dirty="0" smtClean="0">
                <a:solidFill>
                  <a:schemeClr val="accent6">
                    <a:lumMod val="50000"/>
                  </a:schemeClr>
                </a:solidFill>
              </a:rPr>
              <a:t>		Τα </a:t>
            </a:r>
            <a:r>
              <a:rPr lang="el-GR" dirty="0">
                <a:solidFill>
                  <a:schemeClr val="accent6">
                    <a:lumMod val="50000"/>
                  </a:schemeClr>
                </a:solidFill>
              </a:rPr>
              <a:t>θρεπτικά συστατικά (φωσφόρος,άζωτο)</a:t>
            </a:r>
          </a:p>
        </p:txBody>
      </p:sp>
      <p:sp>
        <p:nvSpPr>
          <p:cNvPr id="2" name="1 - Τίτλος"/>
          <p:cNvSpPr>
            <a:spLocks noGrp="1"/>
          </p:cNvSpPr>
          <p:nvPr>
            <p:ph type="title"/>
          </p:nvPr>
        </p:nvSpPr>
        <p:spPr/>
        <p:txBody>
          <a:bodyPr/>
          <a:lstStyle/>
          <a:p>
            <a:pPr eaLnBrk="1" fontAlgn="auto" hangingPunct="1">
              <a:spcAft>
                <a:spcPts val="0"/>
              </a:spcAft>
              <a:defRPr/>
            </a:pPr>
            <a:r>
              <a:rPr lang="el-GR" smtClean="0">
                <a:latin typeface="Monotype Corsiva" pitchFamily="66" charset="0"/>
              </a:rPr>
              <a:t>Βαθμός-Στάδια Καθαρισμού</a:t>
            </a:r>
            <a:endParaRPr lang="el-GR">
              <a:latin typeface="Monotype Corsiva" pitchFamily="66"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xit" presetSubtype="16" fill="hold" nodeType="afterEffect">
                                  <p:stCondLst>
                                    <p:cond delay="0"/>
                                  </p:stCondLst>
                                  <p:childTnLst>
                                    <p:animEffect transition="out" filter="diamond(i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par>
                          <p:cTn id="8" fill="hold">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1000"/>
                                        <p:tgtEl>
                                          <p:spTgt spid="3">
                                            <p:txEl>
                                              <p:pRg st="0" end="0"/>
                                            </p:txEl>
                                          </p:spTgt>
                                        </p:tgtEl>
                                      </p:cBhvr>
                                    </p:animEffect>
                                  </p:childTnLst>
                                </p:cTn>
                              </p:par>
                            </p:childTnLst>
                          </p:cTn>
                        </p:par>
                        <p:par>
                          <p:cTn id="12" fill="hold">
                            <p:stCondLst>
                              <p:cond delay="1500"/>
                            </p:stCondLst>
                            <p:childTnLst>
                              <p:par>
                                <p:cTn id="13" presetID="2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1000"/>
                                        <p:tgtEl>
                                          <p:spTgt spid="3">
                                            <p:txEl>
                                              <p:pRg st="1" end="1"/>
                                            </p:txEl>
                                          </p:spTgt>
                                        </p:tgtEl>
                                      </p:cBhvr>
                                    </p:animEffect>
                                  </p:childTnLst>
                                </p:cTn>
                              </p:par>
                            </p:childTnLst>
                          </p:cTn>
                        </p:par>
                        <p:par>
                          <p:cTn id="16" fill="hold">
                            <p:stCondLst>
                              <p:cond delay="2500"/>
                            </p:stCondLst>
                            <p:childTnLst>
                              <p:par>
                                <p:cTn id="17" presetID="2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edge">
                                      <p:cBhvr>
                                        <p:cTn id="19" dur="1000"/>
                                        <p:tgtEl>
                                          <p:spTgt spid="3">
                                            <p:txEl>
                                              <p:pRg st="2" end="2"/>
                                            </p:txEl>
                                          </p:spTgt>
                                        </p:tgtEl>
                                      </p:cBhvr>
                                    </p:animEffect>
                                  </p:childTnLst>
                                </p:cTn>
                              </p:par>
                            </p:childTnLst>
                          </p:cTn>
                        </p:par>
                        <p:par>
                          <p:cTn id="20" fill="hold">
                            <p:stCondLst>
                              <p:cond delay="3500"/>
                            </p:stCondLst>
                            <p:childTnLst>
                              <p:par>
                                <p:cTn id="21" presetID="2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edge">
                                      <p:cBhvr>
                                        <p:cTn id="23" dur="1000"/>
                                        <p:tgtEl>
                                          <p:spTgt spid="3">
                                            <p:txEl>
                                              <p:pRg st="3" end="3"/>
                                            </p:txEl>
                                          </p:spTgt>
                                        </p:tgtEl>
                                      </p:cBhvr>
                                    </p:animEffect>
                                  </p:childTnLst>
                                </p:cTn>
                              </p:par>
                            </p:childTnLst>
                          </p:cTn>
                        </p:par>
                        <p:par>
                          <p:cTn id="24" fill="hold">
                            <p:stCondLst>
                              <p:cond delay="4500"/>
                            </p:stCondLst>
                            <p:childTnLst>
                              <p:par>
                                <p:cTn id="25" presetID="2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1000"/>
                                        <p:tgtEl>
                                          <p:spTgt spid="3">
                                            <p:txEl>
                                              <p:pRg st="4" end="4"/>
                                            </p:txEl>
                                          </p:spTgt>
                                        </p:tgtEl>
                                      </p:cBhvr>
                                    </p:animEffect>
                                  </p:childTnLst>
                                </p:cTn>
                              </p:par>
                            </p:childTnLst>
                          </p:cTn>
                        </p:par>
                        <p:par>
                          <p:cTn id="28" fill="hold">
                            <p:stCondLst>
                              <p:cond delay="5500"/>
                            </p:stCondLst>
                            <p:childTnLst>
                              <p:par>
                                <p:cTn id="29" presetID="2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edge">
                                      <p:cBhvr>
                                        <p:cTn id="31" dur="1000"/>
                                        <p:tgtEl>
                                          <p:spTgt spid="3">
                                            <p:txEl>
                                              <p:pRg st="5" end="5"/>
                                            </p:txEl>
                                          </p:spTgt>
                                        </p:tgtEl>
                                      </p:cBhvr>
                                    </p:animEffect>
                                  </p:childTnLst>
                                </p:cTn>
                              </p:par>
                            </p:childTnLst>
                          </p:cTn>
                        </p:par>
                        <p:par>
                          <p:cTn id="32" fill="hold">
                            <p:stCondLst>
                              <p:cond delay="6500"/>
                            </p:stCondLst>
                            <p:childTnLst>
                              <p:par>
                                <p:cTn id="33" presetID="2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edge">
                                      <p:cBhvr>
                                        <p:cTn id="35" dur="1000"/>
                                        <p:tgtEl>
                                          <p:spTgt spid="3">
                                            <p:txEl>
                                              <p:pRg st="6" end="6"/>
                                            </p:txEl>
                                          </p:spTgt>
                                        </p:tgtEl>
                                      </p:cBhvr>
                                    </p:animEffect>
                                  </p:childTnLst>
                                </p:cTn>
                              </p:par>
                            </p:childTnLst>
                          </p:cTn>
                        </p:par>
                        <p:par>
                          <p:cTn id="36" fill="hold">
                            <p:stCondLst>
                              <p:cond delay="7500"/>
                            </p:stCondLst>
                            <p:childTnLst>
                              <p:par>
                                <p:cTn id="37" presetID="2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edge">
                                      <p:cBhvr>
                                        <p:cTn id="39" dur="1000"/>
                                        <p:tgtEl>
                                          <p:spTgt spid="3">
                                            <p:txEl>
                                              <p:pRg st="7" end="7"/>
                                            </p:txEl>
                                          </p:spTgt>
                                        </p:tgtEl>
                                      </p:cBhvr>
                                    </p:animEffect>
                                  </p:childTnLst>
                                </p:cTn>
                              </p:par>
                            </p:childTnLst>
                          </p:cTn>
                        </p:par>
                        <p:par>
                          <p:cTn id="40" fill="hold">
                            <p:stCondLst>
                              <p:cond delay="8500"/>
                            </p:stCondLst>
                            <p:childTnLst>
                              <p:par>
                                <p:cTn id="41" presetID="20" presetClass="entr" presetSubtype="0"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edge">
                                      <p:cBhvr>
                                        <p:cTn id="43" dur="1000"/>
                                        <p:tgtEl>
                                          <p:spTgt spid="3">
                                            <p:txEl>
                                              <p:pRg st="8" end="8"/>
                                            </p:txEl>
                                          </p:spTgt>
                                        </p:tgtEl>
                                      </p:cBhvr>
                                    </p:animEffect>
                                  </p:childTnLst>
                                </p:cTn>
                              </p:par>
                            </p:childTnLst>
                          </p:cTn>
                        </p:par>
                        <p:par>
                          <p:cTn id="44" fill="hold">
                            <p:stCondLst>
                              <p:cond delay="9500"/>
                            </p:stCondLst>
                            <p:childTnLst>
                              <p:par>
                                <p:cTn id="45" presetID="20" presetClass="entr" presetSubtype="0"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edge">
                                      <p:cBhvr>
                                        <p:cTn id="4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288" y="908050"/>
            <a:ext cx="8229600" cy="4525963"/>
          </a:xfrm>
        </p:spPr>
        <p:txBody>
          <a:bodyPr>
            <a:normAutofit fontScale="25000" lnSpcReduction="20000"/>
          </a:bodyPr>
          <a:lstStyle/>
          <a:p>
            <a:pPr marL="274320" indent="-274320" eaLnBrk="1" fontAlgn="auto" hangingPunct="1">
              <a:spcAft>
                <a:spcPts val="0"/>
              </a:spcAft>
              <a:buFont typeface="Wingdings 2"/>
              <a:buNone/>
              <a:defRPr/>
            </a:pPr>
            <a:r>
              <a:rPr lang="el-GR" sz="7200" dirty="0" smtClean="0">
                <a:latin typeface="Arial Black" pitchFamily="34" charset="0"/>
              </a:rPr>
              <a:t>	</a:t>
            </a:r>
            <a:r>
              <a:rPr lang="el-GR" sz="7200" dirty="0" smtClean="0">
                <a:solidFill>
                  <a:schemeClr val="accent4">
                    <a:lumMod val="75000"/>
                  </a:schemeClr>
                </a:solidFill>
                <a:latin typeface="Arial Black" pitchFamily="34" charset="0"/>
              </a:rPr>
              <a:t>Προ-επεξεργασία</a:t>
            </a:r>
            <a:endParaRPr lang="el-GR" sz="7200" dirty="0">
              <a:solidFill>
                <a:schemeClr val="accent4">
                  <a:lumMod val="75000"/>
                </a:schemeClr>
              </a:solidFill>
              <a:latin typeface="Arial Black" pitchFamily="34" charset="0"/>
            </a:endParaRPr>
          </a:p>
          <a:p>
            <a:pPr marL="274320" indent="-274320" eaLnBrk="1" fontAlgn="auto" hangingPunct="1">
              <a:spcAft>
                <a:spcPts val="0"/>
              </a:spcAft>
              <a:buFont typeface="Wingdings 2"/>
              <a:buNone/>
              <a:defRPr/>
            </a:pPr>
            <a:r>
              <a:rPr lang="el-GR" sz="7200" dirty="0" smtClean="0">
                <a:solidFill>
                  <a:schemeClr val="accent4">
                    <a:lumMod val="75000"/>
                  </a:schemeClr>
                </a:solidFill>
                <a:latin typeface="Arial Black" pitchFamily="34" charset="0"/>
              </a:rPr>
              <a:t>	Εδώ </a:t>
            </a:r>
            <a:r>
              <a:rPr lang="el-GR" sz="7200" dirty="0">
                <a:solidFill>
                  <a:schemeClr val="accent4">
                    <a:lumMod val="75000"/>
                  </a:schemeClr>
                </a:solidFill>
                <a:latin typeface="Arial Black" pitchFamily="34" charset="0"/>
              </a:rPr>
              <a:t>περιλαμβάνονται</a:t>
            </a:r>
          </a:p>
          <a:p>
            <a:pPr marL="274320" indent="-274320" eaLnBrk="1" fontAlgn="auto" hangingPunct="1">
              <a:spcAft>
                <a:spcPts val="0"/>
              </a:spcAft>
              <a:buFont typeface="Wingdings 2"/>
              <a:buNone/>
              <a:defRPr/>
            </a:pPr>
            <a:r>
              <a:rPr lang="el-GR" sz="7200" dirty="0" smtClean="0">
                <a:solidFill>
                  <a:schemeClr val="accent4">
                    <a:lumMod val="75000"/>
                  </a:schemeClr>
                </a:solidFill>
                <a:latin typeface="Arial Black" pitchFamily="34" charset="0"/>
              </a:rPr>
              <a:t>	κατεργασίες </a:t>
            </a:r>
            <a:r>
              <a:rPr lang="el-GR" sz="7200" dirty="0">
                <a:solidFill>
                  <a:schemeClr val="accent4">
                    <a:lumMod val="75000"/>
                  </a:schemeClr>
                </a:solidFill>
                <a:latin typeface="Arial Black" pitchFamily="34" charset="0"/>
              </a:rPr>
              <a:t>όπως :</a:t>
            </a:r>
          </a:p>
          <a:p>
            <a:pPr marL="274320" indent="-274320" eaLnBrk="1" fontAlgn="auto" hangingPunct="1">
              <a:spcAft>
                <a:spcPts val="0"/>
              </a:spcAft>
              <a:buFont typeface="Wingdings 2"/>
              <a:buNone/>
              <a:defRPr/>
            </a:pPr>
            <a:r>
              <a:rPr lang="el-GR" sz="7200" dirty="0" smtClean="0">
                <a:solidFill>
                  <a:schemeClr val="accent4">
                    <a:lumMod val="75000"/>
                  </a:schemeClr>
                </a:solidFill>
                <a:latin typeface="Arial Black" pitchFamily="34" charset="0"/>
              </a:rPr>
              <a:t>	• </a:t>
            </a:r>
            <a:r>
              <a:rPr lang="el-GR" sz="7200" dirty="0">
                <a:solidFill>
                  <a:schemeClr val="accent4">
                    <a:lumMod val="75000"/>
                  </a:schemeClr>
                </a:solidFill>
                <a:latin typeface="Arial Black" pitchFamily="34" charset="0"/>
              </a:rPr>
              <a:t>η εσχάρωση,</a:t>
            </a:r>
          </a:p>
          <a:p>
            <a:pPr marL="274320" indent="-274320" eaLnBrk="1" fontAlgn="auto" hangingPunct="1">
              <a:spcAft>
                <a:spcPts val="0"/>
              </a:spcAft>
              <a:buFont typeface="Wingdings 2"/>
              <a:buNone/>
              <a:defRPr/>
            </a:pPr>
            <a:r>
              <a:rPr lang="el-GR" sz="7200" dirty="0" smtClean="0">
                <a:solidFill>
                  <a:schemeClr val="accent4">
                    <a:lumMod val="75000"/>
                  </a:schemeClr>
                </a:solidFill>
                <a:latin typeface="Arial Black" pitchFamily="34" charset="0"/>
              </a:rPr>
              <a:t>	• η κοσκίνηση,</a:t>
            </a:r>
          </a:p>
          <a:p>
            <a:pPr marL="274320" indent="-274320" eaLnBrk="1" fontAlgn="auto" hangingPunct="1">
              <a:spcAft>
                <a:spcPts val="0"/>
              </a:spcAft>
              <a:buFont typeface="Wingdings 2"/>
              <a:buNone/>
              <a:defRPr/>
            </a:pPr>
            <a:r>
              <a:rPr lang="el-GR" sz="7200" dirty="0" smtClean="0">
                <a:solidFill>
                  <a:schemeClr val="accent4">
                    <a:lumMod val="75000"/>
                  </a:schemeClr>
                </a:solidFill>
                <a:latin typeface="Arial Black" pitchFamily="34" charset="0"/>
              </a:rPr>
              <a:t>	• </a:t>
            </a:r>
            <a:r>
              <a:rPr lang="el-GR" sz="7200" dirty="0">
                <a:solidFill>
                  <a:schemeClr val="accent4">
                    <a:lumMod val="75000"/>
                  </a:schemeClr>
                </a:solidFill>
                <a:latin typeface="Arial Black" pitchFamily="34" charset="0"/>
              </a:rPr>
              <a:t>ο αμμο-διαχωρισμός</a:t>
            </a:r>
          </a:p>
          <a:p>
            <a:pPr marL="274320" indent="-274320" eaLnBrk="1" fontAlgn="auto" hangingPunct="1">
              <a:spcAft>
                <a:spcPts val="0"/>
              </a:spcAft>
              <a:buFont typeface="Wingdings 2"/>
              <a:buNone/>
              <a:defRPr/>
            </a:pPr>
            <a:r>
              <a:rPr lang="el-GR" sz="7200" dirty="0" smtClean="0">
                <a:solidFill>
                  <a:schemeClr val="accent4">
                    <a:lumMod val="75000"/>
                  </a:schemeClr>
                </a:solidFill>
                <a:latin typeface="Arial Black" pitchFamily="34" charset="0"/>
              </a:rPr>
              <a:t>	• </a:t>
            </a:r>
            <a:r>
              <a:rPr lang="el-GR" sz="7200" dirty="0">
                <a:solidFill>
                  <a:schemeClr val="accent4">
                    <a:lumMod val="75000"/>
                  </a:schemeClr>
                </a:solidFill>
                <a:latin typeface="Arial Black" pitchFamily="34" charset="0"/>
              </a:rPr>
              <a:t>ο </a:t>
            </a:r>
            <a:r>
              <a:rPr lang="el-GR" sz="7200" dirty="0" smtClean="0">
                <a:solidFill>
                  <a:schemeClr val="accent4">
                    <a:lumMod val="75000"/>
                  </a:schemeClr>
                </a:solidFill>
                <a:latin typeface="Arial Black" pitchFamily="34" charset="0"/>
              </a:rPr>
              <a:t>έλαιο-διαχωρισμός</a:t>
            </a:r>
          </a:p>
          <a:p>
            <a:pPr marL="274320" indent="-274320" eaLnBrk="1" fontAlgn="auto" hangingPunct="1">
              <a:spcAft>
                <a:spcPts val="0"/>
              </a:spcAft>
              <a:buFont typeface="Wingdings 2"/>
              <a:buChar char=""/>
              <a:defRPr/>
            </a:pPr>
            <a:endParaRPr lang="el-GR" sz="7200" dirty="0" smtClean="0">
              <a:solidFill>
                <a:schemeClr val="accent4">
                  <a:lumMod val="75000"/>
                </a:schemeClr>
              </a:solidFill>
              <a:latin typeface="Arial Black" pitchFamily="34" charset="0"/>
            </a:endParaRPr>
          </a:p>
          <a:p>
            <a:pPr marL="274320" indent="-274320" eaLnBrk="1" fontAlgn="auto" hangingPunct="1">
              <a:spcAft>
                <a:spcPts val="0"/>
              </a:spcAft>
              <a:buFont typeface="Wingdings 2"/>
              <a:buNone/>
              <a:defRPr/>
            </a:pPr>
            <a:r>
              <a:rPr lang="el-GR" sz="7200" dirty="0" smtClean="0">
                <a:solidFill>
                  <a:schemeClr val="accent4">
                    <a:lumMod val="75000"/>
                  </a:schemeClr>
                </a:solidFill>
                <a:latin typeface="Arial Black" pitchFamily="34" charset="0"/>
              </a:rPr>
              <a:t>	</a:t>
            </a:r>
            <a:r>
              <a:rPr lang="el-GR" sz="7200" dirty="0" smtClean="0">
                <a:solidFill>
                  <a:schemeClr val="accent6">
                    <a:lumMod val="75000"/>
                  </a:schemeClr>
                </a:solidFill>
                <a:latin typeface="Arial Black" pitchFamily="34" charset="0"/>
              </a:rPr>
              <a:t>Κυρίως κατεργασία</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που μπορεί να είναι:</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 Χημική,</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 Φυσική (καθίζηση λόγω</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βαρύτητας),</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 Συνδυασμός των</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προηγούμενων διεργασιών</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Απομάκρυνση ογκωδέστερων</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στερεών</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Απομάκρυνση αιωρούμενων</a:t>
            </a:r>
          </a:p>
          <a:p>
            <a:pPr marL="274320" indent="-274320" eaLnBrk="1" fontAlgn="auto" hangingPunct="1">
              <a:spcAft>
                <a:spcPts val="0"/>
              </a:spcAft>
              <a:buFont typeface="Wingdings 2"/>
              <a:buNone/>
              <a:defRPr/>
            </a:pPr>
            <a:r>
              <a:rPr lang="el-GR" sz="7200" dirty="0" smtClean="0">
                <a:solidFill>
                  <a:schemeClr val="accent6">
                    <a:lumMod val="75000"/>
                  </a:schemeClr>
                </a:solidFill>
                <a:latin typeface="Arial Black" pitchFamily="34" charset="0"/>
              </a:rPr>
              <a:t>	στερεών</a:t>
            </a:r>
            <a:endParaRPr lang="el-GR" sz="4000" dirty="0">
              <a:solidFill>
                <a:schemeClr val="accent6">
                  <a:lumMod val="75000"/>
                </a:schemeClr>
              </a:solidFill>
              <a:latin typeface="Arial Black" pitchFamily="34" charset="0"/>
            </a:endParaRPr>
          </a:p>
        </p:txBody>
      </p:sp>
      <p:sp>
        <p:nvSpPr>
          <p:cNvPr id="2" name="1 - Τίτλος"/>
          <p:cNvSpPr>
            <a:spLocks noGrp="1"/>
          </p:cNvSpPr>
          <p:nvPr>
            <p:ph type="title"/>
          </p:nvPr>
        </p:nvSpPr>
        <p:spPr/>
        <p:txBody>
          <a:bodyPr>
            <a:noAutofit/>
          </a:bodyPr>
          <a:lstStyle/>
          <a:p>
            <a:pPr eaLnBrk="1" fontAlgn="auto" hangingPunct="1">
              <a:spcAft>
                <a:spcPts val="0"/>
              </a:spcAft>
              <a:defRPr/>
            </a:pPr>
            <a:r>
              <a:rPr lang="el-GR" smtClean="0">
                <a:solidFill>
                  <a:schemeClr val="accent2">
                    <a:lumMod val="60000"/>
                    <a:lumOff val="40000"/>
                  </a:schemeClr>
                </a:solidFill>
                <a:latin typeface="Mistral" pitchFamily="66" charset="0"/>
              </a:rPr>
              <a:t>Πρωτοβάθμια Επεξεργασία</a:t>
            </a:r>
            <a:br>
              <a:rPr lang="el-GR" smtClean="0">
                <a:solidFill>
                  <a:schemeClr val="accent2">
                    <a:lumMod val="60000"/>
                    <a:lumOff val="40000"/>
                  </a:schemeClr>
                </a:solidFill>
                <a:latin typeface="Mistral" pitchFamily="66" charset="0"/>
              </a:rPr>
            </a:br>
            <a:endParaRPr lang="el-GR">
              <a:solidFill>
                <a:schemeClr val="accent2">
                  <a:lumMod val="60000"/>
                  <a:lumOff val="40000"/>
                </a:schemeClr>
              </a:solidFill>
              <a:latin typeface="Mistral" pitchFamily="66"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2050"/>
                            </p:stCondLst>
                            <p:childTnLst>
                              <p:par>
                                <p:cTn id="12" presetID="5"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par>
                          <p:cTn id="15" fill="hold">
                            <p:stCondLst>
                              <p:cond delay="2550"/>
                            </p:stCondLst>
                            <p:childTnLst>
                              <p:par>
                                <p:cTn id="16" presetID="5" presetClass="entr" presetSubtype="1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par>
                          <p:cTn id="19" fill="hold">
                            <p:stCondLst>
                              <p:cond delay="3050"/>
                            </p:stCondLst>
                            <p:childTnLst>
                              <p:par>
                                <p:cTn id="20" presetID="5" presetClass="entr" presetSubtype="1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par>
                          <p:cTn id="23" fill="hold">
                            <p:stCondLst>
                              <p:cond delay="3550"/>
                            </p:stCondLst>
                            <p:childTnLst>
                              <p:par>
                                <p:cTn id="24" presetID="5" presetClass="entr" presetSubtype="1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heckerboard(across)">
                                      <p:cBhvr>
                                        <p:cTn id="26" dur="500"/>
                                        <p:tgtEl>
                                          <p:spTgt spid="3">
                                            <p:txEl>
                                              <p:pRg st="3" end="3"/>
                                            </p:txEl>
                                          </p:spTgt>
                                        </p:tgtEl>
                                      </p:cBhvr>
                                    </p:animEffect>
                                  </p:childTnLst>
                                </p:cTn>
                              </p:par>
                            </p:childTnLst>
                          </p:cTn>
                        </p:par>
                        <p:par>
                          <p:cTn id="27" fill="hold">
                            <p:stCondLst>
                              <p:cond delay="4050"/>
                            </p:stCondLst>
                            <p:childTnLst>
                              <p:par>
                                <p:cTn id="28" presetID="5" presetClass="entr" presetSubtype="1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checkerboard(across)">
                                      <p:cBhvr>
                                        <p:cTn id="30" dur="500"/>
                                        <p:tgtEl>
                                          <p:spTgt spid="3">
                                            <p:txEl>
                                              <p:pRg st="4" end="4"/>
                                            </p:txEl>
                                          </p:spTgt>
                                        </p:tgtEl>
                                      </p:cBhvr>
                                    </p:animEffect>
                                  </p:childTnLst>
                                </p:cTn>
                              </p:par>
                            </p:childTnLst>
                          </p:cTn>
                        </p:par>
                        <p:par>
                          <p:cTn id="31" fill="hold">
                            <p:stCondLst>
                              <p:cond delay="4550"/>
                            </p:stCondLst>
                            <p:childTnLst>
                              <p:par>
                                <p:cTn id="32" presetID="5" presetClass="entr" presetSubtype="1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checkerboard(across)">
                                      <p:cBhvr>
                                        <p:cTn id="34" dur="500"/>
                                        <p:tgtEl>
                                          <p:spTgt spid="3">
                                            <p:txEl>
                                              <p:pRg st="5" end="5"/>
                                            </p:txEl>
                                          </p:spTgt>
                                        </p:tgtEl>
                                      </p:cBhvr>
                                    </p:animEffect>
                                  </p:childTnLst>
                                </p:cTn>
                              </p:par>
                            </p:childTnLst>
                          </p:cTn>
                        </p:par>
                        <p:par>
                          <p:cTn id="35" fill="hold">
                            <p:stCondLst>
                              <p:cond delay="5050"/>
                            </p:stCondLst>
                            <p:childTnLst>
                              <p:par>
                                <p:cTn id="36" presetID="5" presetClass="entr" presetSubtype="1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checkerboard(across)">
                                      <p:cBhvr>
                                        <p:cTn id="38" dur="500"/>
                                        <p:tgtEl>
                                          <p:spTgt spid="3">
                                            <p:txEl>
                                              <p:pRg st="6" end="6"/>
                                            </p:txEl>
                                          </p:spTgt>
                                        </p:tgtEl>
                                      </p:cBhvr>
                                    </p:animEffect>
                                  </p:childTnLst>
                                </p:cTn>
                              </p:par>
                            </p:childTnLst>
                          </p:cTn>
                        </p:par>
                        <p:par>
                          <p:cTn id="39" fill="hold">
                            <p:stCondLst>
                              <p:cond delay="5550"/>
                            </p:stCondLst>
                            <p:childTnLst>
                              <p:par>
                                <p:cTn id="40" presetID="5" presetClass="entr" presetSubtype="10"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par>
                          <p:cTn id="43" fill="hold">
                            <p:stCondLst>
                              <p:cond delay="6050"/>
                            </p:stCondLst>
                            <p:childTnLst>
                              <p:par>
                                <p:cTn id="44" presetID="5" presetClass="entr" presetSubtype="10" fill="hold" grpId="0"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checkerboard(across)">
                                      <p:cBhvr>
                                        <p:cTn id="46" dur="500"/>
                                        <p:tgtEl>
                                          <p:spTgt spid="3">
                                            <p:txEl>
                                              <p:pRg st="9" end="9"/>
                                            </p:txEl>
                                          </p:spTgt>
                                        </p:tgtEl>
                                      </p:cBhvr>
                                    </p:animEffect>
                                  </p:childTnLst>
                                </p:cTn>
                              </p:par>
                            </p:childTnLst>
                          </p:cTn>
                        </p:par>
                        <p:par>
                          <p:cTn id="47" fill="hold">
                            <p:stCondLst>
                              <p:cond delay="6550"/>
                            </p:stCondLst>
                            <p:childTnLst>
                              <p:par>
                                <p:cTn id="48" presetID="5" presetClass="entr" presetSubtype="10" fill="hold" grpId="0" nodeType="after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0" dur="500"/>
                                        <p:tgtEl>
                                          <p:spTgt spid="3">
                                            <p:txEl>
                                              <p:pRg st="10" end="10"/>
                                            </p:txEl>
                                          </p:spTgt>
                                        </p:tgtEl>
                                      </p:cBhvr>
                                    </p:animEffect>
                                  </p:childTnLst>
                                </p:cTn>
                              </p:par>
                            </p:childTnLst>
                          </p:cTn>
                        </p:par>
                        <p:par>
                          <p:cTn id="51" fill="hold">
                            <p:stCondLst>
                              <p:cond delay="7050"/>
                            </p:stCondLst>
                            <p:childTnLst>
                              <p:par>
                                <p:cTn id="52" presetID="5" presetClass="entr" presetSubtype="10" fill="hold" grpId="0" nodeType="after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54" dur="500"/>
                                        <p:tgtEl>
                                          <p:spTgt spid="3">
                                            <p:txEl>
                                              <p:pRg st="11" end="11"/>
                                            </p:txEl>
                                          </p:spTgt>
                                        </p:tgtEl>
                                      </p:cBhvr>
                                    </p:animEffect>
                                  </p:childTnLst>
                                </p:cTn>
                              </p:par>
                            </p:childTnLst>
                          </p:cTn>
                        </p:par>
                        <p:par>
                          <p:cTn id="55" fill="hold">
                            <p:stCondLst>
                              <p:cond delay="7550"/>
                            </p:stCondLst>
                            <p:childTnLst>
                              <p:par>
                                <p:cTn id="56" presetID="5" presetClass="entr" presetSubtype="10" fill="hold" grpId="0" nodeType="after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58" dur="500"/>
                                        <p:tgtEl>
                                          <p:spTgt spid="3">
                                            <p:txEl>
                                              <p:pRg st="12" end="12"/>
                                            </p:txEl>
                                          </p:spTgt>
                                        </p:tgtEl>
                                      </p:cBhvr>
                                    </p:animEffect>
                                  </p:childTnLst>
                                </p:cTn>
                              </p:par>
                            </p:childTnLst>
                          </p:cTn>
                        </p:par>
                        <p:par>
                          <p:cTn id="59" fill="hold">
                            <p:stCondLst>
                              <p:cond delay="8050"/>
                            </p:stCondLst>
                            <p:childTnLst>
                              <p:par>
                                <p:cTn id="60" presetID="5" presetClass="entr" presetSubtype="10" fill="hold" grpId="0" nodeType="after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62" dur="500"/>
                                        <p:tgtEl>
                                          <p:spTgt spid="3">
                                            <p:txEl>
                                              <p:pRg st="13" end="13"/>
                                            </p:txEl>
                                          </p:spTgt>
                                        </p:tgtEl>
                                      </p:cBhvr>
                                    </p:animEffect>
                                  </p:childTnLst>
                                </p:cTn>
                              </p:par>
                            </p:childTnLst>
                          </p:cTn>
                        </p:par>
                        <p:par>
                          <p:cTn id="63" fill="hold">
                            <p:stCondLst>
                              <p:cond delay="8550"/>
                            </p:stCondLst>
                            <p:childTnLst>
                              <p:par>
                                <p:cTn id="64" presetID="5" presetClass="entr" presetSubtype="10" fill="hold" grpId="0" nodeType="afterEffect">
                                  <p:stCondLst>
                                    <p:cond delay="0"/>
                                  </p:stCondLst>
                                  <p:childTnLst>
                                    <p:set>
                                      <p:cBhvr>
                                        <p:cTn id="65"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66" dur="500"/>
                                        <p:tgtEl>
                                          <p:spTgt spid="3">
                                            <p:txEl>
                                              <p:pRg st="14" end="14"/>
                                            </p:txEl>
                                          </p:spTgt>
                                        </p:tgtEl>
                                      </p:cBhvr>
                                    </p:animEffect>
                                  </p:childTnLst>
                                </p:cTn>
                              </p:par>
                            </p:childTnLst>
                          </p:cTn>
                        </p:par>
                        <p:par>
                          <p:cTn id="67" fill="hold">
                            <p:stCondLst>
                              <p:cond delay="9050"/>
                            </p:stCondLst>
                            <p:childTnLst>
                              <p:par>
                                <p:cTn id="68" presetID="5" presetClass="entr" presetSubtype="10" fill="hold" grpId="0" nodeType="afterEffect">
                                  <p:stCondLst>
                                    <p:cond delay="0"/>
                                  </p:stCondLst>
                                  <p:childTnLst>
                                    <p:set>
                                      <p:cBhvr>
                                        <p:cTn id="69"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70" dur="500"/>
                                        <p:tgtEl>
                                          <p:spTgt spid="3">
                                            <p:txEl>
                                              <p:pRg st="15" end="15"/>
                                            </p:txEl>
                                          </p:spTgt>
                                        </p:tgtEl>
                                      </p:cBhvr>
                                    </p:animEffect>
                                  </p:childTnLst>
                                </p:cTn>
                              </p:par>
                            </p:childTnLst>
                          </p:cTn>
                        </p:par>
                        <p:par>
                          <p:cTn id="71" fill="hold">
                            <p:stCondLst>
                              <p:cond delay="9550"/>
                            </p:stCondLst>
                            <p:childTnLst>
                              <p:par>
                                <p:cTn id="72" presetID="5" presetClass="entr" presetSubtype="10" fill="hold" grpId="0" nodeType="afterEffect">
                                  <p:stCondLst>
                                    <p:cond delay="0"/>
                                  </p:stCondLst>
                                  <p:childTnLst>
                                    <p:set>
                                      <p:cBhvr>
                                        <p:cTn id="73"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74" dur="500"/>
                                        <p:tgtEl>
                                          <p:spTgt spid="3">
                                            <p:txEl>
                                              <p:pRg st="16" end="16"/>
                                            </p:txEl>
                                          </p:spTgt>
                                        </p:tgtEl>
                                      </p:cBhvr>
                                    </p:animEffect>
                                  </p:childTnLst>
                                </p:cTn>
                              </p:par>
                            </p:childTnLst>
                          </p:cTn>
                        </p:par>
                        <p:par>
                          <p:cTn id="75" fill="hold">
                            <p:stCondLst>
                              <p:cond delay="10050"/>
                            </p:stCondLst>
                            <p:childTnLst>
                              <p:par>
                                <p:cTn id="76" presetID="5" presetClass="entr" presetSubtype="10" fill="hold" grpId="0" nodeType="afterEffect">
                                  <p:stCondLst>
                                    <p:cond delay="0"/>
                                  </p:stCondLst>
                                  <p:childTnLst>
                                    <p:set>
                                      <p:cBhvr>
                                        <p:cTn id="77" dur="1" fill="hold">
                                          <p:stCondLst>
                                            <p:cond delay="0"/>
                                          </p:stCondLst>
                                        </p:cTn>
                                        <p:tgtEl>
                                          <p:spTgt spid="3">
                                            <p:txEl>
                                              <p:pRg st="17" end="17"/>
                                            </p:txEl>
                                          </p:spTgt>
                                        </p:tgtEl>
                                        <p:attrNameLst>
                                          <p:attrName>style.visibility</p:attrName>
                                        </p:attrNameLst>
                                      </p:cBhvr>
                                      <p:to>
                                        <p:strVal val="visible"/>
                                      </p:to>
                                    </p:set>
                                    <p:animEffect transition="in" filter="checkerboard(across)">
                                      <p:cBhvr>
                                        <p:cTn id="78" dur="500"/>
                                        <p:tgtEl>
                                          <p:spTgt spid="3">
                                            <p:txEl>
                                              <p:pRg st="17" end="17"/>
                                            </p:txEl>
                                          </p:spTgt>
                                        </p:tgtEl>
                                      </p:cBhvr>
                                    </p:animEffect>
                                  </p:childTnLst>
                                </p:cTn>
                              </p:par>
                            </p:childTnLst>
                          </p:cTn>
                        </p:par>
                        <p:par>
                          <p:cTn id="79" fill="hold">
                            <p:stCondLst>
                              <p:cond delay="10550"/>
                            </p:stCondLst>
                            <p:childTnLst>
                              <p:par>
                                <p:cTn id="80" presetID="5" presetClass="entr" presetSubtype="10" fill="hold" grpId="0" nodeType="afterEffect">
                                  <p:stCondLst>
                                    <p:cond delay="0"/>
                                  </p:stCondLst>
                                  <p:childTnLst>
                                    <p:set>
                                      <p:cBhvr>
                                        <p:cTn id="81" dur="1" fill="hold">
                                          <p:stCondLst>
                                            <p:cond delay="0"/>
                                          </p:stCondLst>
                                        </p:cTn>
                                        <p:tgtEl>
                                          <p:spTgt spid="3">
                                            <p:txEl>
                                              <p:pRg st="18" end="18"/>
                                            </p:txEl>
                                          </p:spTgt>
                                        </p:tgtEl>
                                        <p:attrNameLst>
                                          <p:attrName>style.visibility</p:attrName>
                                        </p:attrNameLst>
                                      </p:cBhvr>
                                      <p:to>
                                        <p:strVal val="visible"/>
                                      </p:to>
                                    </p:set>
                                    <p:animEffect transition="in" filter="checkerboard(across)">
                                      <p:cBhvr>
                                        <p:cTn id="8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FF3399"/>
            </a:gs>
            <a:gs pos="51000">
              <a:srgbClr val="FF6633"/>
            </a:gs>
            <a:gs pos="84000">
              <a:srgbClr val="FFFF00"/>
            </a:gs>
            <a:gs pos="93000">
              <a:srgbClr val="01A78F"/>
            </a:gs>
            <a:gs pos="100000">
              <a:srgbClr val="3366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pPr marL="274320" indent="-274320" eaLnBrk="1" fontAlgn="auto" hangingPunct="1">
              <a:spcAft>
                <a:spcPts val="0"/>
              </a:spcAft>
              <a:buFont typeface="Wingdings 2"/>
              <a:buNone/>
              <a:defRPr/>
            </a:pPr>
            <a:r>
              <a:rPr lang="el-GR" b="1" dirty="0" smtClean="0"/>
              <a:t>	</a:t>
            </a:r>
            <a:r>
              <a:rPr lang="el-GR" b="1" dirty="0" smtClean="0">
                <a:latin typeface="Batang" pitchFamily="18" charset="-127"/>
                <a:ea typeface="Batang" pitchFamily="18" charset="-127"/>
              </a:rPr>
              <a:t>α) Εξουδετέρωση</a:t>
            </a:r>
          </a:p>
          <a:p>
            <a:pPr marL="274320" indent="-274320" eaLnBrk="1" fontAlgn="auto" hangingPunct="1">
              <a:spcAft>
                <a:spcPts val="0"/>
              </a:spcAft>
              <a:buFont typeface="Wingdings 2"/>
              <a:buNone/>
              <a:defRPr/>
            </a:pPr>
            <a:r>
              <a:rPr lang="el-GR" b="1" dirty="0" smtClean="0">
                <a:latin typeface="Batang" pitchFamily="18" charset="-127"/>
                <a:ea typeface="Batang" pitchFamily="18" charset="-127"/>
              </a:rPr>
              <a:t>	β) προσθήκη κατάλληλων χημικών ουσιών με σκοπό την</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αποσταθεροποίηση - συσσωμάτωση - κροκίδωση των</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κολλοειδών συστατικών και των λεπτομερών στερεών.</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Τα υλικά αυτά είναι κυρίως:</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Υδράσβεστος </a:t>
            </a:r>
            <a:r>
              <a:rPr lang="en-US" dirty="0" smtClean="0">
                <a:latin typeface="Batang" pitchFamily="18" charset="-127"/>
                <a:ea typeface="Batang" pitchFamily="18" charset="-127"/>
              </a:rPr>
              <a:t>Ca(OH)2</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Ανόργανα κροκιδωτικά αντιδραστήρια (χλωριούχα, θειϊκά</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ή μικτά άλατα του σιδήρου -Fe(III) ή του αργιλίου -</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a:t>
            </a:r>
            <a:r>
              <a:rPr lang="en-US" dirty="0" smtClean="0">
                <a:latin typeface="Batang" pitchFamily="18" charset="-127"/>
                <a:ea typeface="Batang" pitchFamily="18" charset="-127"/>
              </a:rPr>
              <a:t>Al(III).</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Διάλυμα χλωριούχου πολυαργιλίου (PAC)</a:t>
            </a:r>
          </a:p>
          <a:p>
            <a:pPr marL="274320" indent="-274320" eaLnBrk="1" fontAlgn="auto" hangingPunct="1">
              <a:spcAft>
                <a:spcPts val="0"/>
              </a:spcAft>
              <a:buFont typeface="Wingdings 2"/>
              <a:buNone/>
              <a:defRPr/>
            </a:pPr>
            <a:r>
              <a:rPr lang="el-GR" dirty="0" smtClean="0">
                <a:latin typeface="Batang" pitchFamily="18" charset="-127"/>
                <a:ea typeface="Batang" pitchFamily="18" charset="-127"/>
              </a:rPr>
              <a:t>	Πολυηλεκτρολύτες (οργανικά κροκιδωτικά)</a:t>
            </a:r>
            <a:endParaRPr lang="el-GR" dirty="0">
              <a:latin typeface="Batang" pitchFamily="18" charset="-127"/>
              <a:ea typeface="Batang" pitchFamily="18" charset="-127"/>
            </a:endParaRPr>
          </a:p>
        </p:txBody>
      </p:sp>
      <p:sp>
        <p:nvSpPr>
          <p:cNvPr id="3" name="2 - Τίτλος"/>
          <p:cNvSpPr>
            <a:spLocks noGrp="1"/>
          </p:cNvSpPr>
          <p:nvPr>
            <p:ph type="title"/>
          </p:nvPr>
        </p:nvSpPr>
        <p:spPr/>
        <p:txBody>
          <a:bodyPr/>
          <a:lstStyle/>
          <a:p>
            <a:pPr marL="274320" indent="-274320" eaLnBrk="1" fontAlgn="auto" hangingPunct="1">
              <a:spcBef>
                <a:spcPts val="600"/>
              </a:spcBef>
              <a:spcAft>
                <a:spcPts val="0"/>
              </a:spcAft>
              <a:defRPr/>
            </a:pPr>
            <a:r>
              <a:rPr lang="el-GR" sz="2400" spc="0" smtClean="0">
                <a:ln>
                  <a:noFill/>
                </a:ln>
                <a:solidFill>
                  <a:schemeClr val="tx2">
                    <a:lumMod val="75000"/>
                  </a:schemeClr>
                </a:solidFill>
                <a:effectLst/>
                <a:ea typeface="+mn-ea"/>
                <a:cs typeface="+mn-cs"/>
              </a:rPr>
              <a:t>Κατά τη Χημική επεξεργασία πραγματοποιείται:</a:t>
            </a:r>
            <a:br>
              <a:rPr lang="el-GR" sz="2400" spc="0" smtClean="0">
                <a:ln>
                  <a:noFill/>
                </a:ln>
                <a:solidFill>
                  <a:schemeClr val="tx2">
                    <a:lumMod val="75000"/>
                  </a:schemeClr>
                </a:solidFill>
                <a:effectLst/>
                <a:ea typeface="+mn-ea"/>
                <a:cs typeface="+mn-cs"/>
              </a:rPr>
            </a:br>
            <a:endParaRPr lang="el-GR">
              <a:solidFill>
                <a:schemeClr val="tx2">
                  <a:lumMod val="75000"/>
                </a:schemeClr>
              </a:solidFill>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9"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9"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9"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9"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9" fill="hold" grpId="0" nodeType="after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additive="base">
                                        <p:cTn id="42"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par>
                          <p:cTn id="44" fill="hold">
                            <p:stCondLst>
                              <p:cond delay="4000"/>
                            </p:stCondLst>
                            <p:childTnLst>
                              <p:par>
                                <p:cTn id="45" presetID="2" presetClass="entr" presetSubtype="9" fill="hold" grpId="0" nodeType="after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additive="base">
                                        <p:cTn id="47"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par>
                          <p:cTn id="49" fill="hold">
                            <p:stCondLst>
                              <p:cond delay="4500"/>
                            </p:stCondLst>
                            <p:childTnLst>
                              <p:par>
                                <p:cTn id="50" presetID="2" presetClass="entr" presetSubtype="9" fill="hold" grpId="0" nodeType="after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 calcmode="lin" valueType="num">
                                      <p:cBhvr additive="base">
                                        <p:cTn id="52"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2" presetClass="entr" presetSubtype="9" fill="hold" grpId="0" nodeType="after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 calcmode="lin" valueType="num">
                                      <p:cBhvr additive="base">
                                        <p:cTn id="5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11" presetClass="entr" presetSubtype="0" fill="hold" nodeType="afterEffect">
                                  <p:stCondLst>
                                    <p:cond delay="0"/>
                                  </p:stCondLst>
                                  <p:childTnLst>
                                    <p:set>
                                      <p:cBhvr>
                                        <p:cTn id="61" dur="500">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el-GR" b="1" dirty="0" smtClean="0">
                <a:solidFill>
                  <a:schemeClr val="bg1"/>
                </a:solidFill>
              </a:rPr>
              <a:t>Πως γίνεται ο διαχωρισμός των στερεών;</a:t>
            </a:r>
          </a:p>
          <a:p>
            <a:pPr marL="274320" indent="-274320" eaLnBrk="1" fontAlgn="auto" hangingPunct="1">
              <a:spcAft>
                <a:spcPts val="0"/>
              </a:spcAft>
              <a:buFont typeface="Wingdings 2"/>
              <a:buNone/>
              <a:defRPr/>
            </a:pPr>
            <a:r>
              <a:rPr lang="el-GR" dirty="0" smtClean="0">
                <a:solidFill>
                  <a:schemeClr val="bg1"/>
                </a:solidFill>
              </a:rPr>
              <a:t>	Για την απομάκρυνση των αιωρουμένων στερεών</a:t>
            </a:r>
          </a:p>
          <a:p>
            <a:pPr marL="274320" indent="-274320" eaLnBrk="1" fontAlgn="auto" hangingPunct="1">
              <a:spcAft>
                <a:spcPts val="0"/>
              </a:spcAft>
              <a:buFont typeface="Wingdings 2"/>
              <a:buNone/>
              <a:defRPr/>
            </a:pPr>
            <a:r>
              <a:rPr lang="el-GR" dirty="0" smtClean="0">
                <a:solidFill>
                  <a:schemeClr val="bg1"/>
                </a:solidFill>
              </a:rPr>
              <a:t>χρησιμοποιείται κυρίως η μέθοδος της καθίζησης</a:t>
            </a:r>
          </a:p>
          <a:p>
            <a:pPr marL="274320" indent="-274320" eaLnBrk="1" fontAlgn="auto" hangingPunct="1">
              <a:spcAft>
                <a:spcPts val="0"/>
              </a:spcAft>
              <a:buFont typeface="Wingdings 2"/>
              <a:buNone/>
              <a:defRPr/>
            </a:pPr>
            <a:r>
              <a:rPr lang="el-GR" dirty="0" smtClean="0">
                <a:solidFill>
                  <a:schemeClr val="bg1"/>
                </a:solidFill>
              </a:rPr>
              <a:t>	με την επίδραση της βαρύτητας.</a:t>
            </a:r>
          </a:p>
          <a:p>
            <a:pPr marL="274320" indent="-274320" eaLnBrk="1" fontAlgn="auto" hangingPunct="1">
              <a:spcAft>
                <a:spcPts val="0"/>
              </a:spcAft>
              <a:buFont typeface="Wingdings 2"/>
              <a:buChar char=""/>
              <a:defRPr/>
            </a:pPr>
            <a:r>
              <a:rPr lang="el-GR" b="1" dirty="0" smtClean="0">
                <a:solidFill>
                  <a:schemeClr val="bg1"/>
                </a:solidFill>
              </a:rPr>
              <a:t>Που γίνεται ο διαχωρισμός των στερεών;</a:t>
            </a:r>
          </a:p>
          <a:p>
            <a:pPr marL="274320" indent="-274320" eaLnBrk="1" fontAlgn="auto" hangingPunct="1">
              <a:spcAft>
                <a:spcPts val="0"/>
              </a:spcAft>
              <a:buFont typeface="Wingdings 2"/>
              <a:buNone/>
              <a:defRPr/>
            </a:pPr>
            <a:r>
              <a:rPr lang="el-GR" dirty="0" smtClean="0">
                <a:solidFill>
                  <a:schemeClr val="bg1"/>
                </a:solidFill>
              </a:rPr>
              <a:t>	Σε δεξαμενές καθίζησης που είναι κυλινδρικού ή</a:t>
            </a:r>
          </a:p>
          <a:p>
            <a:pPr marL="274320" indent="-274320" eaLnBrk="1" fontAlgn="auto" hangingPunct="1">
              <a:spcAft>
                <a:spcPts val="0"/>
              </a:spcAft>
              <a:buFont typeface="Wingdings 2"/>
              <a:buNone/>
              <a:defRPr/>
            </a:pPr>
            <a:r>
              <a:rPr lang="el-GR" dirty="0" smtClean="0">
                <a:solidFill>
                  <a:schemeClr val="bg1"/>
                </a:solidFill>
              </a:rPr>
              <a:t>	ορθογώνιου σχήματος, απ’ τις οποίες εξέρχεται το</a:t>
            </a:r>
          </a:p>
          <a:p>
            <a:pPr marL="274320" indent="-274320" eaLnBrk="1" fontAlgn="auto" hangingPunct="1">
              <a:spcAft>
                <a:spcPts val="0"/>
              </a:spcAft>
              <a:buFont typeface="Wingdings 2"/>
              <a:buNone/>
              <a:defRPr/>
            </a:pPr>
            <a:r>
              <a:rPr lang="el-GR" dirty="0" smtClean="0">
                <a:solidFill>
                  <a:schemeClr val="bg1"/>
                </a:solidFill>
              </a:rPr>
              <a:t>	καθαρισμένο νερό.</a:t>
            </a:r>
          </a:p>
          <a:p>
            <a:pPr marL="274320" indent="-274320" eaLnBrk="1" fontAlgn="auto" hangingPunct="1">
              <a:spcAft>
                <a:spcPts val="0"/>
              </a:spcAft>
              <a:buFont typeface="Wingdings 2"/>
              <a:buChar char=""/>
              <a:defRPr/>
            </a:pPr>
            <a:r>
              <a:rPr lang="el-GR" b="1" dirty="0" smtClean="0">
                <a:solidFill>
                  <a:schemeClr val="bg1"/>
                </a:solidFill>
              </a:rPr>
              <a:t>Πως απομακρύνεται το υλικό που</a:t>
            </a:r>
          </a:p>
          <a:p>
            <a:pPr marL="274320" indent="-274320" eaLnBrk="1" fontAlgn="auto" hangingPunct="1">
              <a:spcAft>
                <a:spcPts val="0"/>
              </a:spcAft>
              <a:buFont typeface="Wingdings 2"/>
              <a:buNone/>
              <a:defRPr/>
            </a:pPr>
            <a:r>
              <a:rPr lang="el-GR" b="1" dirty="0" smtClean="0">
                <a:solidFill>
                  <a:schemeClr val="bg1"/>
                </a:solidFill>
              </a:rPr>
              <a:t>	καθιζάνει;</a:t>
            </a:r>
          </a:p>
          <a:p>
            <a:pPr marL="274320" indent="-274320" eaLnBrk="1" fontAlgn="auto" hangingPunct="1">
              <a:spcAft>
                <a:spcPts val="0"/>
              </a:spcAft>
              <a:buFont typeface="Wingdings 2"/>
              <a:buNone/>
              <a:defRPr/>
            </a:pPr>
            <a:r>
              <a:rPr lang="el-GR" dirty="0" smtClean="0">
                <a:solidFill>
                  <a:schemeClr val="bg1"/>
                </a:solidFill>
              </a:rPr>
              <a:t>	Το υλικό που καθιζάνει αποτελεί την πρωτοβάθμια</a:t>
            </a:r>
          </a:p>
          <a:p>
            <a:pPr marL="274320" indent="-274320" eaLnBrk="1" fontAlgn="auto" hangingPunct="1">
              <a:spcAft>
                <a:spcPts val="0"/>
              </a:spcAft>
              <a:buFont typeface="Wingdings 2"/>
              <a:buNone/>
              <a:defRPr/>
            </a:pPr>
            <a:r>
              <a:rPr lang="el-GR" dirty="0" smtClean="0">
                <a:solidFill>
                  <a:schemeClr val="bg1"/>
                </a:solidFill>
              </a:rPr>
              <a:t>	λάσπη. Η λάσπη αυτή απομακρύνεται με αντλίες.</a:t>
            </a:r>
            <a:endParaRPr lang="el-GR" dirty="0">
              <a:solidFill>
                <a:schemeClr val="bg1"/>
              </a:solidFill>
            </a:endParaRPr>
          </a:p>
        </p:txBody>
      </p:sp>
      <p:sp>
        <p:nvSpPr>
          <p:cNvPr id="3" name="2 - Τίτλος"/>
          <p:cNvSpPr>
            <a:spLocks noGrp="1"/>
          </p:cNvSpPr>
          <p:nvPr>
            <p:ph type="title"/>
          </p:nvPr>
        </p:nvSpPr>
        <p:spPr/>
        <p:txBody>
          <a:bodyPr>
            <a:normAutofit fontScale="90000"/>
          </a:bodyPr>
          <a:lstStyle/>
          <a:p>
            <a:pPr eaLnBrk="1" fontAlgn="auto" hangingPunct="1">
              <a:spcAft>
                <a:spcPts val="0"/>
              </a:spcAft>
              <a:defRPr/>
            </a:pPr>
            <a:r>
              <a:rPr lang="el-GR" b="1" smtClean="0">
                <a:solidFill>
                  <a:schemeClr val="bg1"/>
                </a:solidFill>
              </a:rPr>
              <a:t>Πρωτοβάθμια Επεξεργασία</a:t>
            </a:r>
            <a:br>
              <a:rPr lang="el-GR" b="1" smtClean="0">
                <a:solidFill>
                  <a:schemeClr val="bg1"/>
                </a:solidFill>
              </a:rPr>
            </a:br>
            <a:endParaRPr lang="el-GR">
              <a:solidFill>
                <a:schemeClr val="bg1"/>
              </a:solidFill>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checkerboard(across)">
                                      <p:cBhvr>
                                        <p:cTn id="11" dur="500"/>
                                        <p:tgtEl>
                                          <p:spTgt spid="2">
                                            <p:txEl>
                                              <p:pRg st="0" end="0"/>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heckerboard(across)">
                                      <p:cBhvr>
                                        <p:cTn id="15" dur="500"/>
                                        <p:tgtEl>
                                          <p:spTgt spid="2">
                                            <p:txEl>
                                              <p:pRg st="1" end="1"/>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checkerboard(across)">
                                      <p:cBhvr>
                                        <p:cTn id="19" dur="500"/>
                                        <p:tgtEl>
                                          <p:spTgt spid="2">
                                            <p:txEl>
                                              <p:pRg st="2" end="2"/>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checkerboard(across)">
                                      <p:cBhvr>
                                        <p:cTn id="23" dur="500"/>
                                        <p:tgtEl>
                                          <p:spTgt spid="2">
                                            <p:txEl>
                                              <p:pRg st="3" end="3"/>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checkerboard(across)">
                                      <p:cBhvr>
                                        <p:cTn id="31" dur="500"/>
                                        <p:tgtEl>
                                          <p:spTgt spid="2">
                                            <p:txEl>
                                              <p:pRg st="5" end="5"/>
                                            </p:txEl>
                                          </p:spTgt>
                                        </p:tgtEl>
                                      </p:cBhvr>
                                    </p:animEffect>
                                  </p:childTnLst>
                                </p:cTn>
                              </p:par>
                            </p:childTnLst>
                          </p:cTn>
                        </p:par>
                        <p:par>
                          <p:cTn id="32" fill="hold">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checkerboard(across)">
                                      <p:cBhvr>
                                        <p:cTn id="35" dur="500"/>
                                        <p:tgtEl>
                                          <p:spTgt spid="2">
                                            <p:txEl>
                                              <p:pRg st="6" end="6"/>
                                            </p:txEl>
                                          </p:spTgt>
                                        </p:tgtEl>
                                      </p:cBhvr>
                                    </p:animEffect>
                                  </p:childTnLst>
                                </p:cTn>
                              </p:par>
                            </p:childTnLst>
                          </p:cTn>
                        </p:par>
                        <p:par>
                          <p:cTn id="36" fill="hold">
                            <p:stCondLst>
                              <p:cond delay="4000"/>
                            </p:stCondLst>
                            <p:childTnLst>
                              <p:par>
                                <p:cTn id="37" presetID="5" presetClass="entr" presetSubtype="10" fill="hold" grpId="0"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checkerboard(across)">
                                      <p:cBhvr>
                                        <p:cTn id="39" dur="500"/>
                                        <p:tgtEl>
                                          <p:spTgt spid="2">
                                            <p:txEl>
                                              <p:pRg st="7" end="7"/>
                                            </p:txEl>
                                          </p:spTgt>
                                        </p:tgtEl>
                                      </p:cBhvr>
                                    </p:animEffect>
                                  </p:childTnLst>
                                </p:cTn>
                              </p:par>
                            </p:childTnLst>
                          </p:cTn>
                        </p:par>
                        <p:par>
                          <p:cTn id="40" fill="hold">
                            <p:stCondLst>
                              <p:cond delay="4500"/>
                            </p:stCondLst>
                            <p:childTnLst>
                              <p:par>
                                <p:cTn id="41" presetID="5" presetClass="entr" presetSubtype="10" fill="hold" grpId="0" nodeType="after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checkerboard(across)">
                                      <p:cBhvr>
                                        <p:cTn id="43" dur="500"/>
                                        <p:tgtEl>
                                          <p:spTgt spid="2">
                                            <p:txEl>
                                              <p:pRg st="8" end="8"/>
                                            </p:txEl>
                                          </p:spTgt>
                                        </p:tgtEl>
                                      </p:cBhvr>
                                    </p:animEffect>
                                  </p:childTnLst>
                                </p:cTn>
                              </p:par>
                            </p:childTnLst>
                          </p:cTn>
                        </p:par>
                        <p:par>
                          <p:cTn id="44" fill="hold">
                            <p:stCondLst>
                              <p:cond delay="5000"/>
                            </p:stCondLst>
                            <p:childTnLst>
                              <p:par>
                                <p:cTn id="45" presetID="5" presetClass="entr" presetSubtype="10" fill="hold" grpId="0" nodeType="after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checkerboard(across)">
                                      <p:cBhvr>
                                        <p:cTn id="47" dur="500"/>
                                        <p:tgtEl>
                                          <p:spTgt spid="2">
                                            <p:txEl>
                                              <p:pRg st="9" end="9"/>
                                            </p:txEl>
                                          </p:spTgt>
                                        </p:tgtEl>
                                      </p:cBhvr>
                                    </p:animEffect>
                                  </p:childTnLst>
                                </p:cTn>
                              </p:par>
                            </p:childTnLst>
                          </p:cTn>
                        </p:par>
                        <p:par>
                          <p:cTn id="48" fill="hold">
                            <p:stCondLst>
                              <p:cond delay="5500"/>
                            </p:stCondLst>
                            <p:childTnLst>
                              <p:par>
                                <p:cTn id="49" presetID="5" presetClass="entr" presetSubtype="10" fill="hold" grpId="0" nodeType="after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51" dur="500"/>
                                        <p:tgtEl>
                                          <p:spTgt spid="2">
                                            <p:txEl>
                                              <p:pRg st="10" end="10"/>
                                            </p:txEl>
                                          </p:spTgt>
                                        </p:tgtEl>
                                      </p:cBhvr>
                                    </p:animEffect>
                                  </p:childTnLst>
                                </p:cTn>
                              </p:par>
                            </p:childTnLst>
                          </p:cTn>
                        </p:par>
                        <p:par>
                          <p:cTn id="52" fill="hold">
                            <p:stCondLst>
                              <p:cond delay="6000"/>
                            </p:stCondLst>
                            <p:childTnLst>
                              <p:par>
                                <p:cTn id="53" presetID="5" presetClass="entr" presetSubtype="10" fill="hold" grpId="0" nodeType="after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Effect transition="in" filter="checkerboard(across)">
                                      <p:cBhvr>
                                        <p:cTn id="55"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52000"/>
          </a:schemeClr>
        </a:soli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r>
              <a:rPr lang="el-GR" b="1" dirty="0" smtClean="0"/>
              <a:t>Τι βαθμός καθαρισμού επιτυγχάνεται κατά την</a:t>
            </a:r>
          </a:p>
          <a:p>
            <a:pPr marL="274320" indent="-274320" eaLnBrk="1" fontAlgn="auto" hangingPunct="1">
              <a:spcAft>
                <a:spcPts val="0"/>
              </a:spcAft>
              <a:buFont typeface="Wingdings 2"/>
              <a:buNone/>
              <a:defRPr/>
            </a:pPr>
            <a:r>
              <a:rPr lang="el-GR" b="1" dirty="0" smtClean="0"/>
              <a:t>	πρωτοβάθμια επεξεργασία;</a:t>
            </a:r>
          </a:p>
          <a:p>
            <a:pPr marL="274320" indent="-274320" eaLnBrk="1" fontAlgn="auto" hangingPunct="1">
              <a:spcAft>
                <a:spcPts val="0"/>
              </a:spcAft>
              <a:buFont typeface="Wingdings 2"/>
              <a:buNone/>
              <a:defRPr/>
            </a:pPr>
            <a:r>
              <a:rPr lang="el-GR" dirty="0" smtClean="0"/>
              <a:t>Περίπου 40% σε BOD (βιολογικά απαιτούμενου οξυγόνου)</a:t>
            </a:r>
          </a:p>
          <a:p>
            <a:pPr marL="274320" indent="-274320" eaLnBrk="1" fontAlgn="auto" hangingPunct="1">
              <a:spcAft>
                <a:spcPts val="0"/>
              </a:spcAft>
              <a:buFont typeface="Wingdings 2"/>
              <a:buChar char=""/>
              <a:defRPr/>
            </a:pPr>
            <a:r>
              <a:rPr lang="el-GR" b="1" dirty="0" smtClean="0"/>
              <a:t>Ποια τα κύρια μέρη της πρωτοβάθμιας</a:t>
            </a:r>
          </a:p>
          <a:p>
            <a:pPr marL="274320" indent="-274320" eaLnBrk="1" fontAlgn="auto" hangingPunct="1">
              <a:spcAft>
                <a:spcPts val="0"/>
              </a:spcAft>
              <a:buFont typeface="Wingdings 2"/>
              <a:buNone/>
              <a:defRPr/>
            </a:pPr>
            <a:r>
              <a:rPr lang="el-GR" b="1" dirty="0" smtClean="0"/>
              <a:t>	επεξεργασίας;</a:t>
            </a:r>
          </a:p>
          <a:p>
            <a:pPr marL="274320" indent="-274320" eaLnBrk="1" fontAlgn="auto" hangingPunct="1">
              <a:spcAft>
                <a:spcPts val="0"/>
              </a:spcAft>
              <a:buFont typeface="Wingdings 2"/>
              <a:buNone/>
              <a:defRPr/>
            </a:pPr>
            <a:r>
              <a:rPr lang="el-GR" b="1" dirty="0" smtClean="0"/>
              <a:t>	α) Δεξαμενή καθίζησης</a:t>
            </a:r>
          </a:p>
          <a:p>
            <a:pPr marL="274320" indent="-274320" eaLnBrk="1" fontAlgn="auto" hangingPunct="1">
              <a:spcAft>
                <a:spcPts val="0"/>
              </a:spcAft>
              <a:buFont typeface="Wingdings 2"/>
              <a:buNone/>
              <a:defRPr/>
            </a:pPr>
            <a:r>
              <a:rPr lang="el-GR" b="1" dirty="0" smtClean="0"/>
              <a:t>	β) Μονάδα χλωρίωσης, πριν από την έξοδο του</a:t>
            </a:r>
          </a:p>
          <a:p>
            <a:pPr marL="274320" indent="-274320" eaLnBrk="1" fontAlgn="auto" hangingPunct="1">
              <a:spcAft>
                <a:spcPts val="0"/>
              </a:spcAft>
              <a:buFont typeface="Wingdings 2"/>
              <a:buNone/>
              <a:defRPr/>
            </a:pPr>
            <a:r>
              <a:rPr lang="el-GR" dirty="0" smtClean="0"/>
              <a:t>	ημικατεργασμένου αποβλήτου προς κάποιον υδάτινο αποδέκτη</a:t>
            </a:r>
          </a:p>
          <a:p>
            <a:pPr marL="274320" indent="-274320" eaLnBrk="1" fontAlgn="auto" hangingPunct="1">
              <a:spcAft>
                <a:spcPts val="0"/>
              </a:spcAft>
              <a:buFont typeface="Wingdings 2"/>
              <a:buNone/>
              <a:defRPr/>
            </a:pPr>
            <a:r>
              <a:rPr lang="el-GR" dirty="0" smtClean="0"/>
              <a:t>	(εφόσον δεν ακολουθεί δευτεροβάθμιος -βιολογικός</a:t>
            </a:r>
          </a:p>
          <a:p>
            <a:pPr marL="274320" indent="-274320" eaLnBrk="1" fontAlgn="auto" hangingPunct="1">
              <a:spcAft>
                <a:spcPts val="0"/>
              </a:spcAft>
              <a:buFont typeface="Wingdings 2"/>
              <a:buNone/>
              <a:defRPr/>
            </a:pPr>
            <a:r>
              <a:rPr lang="el-GR" dirty="0" smtClean="0"/>
              <a:t>	καθαρισμός).</a:t>
            </a:r>
          </a:p>
          <a:p>
            <a:pPr marL="274320" indent="-274320" eaLnBrk="1" fontAlgn="auto" hangingPunct="1">
              <a:spcAft>
                <a:spcPts val="0"/>
              </a:spcAft>
              <a:buFont typeface="Wingdings 2"/>
              <a:buNone/>
              <a:defRPr/>
            </a:pPr>
            <a:r>
              <a:rPr lang="el-GR" b="1" dirty="0" smtClean="0"/>
              <a:t>	γ) Ένας χωνευτής για τη σταθεροποίηση (αδρανοποίηση)</a:t>
            </a:r>
          </a:p>
          <a:p>
            <a:pPr marL="274320" indent="-274320" eaLnBrk="1" fontAlgn="auto" hangingPunct="1">
              <a:spcAft>
                <a:spcPts val="0"/>
              </a:spcAft>
              <a:buFont typeface="Wingdings 2"/>
              <a:buNone/>
              <a:defRPr/>
            </a:pPr>
            <a:r>
              <a:rPr lang="el-GR" dirty="0" smtClean="0"/>
              <a:t>	της παραγόμενης λάσπης, αερόβια ή αναερόβια.</a:t>
            </a:r>
            <a:endParaRPr lang="el-GR" dirty="0"/>
          </a:p>
        </p:txBody>
      </p:sp>
      <p:sp>
        <p:nvSpPr>
          <p:cNvPr id="3" name="2 - Τίτλος"/>
          <p:cNvSpPr>
            <a:spLocks noGrp="1"/>
          </p:cNvSpPr>
          <p:nvPr>
            <p:ph type="title"/>
          </p:nvPr>
        </p:nvSpPr>
        <p:spPr/>
        <p:txBody>
          <a:bodyPr>
            <a:normAutofit fontScale="90000"/>
          </a:bodyPr>
          <a:lstStyle/>
          <a:p>
            <a:pPr eaLnBrk="1" fontAlgn="auto" hangingPunct="1">
              <a:spcAft>
                <a:spcPts val="0"/>
              </a:spcAft>
              <a:defRPr/>
            </a:pPr>
            <a:r>
              <a:rPr lang="el-GR" b="1" smtClean="0"/>
              <a:t>Πρωτοβάθμια Επεξεργασία</a:t>
            </a:r>
            <a:br>
              <a:rPr lang="el-GR" b="1" smtClean="0"/>
            </a:br>
            <a:endParaRPr lang="el-G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500"/>
                                        <p:tgtEl>
                                          <p:spTgt spid="3"/>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amond(in)">
                                      <p:cBhvr>
                                        <p:cTn id="11" dur="500"/>
                                        <p:tgtEl>
                                          <p:spTgt spid="2">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diamond(in)">
                                      <p:cBhvr>
                                        <p:cTn id="15" dur="500"/>
                                        <p:tgtEl>
                                          <p:spTgt spid="2">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diamond(in)">
                                      <p:cBhvr>
                                        <p:cTn id="19" dur="500"/>
                                        <p:tgtEl>
                                          <p:spTgt spid="2">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diamond(in)">
                                      <p:cBhvr>
                                        <p:cTn id="23" dur="500"/>
                                        <p:tgtEl>
                                          <p:spTgt spid="2">
                                            <p:txEl>
                                              <p:pRg st="3" end="3"/>
                                            </p:txEl>
                                          </p:spTgt>
                                        </p:tgtEl>
                                      </p:cBhvr>
                                    </p:animEffect>
                                  </p:childTnLst>
                                </p:cTn>
                              </p:par>
                            </p:childTnLst>
                          </p:cTn>
                        </p:par>
                        <p:par>
                          <p:cTn id="24" fill="hold">
                            <p:stCondLst>
                              <p:cond delay="2500"/>
                            </p:stCondLst>
                            <p:childTnLst>
                              <p:par>
                                <p:cTn id="25" presetID="8" presetClass="entr" presetSubtype="16"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amond(in)">
                                      <p:cBhvr>
                                        <p:cTn id="27" dur="500"/>
                                        <p:tgtEl>
                                          <p:spTgt spid="2">
                                            <p:txEl>
                                              <p:pRg st="4" end="4"/>
                                            </p:txEl>
                                          </p:spTgt>
                                        </p:tgtEl>
                                      </p:cBhvr>
                                    </p:animEffect>
                                  </p:childTnLst>
                                </p:cTn>
                              </p:par>
                            </p:childTnLst>
                          </p:cTn>
                        </p:par>
                        <p:par>
                          <p:cTn id="28" fill="hold">
                            <p:stCondLst>
                              <p:cond delay="3000"/>
                            </p:stCondLst>
                            <p:childTnLst>
                              <p:par>
                                <p:cTn id="29" presetID="8" presetClass="entr" presetSubtype="16"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diamond(in)">
                                      <p:cBhvr>
                                        <p:cTn id="31" dur="500"/>
                                        <p:tgtEl>
                                          <p:spTgt spid="2">
                                            <p:txEl>
                                              <p:pRg st="5" end="5"/>
                                            </p:txEl>
                                          </p:spTgt>
                                        </p:tgtEl>
                                      </p:cBhvr>
                                    </p:animEffect>
                                  </p:childTnLst>
                                </p:cTn>
                              </p:par>
                            </p:childTnLst>
                          </p:cTn>
                        </p:par>
                        <p:par>
                          <p:cTn id="32" fill="hold">
                            <p:stCondLst>
                              <p:cond delay="3500"/>
                            </p:stCondLst>
                            <p:childTnLst>
                              <p:par>
                                <p:cTn id="33" presetID="8" presetClass="entr" presetSubtype="16"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diamond(in)">
                                      <p:cBhvr>
                                        <p:cTn id="35" dur="500"/>
                                        <p:tgtEl>
                                          <p:spTgt spid="2">
                                            <p:txEl>
                                              <p:pRg st="6" end="6"/>
                                            </p:txEl>
                                          </p:spTgt>
                                        </p:tgtEl>
                                      </p:cBhvr>
                                    </p:animEffect>
                                  </p:childTnLst>
                                </p:cTn>
                              </p:par>
                            </p:childTnLst>
                          </p:cTn>
                        </p:par>
                        <p:par>
                          <p:cTn id="36" fill="hold">
                            <p:stCondLst>
                              <p:cond delay="4000"/>
                            </p:stCondLst>
                            <p:childTnLst>
                              <p:par>
                                <p:cTn id="37" presetID="8" presetClass="entr" presetSubtype="16" fill="hold" grpId="0"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diamond(in)">
                                      <p:cBhvr>
                                        <p:cTn id="39" dur="500"/>
                                        <p:tgtEl>
                                          <p:spTgt spid="2">
                                            <p:txEl>
                                              <p:pRg st="7" end="7"/>
                                            </p:txEl>
                                          </p:spTgt>
                                        </p:tgtEl>
                                      </p:cBhvr>
                                    </p:animEffect>
                                  </p:childTnLst>
                                </p:cTn>
                              </p:par>
                            </p:childTnLst>
                          </p:cTn>
                        </p:par>
                        <p:par>
                          <p:cTn id="40" fill="hold">
                            <p:stCondLst>
                              <p:cond delay="4500"/>
                            </p:stCondLst>
                            <p:childTnLst>
                              <p:par>
                                <p:cTn id="41" presetID="8" presetClass="entr" presetSubtype="16" fill="hold" grpId="0" nodeType="after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diamond(in)">
                                      <p:cBhvr>
                                        <p:cTn id="43" dur="500"/>
                                        <p:tgtEl>
                                          <p:spTgt spid="2">
                                            <p:txEl>
                                              <p:pRg st="8" end="8"/>
                                            </p:txEl>
                                          </p:spTgt>
                                        </p:tgtEl>
                                      </p:cBhvr>
                                    </p:animEffect>
                                  </p:childTnLst>
                                </p:cTn>
                              </p:par>
                            </p:childTnLst>
                          </p:cTn>
                        </p:par>
                        <p:par>
                          <p:cTn id="44" fill="hold">
                            <p:stCondLst>
                              <p:cond delay="5000"/>
                            </p:stCondLst>
                            <p:childTnLst>
                              <p:par>
                                <p:cTn id="45" presetID="8" presetClass="entr" presetSubtype="16" fill="hold" grpId="0" nodeType="after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diamond(in)">
                                      <p:cBhvr>
                                        <p:cTn id="47" dur="500"/>
                                        <p:tgtEl>
                                          <p:spTgt spid="2">
                                            <p:txEl>
                                              <p:pRg st="9" end="9"/>
                                            </p:txEl>
                                          </p:spTgt>
                                        </p:tgtEl>
                                      </p:cBhvr>
                                    </p:animEffect>
                                  </p:childTnLst>
                                </p:cTn>
                              </p:par>
                            </p:childTnLst>
                          </p:cTn>
                        </p:par>
                        <p:par>
                          <p:cTn id="48" fill="hold">
                            <p:stCondLst>
                              <p:cond delay="5500"/>
                            </p:stCondLst>
                            <p:childTnLst>
                              <p:par>
                                <p:cTn id="49" presetID="8" presetClass="entr" presetSubtype="16" fill="hold" grpId="0" nodeType="after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Effect transition="in" filter="diamond(in)">
                                      <p:cBhvr>
                                        <p:cTn id="51" dur="500"/>
                                        <p:tgtEl>
                                          <p:spTgt spid="2">
                                            <p:txEl>
                                              <p:pRg st="10" end="10"/>
                                            </p:txEl>
                                          </p:spTgt>
                                        </p:tgtEl>
                                      </p:cBhvr>
                                    </p:animEffect>
                                  </p:childTnLst>
                                </p:cTn>
                              </p:par>
                            </p:childTnLst>
                          </p:cTn>
                        </p:par>
                        <p:par>
                          <p:cTn id="52" fill="hold">
                            <p:stCondLst>
                              <p:cond delay="6000"/>
                            </p:stCondLst>
                            <p:childTnLst>
                              <p:par>
                                <p:cTn id="53" presetID="8" presetClass="entr" presetSubtype="16" fill="hold" grpId="0" nodeType="after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Effect transition="in" filter="diamond(in)">
                                      <p:cBhvr>
                                        <p:cTn id="55"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marL="274320" indent="-274320" eaLnBrk="1" fontAlgn="auto" hangingPunct="1">
              <a:spcAft>
                <a:spcPts val="0"/>
              </a:spcAft>
              <a:buFont typeface="Wingdings 2"/>
              <a:buNone/>
              <a:defRPr/>
            </a:pPr>
            <a:r>
              <a:rPr lang="el-GR" dirty="0" smtClean="0"/>
              <a:t>	</a:t>
            </a:r>
            <a:r>
              <a:rPr lang="el-GR" dirty="0" smtClean="0">
                <a:solidFill>
                  <a:schemeClr val="accent4">
                    <a:lumMod val="75000"/>
                  </a:schemeClr>
                </a:solidFill>
              </a:rPr>
              <a:t>Η Δευτεροβάθμια κατεργασία, αναφέρεται:</a:t>
            </a:r>
          </a:p>
          <a:p>
            <a:pPr marL="274320" indent="-274320" eaLnBrk="1" fontAlgn="auto" hangingPunct="1">
              <a:spcAft>
                <a:spcPts val="0"/>
              </a:spcAft>
              <a:buFont typeface="Wingdings" pitchFamily="2" charset="2"/>
              <a:buChar char="v"/>
              <a:defRPr/>
            </a:pPr>
            <a:r>
              <a:rPr lang="el-GR" dirty="0" smtClean="0">
                <a:solidFill>
                  <a:schemeClr val="accent4">
                    <a:lumMod val="75000"/>
                  </a:schemeClr>
                </a:solidFill>
              </a:rPr>
              <a:t>Στην απομάκρυνση των διαλυμένων οργανικών</a:t>
            </a:r>
          </a:p>
          <a:p>
            <a:pPr marL="274320" indent="-274320" eaLnBrk="1" fontAlgn="auto" hangingPunct="1">
              <a:spcAft>
                <a:spcPts val="0"/>
              </a:spcAft>
              <a:buFont typeface="Wingdings 2"/>
              <a:buNone/>
              <a:defRPr/>
            </a:pPr>
            <a:r>
              <a:rPr lang="el-GR" dirty="0" smtClean="0">
                <a:solidFill>
                  <a:schemeClr val="accent4">
                    <a:lumMod val="75000"/>
                  </a:schemeClr>
                </a:solidFill>
              </a:rPr>
              <a:t>	ενώσεων</a:t>
            </a:r>
          </a:p>
          <a:p>
            <a:pPr marL="274320" indent="-274320" eaLnBrk="1" fontAlgn="auto" hangingPunct="1">
              <a:spcAft>
                <a:spcPts val="0"/>
              </a:spcAft>
              <a:buFont typeface="Wingdings" pitchFamily="2" charset="2"/>
              <a:buChar char="Ø"/>
              <a:defRPr/>
            </a:pPr>
            <a:r>
              <a:rPr lang="el-GR" dirty="0" smtClean="0">
                <a:solidFill>
                  <a:schemeClr val="accent4">
                    <a:lumMod val="75000"/>
                  </a:schemeClr>
                </a:solidFill>
              </a:rPr>
              <a:t>Στην απομάκρυνση των αιωρουμένων στερεών</a:t>
            </a:r>
          </a:p>
          <a:p>
            <a:pPr marL="274320" indent="-274320" eaLnBrk="1" fontAlgn="auto" hangingPunct="1">
              <a:spcAft>
                <a:spcPts val="0"/>
              </a:spcAft>
              <a:buFont typeface="Wingdings 2"/>
              <a:buNone/>
              <a:defRPr/>
            </a:pPr>
            <a:r>
              <a:rPr lang="el-GR" dirty="0" smtClean="0">
                <a:solidFill>
                  <a:schemeClr val="accent4">
                    <a:lumMod val="75000"/>
                  </a:schemeClr>
                </a:solidFill>
              </a:rPr>
              <a:t>	(κυρίως της παραγόμενης βιομάζας), που</a:t>
            </a:r>
          </a:p>
          <a:p>
            <a:pPr marL="274320" indent="-274320" eaLnBrk="1" fontAlgn="auto" hangingPunct="1">
              <a:spcAft>
                <a:spcPts val="0"/>
              </a:spcAft>
              <a:buFont typeface="Wingdings 2"/>
              <a:buNone/>
              <a:defRPr/>
            </a:pPr>
            <a:r>
              <a:rPr lang="el-GR" dirty="0" smtClean="0">
                <a:solidFill>
                  <a:schemeClr val="accent4">
                    <a:lumMod val="75000"/>
                  </a:schemeClr>
                </a:solidFill>
              </a:rPr>
              <a:t>	γίνεται συνήθως με την εφαρμογή της</a:t>
            </a:r>
          </a:p>
          <a:p>
            <a:pPr marL="274320" indent="-274320" eaLnBrk="1" fontAlgn="auto" hangingPunct="1">
              <a:spcAft>
                <a:spcPts val="0"/>
              </a:spcAft>
              <a:buFont typeface="Wingdings 2"/>
              <a:buNone/>
              <a:defRPr/>
            </a:pPr>
            <a:r>
              <a:rPr lang="el-GR" dirty="0" smtClean="0">
                <a:solidFill>
                  <a:schemeClr val="accent4">
                    <a:lumMod val="75000"/>
                  </a:schemeClr>
                </a:solidFill>
              </a:rPr>
              <a:t>	δευτεροβάθμιας καθίζησης.</a:t>
            </a:r>
            <a:endParaRPr lang="el-GR" dirty="0">
              <a:solidFill>
                <a:schemeClr val="accent4">
                  <a:lumMod val="75000"/>
                </a:schemeClr>
              </a:solidFill>
            </a:endParaRPr>
          </a:p>
        </p:txBody>
      </p:sp>
      <p:sp>
        <p:nvSpPr>
          <p:cNvPr id="3" name="2 - Τίτλος"/>
          <p:cNvSpPr>
            <a:spLocks noGrp="1"/>
          </p:cNvSpPr>
          <p:nvPr>
            <p:ph type="title"/>
          </p:nvPr>
        </p:nvSpPr>
        <p:spPr/>
        <p:txBody>
          <a:bodyPr>
            <a:normAutofit fontScale="90000"/>
          </a:bodyPr>
          <a:lstStyle/>
          <a:p>
            <a:pPr eaLnBrk="1" fontAlgn="auto" hangingPunct="1">
              <a:spcAft>
                <a:spcPts val="0"/>
              </a:spcAft>
              <a:defRPr/>
            </a:pPr>
            <a:r>
              <a:rPr lang="el-GR" b="1" smtClean="0"/>
              <a:t/>
            </a:r>
            <a:br>
              <a:rPr lang="el-GR" b="1" smtClean="0"/>
            </a:br>
            <a:r>
              <a:rPr lang="el-GR" b="1" smtClean="0">
                <a:solidFill>
                  <a:schemeClr val="bg1"/>
                </a:solidFill>
              </a:rPr>
              <a:t>Δευτεροβάθμια (Βιολογική)</a:t>
            </a:r>
            <a:br>
              <a:rPr lang="el-GR" b="1" smtClean="0">
                <a:solidFill>
                  <a:schemeClr val="bg1"/>
                </a:solidFill>
              </a:rPr>
            </a:br>
            <a:r>
              <a:rPr lang="el-GR" b="1" smtClean="0">
                <a:solidFill>
                  <a:schemeClr val="bg1"/>
                </a:solidFill>
              </a:rPr>
              <a:t>Επεξεργασία</a:t>
            </a:r>
            <a:endParaRPr lang="el-GR">
              <a:solidFill>
                <a:schemeClr val="bg1"/>
              </a:solidFill>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ppt_w</p:attrName>
                                        </p:attrNameLst>
                                      </p:cBhvr>
                                      <p:tavLst>
                                        <p:tav tm="0" fmla="#ppt_w*sin(2.5*pi*$)">
                                          <p:val>
                                            <p:fltVal val="0"/>
                                          </p:val>
                                        </p:tav>
                                        <p:tav tm="100000">
                                          <p:val>
                                            <p:fltVal val="1"/>
                                          </p:val>
                                        </p:tav>
                                      </p:tavLst>
                                    </p:anim>
                                    <p:anim calcmode="lin" valueType="num">
                                      <p:cBhvr>
                                        <p:cTn id="9" dur="500" fill="hold"/>
                                        <p:tgtEl>
                                          <p:spTgt spid="3"/>
                                        </p:tgtEl>
                                        <p:attrNameLst>
                                          <p:attrName>ppt_h</p:attrName>
                                        </p:attrNameLst>
                                      </p:cBhvr>
                                      <p:tavLst>
                                        <p:tav tm="0">
                                          <p:val>
                                            <p:strVal val="#ppt_h"/>
                                          </p:val>
                                        </p:tav>
                                        <p:tav tm="100000">
                                          <p:val>
                                            <p:strVal val="#ppt_h"/>
                                          </p:val>
                                        </p:tav>
                                      </p:tavLst>
                                    </p:anim>
                                  </p:childTnLst>
                                </p:cTn>
                              </p:par>
                            </p:childTnLst>
                          </p:cTn>
                        </p:par>
                        <p:par>
                          <p:cTn id="10" fill="hold">
                            <p:stCondLst>
                              <p:cond delay="2200"/>
                            </p:stCondLst>
                            <p:childTnLst>
                              <p:par>
                                <p:cTn id="11" presetID="10" presetClass="entr" presetSubtype="0" fill="hold" grpId="0"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par>
                          <p:cTn id="14" fill="hold">
                            <p:stCondLst>
                              <p:cond delay="2700"/>
                            </p:stCondLst>
                            <p:childTnLst>
                              <p:par>
                                <p:cTn id="15" presetID="10" presetClass="entr" presetSubtype="0" fill="hold" grpId="0"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par>
                          <p:cTn id="18" fill="hold">
                            <p:stCondLst>
                              <p:cond delay="3200"/>
                            </p:stCondLst>
                            <p:childTnLst>
                              <p:par>
                                <p:cTn id="19" presetID="10" presetClass="entr" presetSubtype="0" fill="hold" grpId="0"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par>
                          <p:cTn id="22" fill="hold">
                            <p:stCondLst>
                              <p:cond delay="3700"/>
                            </p:stCondLst>
                            <p:childTnLst>
                              <p:par>
                                <p:cTn id="23" presetID="10"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childTnLst>
                                </p:cTn>
                              </p:par>
                            </p:childTnLst>
                          </p:cTn>
                        </p:par>
                        <p:par>
                          <p:cTn id="26" fill="hold">
                            <p:stCondLst>
                              <p:cond delay="4200"/>
                            </p:stCondLst>
                            <p:childTnLst>
                              <p:par>
                                <p:cTn id="27" presetID="10" presetClass="entr" presetSubtype="0" fill="hold" grpId="0" nodeType="after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500"/>
                                        <p:tgtEl>
                                          <p:spTgt spid="2">
                                            <p:txEl>
                                              <p:pRg st="4" end="4"/>
                                            </p:txEl>
                                          </p:spTgt>
                                        </p:tgtEl>
                                      </p:cBhvr>
                                    </p:animEffect>
                                  </p:childTnLst>
                                </p:cTn>
                              </p:par>
                            </p:childTnLst>
                          </p:cTn>
                        </p:par>
                        <p:par>
                          <p:cTn id="30" fill="hold">
                            <p:stCondLst>
                              <p:cond delay="4700"/>
                            </p:stCondLst>
                            <p:childTnLst>
                              <p:par>
                                <p:cTn id="31" presetID="10" presetClass="entr" presetSubtype="0" fill="hold" grpId="0" nodeType="after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fade">
                                      <p:cBhvr>
                                        <p:cTn id="33" dur="500"/>
                                        <p:tgtEl>
                                          <p:spTgt spid="2">
                                            <p:txEl>
                                              <p:pRg st="5" end="5"/>
                                            </p:txEl>
                                          </p:spTgt>
                                        </p:tgtEl>
                                      </p:cBhvr>
                                    </p:animEffect>
                                  </p:childTnLst>
                                </p:cTn>
                              </p:par>
                            </p:childTnLst>
                          </p:cTn>
                        </p:par>
                        <p:par>
                          <p:cTn id="34" fill="hold">
                            <p:stCondLst>
                              <p:cond delay="5200"/>
                            </p:stCondLst>
                            <p:childTnLst>
                              <p:par>
                                <p:cTn id="35" presetID="10" presetClass="entr" presetSubtype="0"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D49E6C"/>
            </a:gs>
            <a:gs pos="53999">
              <a:srgbClr val="D49E6C"/>
            </a:gs>
            <a:gs pos="70000">
              <a:srgbClr val="A65528"/>
            </a:gs>
            <a:gs pos="73000">
              <a:srgbClr val="D6B19C"/>
            </a:gs>
            <a:gs pos="100000">
              <a:srgbClr val="663012"/>
            </a:gs>
          </a:gsLst>
          <a:path path="rect">
            <a:fillToRect l="100000" t="100000"/>
          </a:path>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gradFill>
            <a:gsLst>
              <a:gs pos="0">
                <a:srgbClr val="FFEFD1"/>
              </a:gs>
              <a:gs pos="64999">
                <a:srgbClr val="F0EBD5"/>
              </a:gs>
              <a:gs pos="100000">
                <a:srgbClr val="D1C39F"/>
              </a:gs>
            </a:gsLst>
            <a:lin ang="5400000" scaled="0"/>
          </a:gradFill>
        </p:spPr>
        <p:txBody>
          <a:bodyPr>
            <a:normAutofit/>
          </a:bodyPr>
          <a:lstStyle/>
          <a:p>
            <a:pPr marL="274320" indent="-274320" eaLnBrk="1" fontAlgn="auto" hangingPunct="1">
              <a:spcAft>
                <a:spcPts val="0"/>
              </a:spcAft>
              <a:buFont typeface="Wingdings 2"/>
              <a:buNone/>
              <a:defRPr/>
            </a:pPr>
            <a:r>
              <a:rPr lang="el-GR" dirty="0" smtClean="0"/>
              <a:t>	</a:t>
            </a:r>
            <a:r>
              <a:rPr lang="el-GR" dirty="0" smtClean="0">
                <a:solidFill>
                  <a:schemeClr val="accent4">
                    <a:lumMod val="60000"/>
                    <a:lumOff val="40000"/>
                  </a:schemeClr>
                </a:solidFill>
                <a:latin typeface="Monotype Corsiva" pitchFamily="66" charset="0"/>
              </a:rPr>
              <a:t>Οι διεργασίες που λαμβάνουν  χώρα σε κάθε αερόβιο βιολογικό</a:t>
            </a:r>
          </a:p>
          <a:p>
            <a:pPr marL="274320" indent="-274320" eaLnBrk="1" fontAlgn="auto" hangingPunct="1">
              <a:spcAft>
                <a:spcPts val="0"/>
              </a:spcAft>
              <a:buFont typeface="Wingdings 2"/>
              <a:buNone/>
              <a:defRPr/>
            </a:pPr>
            <a:r>
              <a:rPr lang="el-GR" dirty="0" smtClean="0">
                <a:solidFill>
                  <a:schemeClr val="accent4">
                    <a:lumMod val="60000"/>
                    <a:lumOff val="40000"/>
                  </a:schemeClr>
                </a:solidFill>
                <a:latin typeface="Monotype Corsiva" pitchFamily="66" charset="0"/>
              </a:rPr>
              <a:t>	καθαρισμό και οδηγούν τελικά στη βιολογική σταθεροποίηση ή</a:t>
            </a:r>
          </a:p>
          <a:p>
            <a:pPr marL="274320" indent="-274320" eaLnBrk="1" fontAlgn="auto" hangingPunct="1">
              <a:spcAft>
                <a:spcPts val="0"/>
              </a:spcAft>
              <a:buFont typeface="Wingdings 2"/>
              <a:buNone/>
              <a:defRPr/>
            </a:pPr>
            <a:r>
              <a:rPr lang="el-GR" dirty="0" smtClean="0">
                <a:solidFill>
                  <a:schemeClr val="accent4">
                    <a:lumMod val="60000"/>
                    <a:lumOff val="40000"/>
                  </a:schemeClr>
                </a:solidFill>
                <a:latin typeface="Monotype Corsiva" pitchFamily="66" charset="0"/>
              </a:rPr>
              <a:t>	οξείδωση της οργανικής ύλης (ρύποι) των αποβλήτων, μπορούν</a:t>
            </a:r>
          </a:p>
          <a:p>
            <a:pPr marL="274320" indent="-274320" eaLnBrk="1" fontAlgn="auto" hangingPunct="1">
              <a:spcAft>
                <a:spcPts val="0"/>
              </a:spcAft>
              <a:buFont typeface="Wingdings 2"/>
              <a:buNone/>
              <a:defRPr/>
            </a:pPr>
            <a:r>
              <a:rPr lang="el-GR" dirty="0" smtClean="0">
                <a:solidFill>
                  <a:schemeClr val="accent4">
                    <a:lumMod val="60000"/>
                    <a:lumOff val="40000"/>
                  </a:schemeClr>
                </a:solidFill>
                <a:latin typeface="Monotype Corsiva" pitchFamily="66" charset="0"/>
              </a:rPr>
              <a:t>	να περιγραφούν καλύτερα με την παρακάτω σχηματική</a:t>
            </a:r>
          </a:p>
          <a:p>
            <a:pPr marL="274320" indent="-274320" eaLnBrk="1" fontAlgn="auto" hangingPunct="1">
              <a:spcAft>
                <a:spcPts val="0"/>
              </a:spcAft>
              <a:buFont typeface="Wingdings 2"/>
              <a:buNone/>
              <a:defRPr/>
            </a:pPr>
            <a:r>
              <a:rPr lang="el-GR" dirty="0" smtClean="0">
                <a:solidFill>
                  <a:schemeClr val="accent4">
                    <a:lumMod val="60000"/>
                    <a:lumOff val="40000"/>
                  </a:schemeClr>
                </a:solidFill>
                <a:latin typeface="Monotype Corsiva" pitchFamily="66" charset="0"/>
              </a:rPr>
              <a:t>	εξίσωση:</a:t>
            </a:r>
          </a:p>
          <a:p>
            <a:pPr marL="274320" indent="-274320" eaLnBrk="1" fontAlgn="auto" hangingPunct="1">
              <a:spcAft>
                <a:spcPts val="0"/>
              </a:spcAft>
              <a:buFont typeface="Wingdings 2"/>
              <a:buNone/>
              <a:defRPr/>
            </a:pPr>
            <a:r>
              <a:rPr lang="el-GR" b="1" dirty="0" smtClean="0">
                <a:solidFill>
                  <a:schemeClr val="accent4">
                    <a:lumMod val="60000"/>
                    <a:lumOff val="40000"/>
                  </a:schemeClr>
                </a:solidFill>
                <a:latin typeface="Monotype Corsiva" pitchFamily="66" charset="0"/>
              </a:rPr>
              <a:t>	Οργανικό απόβλητο + ενέργεια + βιομάζα μικροοργανισμοί</a:t>
            </a:r>
            <a:r>
              <a:rPr lang="el-GR" b="1" i="1" dirty="0" smtClean="0">
                <a:solidFill>
                  <a:schemeClr val="accent4">
                    <a:lumMod val="60000"/>
                    <a:lumOff val="40000"/>
                  </a:schemeClr>
                </a:solidFill>
                <a:latin typeface="Monotype Corsiva" pitchFamily="66" charset="0"/>
              </a:rPr>
              <a:t>→</a:t>
            </a:r>
            <a:r>
              <a:rPr lang="el-GR" b="1" dirty="0" smtClean="0">
                <a:solidFill>
                  <a:schemeClr val="accent4">
                    <a:lumMod val="60000"/>
                    <a:lumOff val="40000"/>
                  </a:schemeClr>
                </a:solidFill>
                <a:latin typeface="Monotype Corsiva" pitchFamily="66" charset="0"/>
              </a:rPr>
              <a:t>παραγωγή νέας κυτταρικής βιομάζας + τελικά προϊόντα + μη βιοδασπώμενα συστατικά</a:t>
            </a:r>
          </a:p>
          <a:p>
            <a:pPr marL="274320" indent="-274320" eaLnBrk="1" fontAlgn="auto" hangingPunct="1">
              <a:spcAft>
                <a:spcPts val="0"/>
              </a:spcAft>
              <a:buFont typeface="Wingdings 2" pitchFamily="18" charset="2"/>
              <a:buChar char=""/>
              <a:defRPr/>
            </a:pPr>
            <a:r>
              <a:rPr lang="el-GR" dirty="0" smtClean="0">
                <a:solidFill>
                  <a:schemeClr val="accent4">
                    <a:lumMod val="60000"/>
                    <a:lumOff val="40000"/>
                  </a:schemeClr>
                </a:solidFill>
                <a:latin typeface="Monotype Corsiva" pitchFamily="66" charset="0"/>
              </a:rPr>
              <a:t>Η όλη διαδικασία γίνεται με ανάδευση.</a:t>
            </a:r>
            <a:endParaRPr lang="el-GR" dirty="0">
              <a:solidFill>
                <a:schemeClr val="accent4">
                  <a:lumMod val="60000"/>
                  <a:lumOff val="40000"/>
                </a:schemeClr>
              </a:solidFill>
              <a:latin typeface="Monotype Corsiva" pitchFamily="66" charset="0"/>
            </a:endParaRPr>
          </a:p>
        </p:txBody>
      </p:sp>
      <p:sp>
        <p:nvSpPr>
          <p:cNvPr id="3" name="2 - Τίτλος"/>
          <p:cNvSpPr>
            <a:spLocks noGrp="1"/>
          </p:cNvSpPr>
          <p:nvPr>
            <p:ph type="title"/>
          </p:nvPr>
        </p:nvSpPr>
        <p:spPr>
          <a:gradFill>
            <a:gsLst>
              <a:gs pos="0">
                <a:srgbClr val="000000"/>
              </a:gs>
              <a:gs pos="20000">
                <a:srgbClr val="000040"/>
              </a:gs>
              <a:gs pos="50000">
                <a:srgbClr val="400040"/>
              </a:gs>
              <a:gs pos="75000">
                <a:srgbClr val="8F0040"/>
              </a:gs>
              <a:gs pos="89999">
                <a:srgbClr val="F27300"/>
              </a:gs>
              <a:gs pos="100000">
                <a:srgbClr val="FFBF00"/>
              </a:gs>
            </a:gsLst>
            <a:lin ang="5400000" scaled="0"/>
          </a:gradFill>
        </p:spPr>
        <p:txBody>
          <a:bodyPr>
            <a:normAutofit fontScale="90000"/>
          </a:bodyPr>
          <a:lstStyle/>
          <a:p>
            <a:pPr eaLnBrk="1" fontAlgn="auto" hangingPunct="1">
              <a:spcAft>
                <a:spcPts val="0"/>
              </a:spcAft>
              <a:defRPr/>
            </a:pPr>
            <a:r>
              <a:rPr lang="el-GR" smtClean="0"/>
              <a:t>Δευτεροβάθμια (Βιολογική) Επεξεργασία</a:t>
            </a:r>
            <a:br>
              <a:rPr lang="el-GR" smtClean="0"/>
            </a:br>
            <a:endParaRPr lang="el-G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48" presetClass="entr" presetSubtype="0" accel="50000" fill="hold" grpId="0" nodeType="afterEffect">
                                  <p:stCondLst>
                                    <p:cond delay="0"/>
                                  </p:stCondLst>
                                  <p:childTnLst>
                                    <p:set>
                                      <p:cBhvr>
                                        <p:cTn id="11" dur="1" fill="hold">
                                          <p:stCondLst>
                                            <p:cond delay="0"/>
                                          </p:stCondLst>
                                        </p:cTn>
                                        <p:tgtEl>
                                          <p:spTgt spid="2">
                                            <p:bg/>
                                          </p:spTgt>
                                        </p:tgtEl>
                                        <p:attrNameLst>
                                          <p:attrName>style.visibility</p:attrName>
                                        </p:attrNameLst>
                                      </p:cBhvr>
                                      <p:to>
                                        <p:strVal val="visible"/>
                                      </p:to>
                                    </p:set>
                                    <p:anim calcmode="lin" valueType="num">
                                      <p:cBhvr>
                                        <p:cTn id="12" dur="1000" fill="hold"/>
                                        <p:tgtEl>
                                          <p:spTgt spid="2">
                                            <p:bg/>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2">
                                            <p:bg/>
                                          </p:spTgt>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2">
                                            <p:bg/>
                                          </p:spTgt>
                                        </p:tgtEl>
                                        <p:attrNameLst>
                                          <p:attrName>ppt_y</p:attrName>
                                        </p:attrNameLst>
                                      </p:cBhvr>
                                      <p:tavLst>
                                        <p:tav tm="0">
                                          <p:val>
                                            <p:strVal val="#ppt_y"/>
                                          </p:val>
                                        </p:tav>
                                        <p:tav tm="100000">
                                          <p:val>
                                            <p:strVal val="#ppt_y"/>
                                          </p:val>
                                        </p:tav>
                                      </p:tavLst>
                                    </p:anim>
                                    <p:animEffect transition="in" filter="fade">
                                      <p:cBhvr>
                                        <p:cTn id="15" dur="1000"/>
                                        <p:tgtEl>
                                          <p:spTgt spid="2">
                                            <p:bg/>
                                          </p:spTgt>
                                        </p:tgtEl>
                                      </p:cBhvr>
                                    </p:animEffect>
                                  </p:childTnLst>
                                </p:cTn>
                              </p:par>
                            </p:childTnLst>
                          </p:cTn>
                        </p:par>
                        <p:par>
                          <p:cTn id="16" fill="hold">
                            <p:stCondLst>
                              <p:cond delay="1500"/>
                            </p:stCondLst>
                            <p:childTnLst>
                              <p:par>
                                <p:cTn id="17" presetID="48" presetClass="entr" presetSubtype="0" accel="50000" fill="hold" grpId="0" nodeType="after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p:cTn id="19" dur="1000" fill="hold"/>
                                        <p:tgtEl>
                                          <p:spTgt spid="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22" dur="1000"/>
                                        <p:tgtEl>
                                          <p:spTgt spid="2">
                                            <p:txEl>
                                              <p:pRg st="0" end="0"/>
                                            </p:txEl>
                                          </p:spTgt>
                                        </p:tgtEl>
                                      </p:cBhvr>
                                    </p:animEffect>
                                  </p:childTnLst>
                                </p:cTn>
                              </p:par>
                            </p:childTnLst>
                          </p:cTn>
                        </p:par>
                        <p:par>
                          <p:cTn id="23" fill="hold">
                            <p:stCondLst>
                              <p:cond delay="2500"/>
                            </p:stCondLst>
                            <p:childTnLst>
                              <p:par>
                                <p:cTn id="24" presetID="48" presetClass="entr" presetSubtype="0" accel="50000" fill="hold" grpId="0" nodeType="after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 calcmode="lin" valueType="num">
                                      <p:cBhvr>
                                        <p:cTn id="26" dur="1000" fill="hold"/>
                                        <p:tgtEl>
                                          <p:spTgt spid="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7" dur="1000" fill="hold"/>
                                        <p:tgtEl>
                                          <p:spTgt spid="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8" dur="10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9" dur="1000"/>
                                        <p:tgtEl>
                                          <p:spTgt spid="2">
                                            <p:txEl>
                                              <p:pRg st="1" end="1"/>
                                            </p:txEl>
                                          </p:spTgt>
                                        </p:tgtEl>
                                      </p:cBhvr>
                                    </p:animEffect>
                                  </p:childTnLst>
                                </p:cTn>
                              </p:par>
                            </p:childTnLst>
                          </p:cTn>
                        </p:par>
                        <p:par>
                          <p:cTn id="30" fill="hold">
                            <p:stCondLst>
                              <p:cond delay="3500"/>
                            </p:stCondLst>
                            <p:childTnLst>
                              <p:par>
                                <p:cTn id="31" presetID="48" presetClass="entr" presetSubtype="0" accel="50000" fill="hold" grpId="0" nodeType="after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p:cTn id="33" dur="1000" fill="hold"/>
                                        <p:tgtEl>
                                          <p:spTgt spid="2">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2">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36" dur="1000"/>
                                        <p:tgtEl>
                                          <p:spTgt spid="2">
                                            <p:txEl>
                                              <p:pRg st="2" end="2"/>
                                            </p:txEl>
                                          </p:spTgt>
                                        </p:tgtEl>
                                      </p:cBhvr>
                                    </p:animEffect>
                                  </p:childTnLst>
                                </p:cTn>
                              </p:par>
                            </p:childTnLst>
                          </p:cTn>
                        </p:par>
                        <p:par>
                          <p:cTn id="37" fill="hold">
                            <p:stCondLst>
                              <p:cond delay="4500"/>
                            </p:stCondLst>
                            <p:childTnLst>
                              <p:par>
                                <p:cTn id="38" presetID="48" presetClass="entr" presetSubtype="0" accel="50000" fill="hold" grpId="0" nodeType="after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 calcmode="lin" valueType="num">
                                      <p:cBhvr>
                                        <p:cTn id="40" dur="1000" fill="hold"/>
                                        <p:tgtEl>
                                          <p:spTgt spid="2">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1" dur="1000" fill="hold"/>
                                        <p:tgtEl>
                                          <p:spTgt spid="2">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2" dur="1000" fill="hold"/>
                                        <p:tgtEl>
                                          <p:spTgt spid="2">
                                            <p:txEl>
                                              <p:pRg st="3" end="3"/>
                                            </p:txEl>
                                          </p:spTgt>
                                        </p:tgtEl>
                                        <p:attrNameLst>
                                          <p:attrName>ppt_y</p:attrName>
                                        </p:attrNameLst>
                                      </p:cBhvr>
                                      <p:tavLst>
                                        <p:tav tm="0">
                                          <p:val>
                                            <p:strVal val="#ppt_y"/>
                                          </p:val>
                                        </p:tav>
                                        <p:tav tm="100000">
                                          <p:val>
                                            <p:strVal val="#ppt_y"/>
                                          </p:val>
                                        </p:tav>
                                      </p:tavLst>
                                    </p:anim>
                                    <p:animEffect transition="in" filter="fade">
                                      <p:cBhvr>
                                        <p:cTn id="43" dur="1000"/>
                                        <p:tgtEl>
                                          <p:spTgt spid="2">
                                            <p:txEl>
                                              <p:pRg st="3" end="3"/>
                                            </p:txEl>
                                          </p:spTgt>
                                        </p:tgtEl>
                                      </p:cBhvr>
                                    </p:animEffect>
                                  </p:childTnLst>
                                </p:cTn>
                              </p:par>
                            </p:childTnLst>
                          </p:cTn>
                        </p:par>
                        <p:par>
                          <p:cTn id="44" fill="hold">
                            <p:stCondLst>
                              <p:cond delay="5500"/>
                            </p:stCondLst>
                            <p:childTnLst>
                              <p:par>
                                <p:cTn id="45" presetID="48" presetClass="entr" presetSubtype="0" accel="50000" fill="hold" grpId="0" nodeType="after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 calcmode="lin" valueType="num">
                                      <p:cBhvr>
                                        <p:cTn id="47" dur="1000" fill="hold"/>
                                        <p:tgtEl>
                                          <p:spTgt spid="2">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1000" fill="hold"/>
                                        <p:tgtEl>
                                          <p:spTgt spid="2">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9" dur="1000" fill="hold"/>
                                        <p:tgtEl>
                                          <p:spTgt spid="2">
                                            <p:txEl>
                                              <p:pRg st="4" end="4"/>
                                            </p:txEl>
                                          </p:spTgt>
                                        </p:tgtEl>
                                        <p:attrNameLst>
                                          <p:attrName>ppt_y</p:attrName>
                                        </p:attrNameLst>
                                      </p:cBhvr>
                                      <p:tavLst>
                                        <p:tav tm="0">
                                          <p:val>
                                            <p:strVal val="#ppt_y"/>
                                          </p:val>
                                        </p:tav>
                                        <p:tav tm="100000">
                                          <p:val>
                                            <p:strVal val="#ppt_y"/>
                                          </p:val>
                                        </p:tav>
                                      </p:tavLst>
                                    </p:anim>
                                    <p:animEffect transition="in" filter="fade">
                                      <p:cBhvr>
                                        <p:cTn id="50" dur="1000"/>
                                        <p:tgtEl>
                                          <p:spTgt spid="2">
                                            <p:txEl>
                                              <p:pRg st="4" end="4"/>
                                            </p:txEl>
                                          </p:spTgt>
                                        </p:tgtEl>
                                      </p:cBhvr>
                                    </p:animEffect>
                                  </p:childTnLst>
                                </p:cTn>
                              </p:par>
                            </p:childTnLst>
                          </p:cTn>
                        </p:par>
                        <p:par>
                          <p:cTn id="51" fill="hold">
                            <p:stCondLst>
                              <p:cond delay="6500"/>
                            </p:stCondLst>
                            <p:childTnLst>
                              <p:par>
                                <p:cTn id="52" presetID="48" presetClass="entr" presetSubtype="0" accel="50000" fill="hold" grpId="0" nodeType="afterEffect">
                                  <p:stCondLst>
                                    <p:cond delay="0"/>
                                  </p:stCondLst>
                                  <p:childTnLst>
                                    <p:set>
                                      <p:cBhvr>
                                        <p:cTn id="53" dur="1" fill="hold">
                                          <p:stCondLst>
                                            <p:cond delay="0"/>
                                          </p:stCondLst>
                                        </p:cTn>
                                        <p:tgtEl>
                                          <p:spTgt spid="2">
                                            <p:txEl>
                                              <p:pRg st="5" end="5"/>
                                            </p:txEl>
                                          </p:spTgt>
                                        </p:tgtEl>
                                        <p:attrNameLst>
                                          <p:attrName>style.visibility</p:attrName>
                                        </p:attrNameLst>
                                      </p:cBhvr>
                                      <p:to>
                                        <p:strVal val="visible"/>
                                      </p:to>
                                    </p:set>
                                    <p:anim calcmode="lin" valueType="num">
                                      <p:cBhvr>
                                        <p:cTn id="54" dur="1000" fill="hold"/>
                                        <p:tgtEl>
                                          <p:spTgt spid="2">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5" dur="1000" fill="hold"/>
                                        <p:tgtEl>
                                          <p:spTgt spid="2">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6" dur="1000" fill="hold"/>
                                        <p:tgtEl>
                                          <p:spTgt spid="2">
                                            <p:txEl>
                                              <p:pRg st="5" end="5"/>
                                            </p:txEl>
                                          </p:spTgt>
                                        </p:tgtEl>
                                        <p:attrNameLst>
                                          <p:attrName>ppt_y</p:attrName>
                                        </p:attrNameLst>
                                      </p:cBhvr>
                                      <p:tavLst>
                                        <p:tav tm="0">
                                          <p:val>
                                            <p:strVal val="#ppt_y"/>
                                          </p:val>
                                        </p:tav>
                                        <p:tav tm="100000">
                                          <p:val>
                                            <p:strVal val="#ppt_y"/>
                                          </p:val>
                                        </p:tav>
                                      </p:tavLst>
                                    </p:anim>
                                    <p:animEffect transition="in" filter="fade">
                                      <p:cBhvr>
                                        <p:cTn id="57" dur="1000"/>
                                        <p:tgtEl>
                                          <p:spTgt spid="2">
                                            <p:txEl>
                                              <p:pRg st="5" end="5"/>
                                            </p:txEl>
                                          </p:spTgt>
                                        </p:tgtEl>
                                      </p:cBhvr>
                                    </p:animEffect>
                                  </p:childTnLst>
                                </p:cTn>
                              </p:par>
                            </p:childTnLst>
                          </p:cTn>
                        </p:par>
                        <p:par>
                          <p:cTn id="58" fill="hold">
                            <p:stCondLst>
                              <p:cond delay="7500"/>
                            </p:stCondLst>
                            <p:childTnLst>
                              <p:par>
                                <p:cTn id="59" presetID="48" presetClass="entr" presetSubtype="0" accel="50000" fill="hold" grpId="0" nodeType="afterEffect">
                                  <p:stCondLst>
                                    <p:cond delay="0"/>
                                  </p:stCondLst>
                                  <p:childTnLst>
                                    <p:set>
                                      <p:cBhvr>
                                        <p:cTn id="60" dur="1" fill="hold">
                                          <p:stCondLst>
                                            <p:cond delay="0"/>
                                          </p:stCondLst>
                                        </p:cTn>
                                        <p:tgtEl>
                                          <p:spTgt spid="2">
                                            <p:txEl>
                                              <p:pRg st="6" end="6"/>
                                            </p:txEl>
                                          </p:spTgt>
                                        </p:tgtEl>
                                        <p:attrNameLst>
                                          <p:attrName>style.visibility</p:attrName>
                                        </p:attrNameLst>
                                      </p:cBhvr>
                                      <p:to>
                                        <p:strVal val="visible"/>
                                      </p:to>
                                    </p:set>
                                    <p:anim calcmode="lin" valueType="num">
                                      <p:cBhvr>
                                        <p:cTn id="61" dur="1000" fill="hold"/>
                                        <p:tgtEl>
                                          <p:spTgt spid="2">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2" dur="1000" fill="hold"/>
                                        <p:tgtEl>
                                          <p:spTgt spid="2">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3" dur="1000" fill="hold"/>
                                        <p:tgtEl>
                                          <p:spTgt spid="2">
                                            <p:txEl>
                                              <p:pRg st="6" end="6"/>
                                            </p:txEl>
                                          </p:spTgt>
                                        </p:tgtEl>
                                        <p:attrNameLst>
                                          <p:attrName>ppt_y</p:attrName>
                                        </p:attrNameLst>
                                      </p:cBhvr>
                                      <p:tavLst>
                                        <p:tav tm="0">
                                          <p:val>
                                            <p:strVal val="#ppt_y"/>
                                          </p:val>
                                        </p:tav>
                                        <p:tav tm="100000">
                                          <p:val>
                                            <p:strVal val="#ppt_y"/>
                                          </p:val>
                                        </p:tav>
                                      </p:tavLst>
                                    </p:anim>
                                    <p:animEffect transition="in" filter="fade">
                                      <p:cBhvr>
                                        <p:cTn id="64"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solidFill>
            <a:schemeClr val="accent1"/>
          </a:solidFill>
        </p:spPr>
        <p:txBody>
          <a:bodyPr>
            <a:normAutofit fontScale="77500" lnSpcReduction="20000"/>
          </a:bodyPr>
          <a:lstStyle/>
          <a:p>
            <a:pPr marL="274320" indent="-274320" eaLnBrk="1" fontAlgn="auto" hangingPunct="1">
              <a:spcAft>
                <a:spcPts val="0"/>
              </a:spcAft>
              <a:buFont typeface="Wingdings 2"/>
              <a:buNone/>
              <a:defRPr/>
            </a:pPr>
            <a:r>
              <a:rPr lang="el-GR" dirty="0" smtClean="0"/>
              <a:t>	 </a:t>
            </a:r>
            <a:r>
              <a:rPr lang="el-GR" b="1" dirty="0" smtClean="0">
                <a:solidFill>
                  <a:schemeClr val="bg1"/>
                </a:solidFill>
              </a:rPr>
              <a:t>Ποιο το βασικό χαρακτηριστικό της μεθόδου;</a:t>
            </a:r>
          </a:p>
          <a:p>
            <a:pPr marL="274320" indent="-274320" eaLnBrk="1" fontAlgn="auto" hangingPunct="1">
              <a:spcAft>
                <a:spcPts val="0"/>
              </a:spcAft>
              <a:buFont typeface="Wingdings 2"/>
              <a:buChar char=""/>
              <a:defRPr/>
            </a:pPr>
            <a:r>
              <a:rPr lang="el-GR" b="1" dirty="0" smtClean="0">
                <a:solidFill>
                  <a:schemeClr val="bg1"/>
                </a:solidFill>
              </a:rPr>
              <a:t>Η οργανική ύλη βρίσκεται αιωρούμενη και σε λεπτότατο</a:t>
            </a:r>
          </a:p>
          <a:p>
            <a:pPr marL="274320" indent="-274320" eaLnBrk="1" fontAlgn="auto" hangingPunct="1">
              <a:spcAft>
                <a:spcPts val="0"/>
              </a:spcAft>
              <a:buFont typeface="Wingdings 2"/>
              <a:buNone/>
              <a:defRPr/>
            </a:pPr>
            <a:r>
              <a:rPr lang="el-GR" b="1" dirty="0" smtClean="0">
                <a:solidFill>
                  <a:schemeClr val="bg1"/>
                </a:solidFill>
              </a:rPr>
              <a:t>     διαμερισμό και έρχεται σε όσο το δυνατό στενότερη επαφή με</a:t>
            </a:r>
          </a:p>
          <a:p>
            <a:pPr marL="274320" indent="-274320" eaLnBrk="1" fontAlgn="auto" hangingPunct="1">
              <a:spcAft>
                <a:spcPts val="0"/>
              </a:spcAft>
              <a:buFont typeface="Wingdings 2"/>
              <a:buNone/>
              <a:defRPr/>
            </a:pPr>
            <a:r>
              <a:rPr lang="el-GR" b="1" dirty="0" smtClean="0">
                <a:solidFill>
                  <a:schemeClr val="bg1"/>
                </a:solidFill>
              </a:rPr>
              <a:t>	τις κροκίδες μιας βιολογικά ενεργής λάσπης που αιωρείται στη</a:t>
            </a:r>
          </a:p>
          <a:p>
            <a:pPr marL="274320" indent="-274320" eaLnBrk="1" fontAlgn="auto" hangingPunct="1">
              <a:spcAft>
                <a:spcPts val="0"/>
              </a:spcAft>
              <a:buFont typeface="Wingdings 2"/>
              <a:buNone/>
              <a:defRPr/>
            </a:pPr>
            <a:r>
              <a:rPr lang="el-GR" b="1" dirty="0" smtClean="0">
                <a:solidFill>
                  <a:schemeClr val="bg1"/>
                </a:solidFill>
              </a:rPr>
              <a:t>	δεξαμενή με τη βοήθεια της ανάδευσης ή του αέρα.</a:t>
            </a:r>
          </a:p>
          <a:p>
            <a:pPr marL="274320" indent="-274320" eaLnBrk="1" fontAlgn="auto" hangingPunct="1">
              <a:spcAft>
                <a:spcPts val="0"/>
              </a:spcAft>
              <a:buFont typeface="Wingdings 2"/>
              <a:buNone/>
              <a:defRPr/>
            </a:pPr>
            <a:r>
              <a:rPr lang="el-GR" b="1" dirty="0" smtClean="0">
                <a:solidFill>
                  <a:schemeClr val="bg1"/>
                </a:solidFill>
              </a:rPr>
              <a:t> 	 Ποιος ο ρόλος του αέρα;</a:t>
            </a:r>
          </a:p>
          <a:p>
            <a:pPr marL="274320" indent="-274320" eaLnBrk="1" fontAlgn="auto" hangingPunct="1">
              <a:spcAft>
                <a:spcPts val="0"/>
              </a:spcAft>
              <a:buFont typeface="Wingdings 2"/>
              <a:buNone/>
              <a:defRPr/>
            </a:pPr>
            <a:r>
              <a:rPr lang="el-GR" b="1" dirty="0" smtClean="0">
                <a:solidFill>
                  <a:schemeClr val="bg1"/>
                </a:solidFill>
              </a:rPr>
              <a:t>	Ο αέρας χρησιμεύει:</a:t>
            </a:r>
          </a:p>
          <a:p>
            <a:pPr marL="274320" indent="-274320" eaLnBrk="1" fontAlgn="auto" hangingPunct="1">
              <a:spcAft>
                <a:spcPts val="0"/>
              </a:spcAft>
              <a:buFont typeface="Wingdings 2"/>
              <a:buChar char=""/>
              <a:defRPr/>
            </a:pPr>
            <a:r>
              <a:rPr lang="el-GR" b="1" dirty="0" smtClean="0">
                <a:solidFill>
                  <a:schemeClr val="bg1"/>
                </a:solidFill>
              </a:rPr>
              <a:t>α) Για να διατηρεί σε ανάδευση και μέγιστη επαφή τα βακτηρίδια</a:t>
            </a:r>
          </a:p>
          <a:p>
            <a:pPr marL="274320" indent="-274320" eaLnBrk="1" fontAlgn="auto" hangingPunct="1">
              <a:spcAft>
                <a:spcPts val="0"/>
              </a:spcAft>
              <a:buFont typeface="Wingdings 2"/>
              <a:buNone/>
              <a:defRPr/>
            </a:pPr>
            <a:r>
              <a:rPr lang="el-GR" b="1" dirty="0" smtClean="0">
                <a:solidFill>
                  <a:schemeClr val="bg1"/>
                </a:solidFill>
              </a:rPr>
              <a:t>	με το υγρό απόβλητο</a:t>
            </a:r>
          </a:p>
          <a:p>
            <a:pPr marL="274320" indent="-274320" eaLnBrk="1" fontAlgn="auto" hangingPunct="1">
              <a:spcAft>
                <a:spcPts val="0"/>
              </a:spcAft>
              <a:buFont typeface="Wingdings 2"/>
              <a:buNone/>
              <a:defRPr/>
            </a:pPr>
            <a:r>
              <a:rPr lang="el-GR" b="1" dirty="0" smtClean="0">
                <a:solidFill>
                  <a:schemeClr val="bg1"/>
                </a:solidFill>
              </a:rPr>
              <a:t>	β) για να προμηθεύει τα (αερόβια) βακτηρίδια και τους άλλους</a:t>
            </a:r>
          </a:p>
          <a:p>
            <a:pPr marL="274320" indent="-274320" eaLnBrk="1" fontAlgn="auto" hangingPunct="1">
              <a:spcAft>
                <a:spcPts val="0"/>
              </a:spcAft>
              <a:buFont typeface="Wingdings 2"/>
              <a:buNone/>
              <a:defRPr/>
            </a:pPr>
            <a:r>
              <a:rPr lang="el-GR" b="1" dirty="0" smtClean="0">
                <a:solidFill>
                  <a:schemeClr val="bg1"/>
                </a:solidFill>
              </a:rPr>
              <a:t>	μικρο-οργανισμούς με το απαραίτητο Ο2 για τις μεταβολικές</a:t>
            </a:r>
          </a:p>
          <a:p>
            <a:pPr marL="274320" indent="-274320" eaLnBrk="1" fontAlgn="auto" hangingPunct="1">
              <a:spcAft>
                <a:spcPts val="0"/>
              </a:spcAft>
              <a:buFont typeface="Wingdings 2"/>
              <a:buNone/>
              <a:defRPr/>
            </a:pPr>
            <a:r>
              <a:rPr lang="el-GR" b="1" dirty="0" smtClean="0">
                <a:solidFill>
                  <a:schemeClr val="bg1"/>
                </a:solidFill>
              </a:rPr>
              <a:t>	δράσεις που συμβαίνουν.</a:t>
            </a:r>
            <a:endParaRPr lang="el-GR" b="1" dirty="0">
              <a:solidFill>
                <a:schemeClr val="bg1"/>
              </a:solidFill>
            </a:endParaRPr>
          </a:p>
        </p:txBody>
      </p:sp>
      <p:sp>
        <p:nvSpPr>
          <p:cNvPr id="3" name="2 - Τίτλος"/>
          <p:cNvSpPr>
            <a:spLocks noGrp="1"/>
          </p:cNvSpPr>
          <p:nvPr>
            <p:ph type="title"/>
          </p:nvPr>
        </p:nvSpPr>
        <p:spPr>
          <a:xfrm>
            <a:off x="467544" y="188640"/>
            <a:ext cx="8229600" cy="1219200"/>
          </a:xfrm>
          <a:solidFill>
            <a:schemeClr val="accent4">
              <a:lumMod val="60000"/>
              <a:lumOff val="40000"/>
            </a:schemeClr>
          </a:solidFill>
        </p:spPr>
        <p:txBody>
          <a:bodyPr/>
          <a:lstStyle/>
          <a:p>
            <a:pPr eaLnBrk="1" fontAlgn="auto" hangingPunct="1">
              <a:spcAft>
                <a:spcPts val="0"/>
              </a:spcAft>
              <a:defRPr/>
            </a:pPr>
            <a:r>
              <a:rPr lang="el-GR" sz="2400" b="1" smtClean="0">
                <a:solidFill>
                  <a:schemeClr val="bg1"/>
                </a:solidFill>
              </a:rPr>
              <a:t>Δευτεροβάθμια (Βιολογική) Επεξεργασία</a:t>
            </a:r>
            <a:br>
              <a:rPr lang="el-GR" sz="2400" b="1" smtClean="0">
                <a:solidFill>
                  <a:schemeClr val="bg1"/>
                </a:solidFill>
              </a:rPr>
            </a:br>
            <a:r>
              <a:rPr lang="el-GR" sz="2400" b="1" smtClean="0">
                <a:solidFill>
                  <a:schemeClr val="bg1"/>
                </a:solidFill>
              </a:rPr>
              <a:t>Μέθοδος Ενεργού Ιλύος</a:t>
            </a:r>
            <a:br>
              <a:rPr lang="el-GR" sz="2400" b="1" smtClean="0">
                <a:solidFill>
                  <a:schemeClr val="bg1"/>
                </a:solidFill>
              </a:rPr>
            </a:br>
            <a:endParaRPr lang="el-GR" sz="2400" b="1">
              <a:solidFill>
                <a:schemeClr val="bg1"/>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par>
                          <p:cTn id="10" fill="hold">
                            <p:stCondLst>
                              <p:cond delay="12600"/>
                            </p:stCondLst>
                            <p:childTnLst>
                              <p:par>
                                <p:cTn id="11" presetID="48" presetClass="entr" presetSubtype="0" accel="50000" fill="hold" grpId="0" nodeType="afterEffect">
                                  <p:stCondLst>
                                    <p:cond delay="0"/>
                                  </p:stCondLst>
                                  <p:childTnLst>
                                    <p:set>
                                      <p:cBhvr>
                                        <p:cTn id="12" dur="1" fill="hold">
                                          <p:stCondLst>
                                            <p:cond delay="0"/>
                                          </p:stCondLst>
                                        </p:cTn>
                                        <p:tgtEl>
                                          <p:spTgt spid="2">
                                            <p:bg/>
                                          </p:spTgt>
                                        </p:tgtEl>
                                        <p:attrNameLst>
                                          <p:attrName>style.visibility</p:attrName>
                                        </p:attrNameLst>
                                      </p:cBhvr>
                                      <p:to>
                                        <p:strVal val="visible"/>
                                      </p:to>
                                    </p:set>
                                    <p:anim calcmode="lin" valueType="num">
                                      <p:cBhvr>
                                        <p:cTn id="13" dur="1000" fill="hold"/>
                                        <p:tgtEl>
                                          <p:spTgt spid="2">
                                            <p:bg/>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2">
                                            <p:bg/>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2">
                                            <p:bg/>
                                          </p:spTgt>
                                        </p:tgtEl>
                                        <p:attrNameLst>
                                          <p:attrName>ppt_y</p:attrName>
                                        </p:attrNameLst>
                                      </p:cBhvr>
                                      <p:tavLst>
                                        <p:tav tm="0">
                                          <p:val>
                                            <p:strVal val="#ppt_y"/>
                                          </p:val>
                                        </p:tav>
                                        <p:tav tm="100000">
                                          <p:val>
                                            <p:strVal val="#ppt_y"/>
                                          </p:val>
                                        </p:tav>
                                      </p:tavLst>
                                    </p:anim>
                                    <p:animEffect transition="in" filter="fade">
                                      <p:cBhvr>
                                        <p:cTn id="16" dur="1000"/>
                                        <p:tgtEl>
                                          <p:spTgt spid="2">
                                            <p:bg/>
                                          </p:spTgt>
                                        </p:tgtEl>
                                      </p:cBhvr>
                                    </p:animEffect>
                                  </p:childTnLst>
                                </p:cTn>
                              </p:par>
                            </p:childTnLst>
                          </p:cTn>
                        </p:par>
                        <p:par>
                          <p:cTn id="17" fill="hold">
                            <p:stCondLst>
                              <p:cond delay="13600"/>
                            </p:stCondLst>
                            <p:childTnLst>
                              <p:par>
                                <p:cTn id="18" presetID="48" presetClass="entr" presetSubtype="0" accel="50000" fill="hold" grpId="0" nodeType="after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 calcmode="lin" valueType="num">
                                      <p:cBhvr>
                                        <p:cTn id="20" dur="1000" fill="hold"/>
                                        <p:tgtEl>
                                          <p:spTgt spid="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23" dur="1000"/>
                                        <p:tgtEl>
                                          <p:spTgt spid="2">
                                            <p:txEl>
                                              <p:pRg st="0" end="0"/>
                                            </p:txEl>
                                          </p:spTgt>
                                        </p:tgtEl>
                                      </p:cBhvr>
                                    </p:animEffect>
                                  </p:childTnLst>
                                </p:cTn>
                              </p:par>
                            </p:childTnLst>
                          </p:cTn>
                        </p:par>
                        <p:par>
                          <p:cTn id="24" fill="hold">
                            <p:stCondLst>
                              <p:cond delay="14600"/>
                            </p:stCondLst>
                            <p:childTnLst>
                              <p:par>
                                <p:cTn id="25" presetID="48" presetClass="entr" presetSubtype="0" accel="50000" fill="hold" grpId="0" nodeType="after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 calcmode="lin" valueType="num">
                                      <p:cBhvr>
                                        <p:cTn id="27" dur="1000" fill="hold"/>
                                        <p:tgtEl>
                                          <p:spTgt spid="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30" dur="1000"/>
                                        <p:tgtEl>
                                          <p:spTgt spid="2">
                                            <p:txEl>
                                              <p:pRg st="1" end="1"/>
                                            </p:txEl>
                                          </p:spTgt>
                                        </p:tgtEl>
                                      </p:cBhvr>
                                    </p:animEffect>
                                  </p:childTnLst>
                                </p:cTn>
                              </p:par>
                            </p:childTnLst>
                          </p:cTn>
                        </p:par>
                        <p:par>
                          <p:cTn id="31" fill="hold">
                            <p:stCondLst>
                              <p:cond delay="15600"/>
                            </p:stCondLst>
                            <p:childTnLst>
                              <p:par>
                                <p:cTn id="32" presetID="48" presetClass="entr" presetSubtype="0" accel="50000" fill="hold" grpId="0" nodeType="after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 calcmode="lin" valueType="num">
                                      <p:cBhvr>
                                        <p:cTn id="34" dur="1000" fill="hold"/>
                                        <p:tgtEl>
                                          <p:spTgt spid="2">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1000" fill="hold"/>
                                        <p:tgtEl>
                                          <p:spTgt spid="2">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6" dur="10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37" dur="1000"/>
                                        <p:tgtEl>
                                          <p:spTgt spid="2">
                                            <p:txEl>
                                              <p:pRg st="2" end="2"/>
                                            </p:txEl>
                                          </p:spTgt>
                                        </p:tgtEl>
                                      </p:cBhvr>
                                    </p:animEffect>
                                  </p:childTnLst>
                                </p:cTn>
                              </p:par>
                            </p:childTnLst>
                          </p:cTn>
                        </p:par>
                        <p:par>
                          <p:cTn id="38" fill="hold">
                            <p:stCondLst>
                              <p:cond delay="16600"/>
                            </p:stCondLst>
                            <p:childTnLst>
                              <p:par>
                                <p:cTn id="39" presetID="48" presetClass="entr" presetSubtype="0" accel="50000" fill="hold" grpId="0" nodeType="after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 calcmode="lin" valueType="num">
                                      <p:cBhvr>
                                        <p:cTn id="41" dur="1000" fill="hold"/>
                                        <p:tgtEl>
                                          <p:spTgt spid="2">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2">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2">
                                            <p:txEl>
                                              <p:pRg st="3" end="3"/>
                                            </p:txEl>
                                          </p:spTgt>
                                        </p:tgtEl>
                                        <p:attrNameLst>
                                          <p:attrName>ppt_y</p:attrName>
                                        </p:attrNameLst>
                                      </p:cBhvr>
                                      <p:tavLst>
                                        <p:tav tm="0">
                                          <p:val>
                                            <p:strVal val="#ppt_y"/>
                                          </p:val>
                                        </p:tav>
                                        <p:tav tm="100000">
                                          <p:val>
                                            <p:strVal val="#ppt_y"/>
                                          </p:val>
                                        </p:tav>
                                      </p:tavLst>
                                    </p:anim>
                                    <p:animEffect transition="in" filter="fade">
                                      <p:cBhvr>
                                        <p:cTn id="44" dur="1000"/>
                                        <p:tgtEl>
                                          <p:spTgt spid="2">
                                            <p:txEl>
                                              <p:pRg st="3" end="3"/>
                                            </p:txEl>
                                          </p:spTgt>
                                        </p:tgtEl>
                                      </p:cBhvr>
                                    </p:animEffect>
                                  </p:childTnLst>
                                </p:cTn>
                              </p:par>
                            </p:childTnLst>
                          </p:cTn>
                        </p:par>
                        <p:par>
                          <p:cTn id="45" fill="hold">
                            <p:stCondLst>
                              <p:cond delay="17600"/>
                            </p:stCondLst>
                            <p:childTnLst>
                              <p:par>
                                <p:cTn id="46" presetID="48" presetClass="entr" presetSubtype="0" accel="50000" fill="hold" grpId="0" nodeType="after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anim calcmode="lin" valueType="num">
                                      <p:cBhvr>
                                        <p:cTn id="48" dur="1000" fill="hold"/>
                                        <p:tgtEl>
                                          <p:spTgt spid="2">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9" dur="1000" fill="hold"/>
                                        <p:tgtEl>
                                          <p:spTgt spid="2">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50" dur="1000" fill="hold"/>
                                        <p:tgtEl>
                                          <p:spTgt spid="2">
                                            <p:txEl>
                                              <p:pRg st="4" end="4"/>
                                            </p:txEl>
                                          </p:spTgt>
                                        </p:tgtEl>
                                        <p:attrNameLst>
                                          <p:attrName>ppt_y</p:attrName>
                                        </p:attrNameLst>
                                      </p:cBhvr>
                                      <p:tavLst>
                                        <p:tav tm="0">
                                          <p:val>
                                            <p:strVal val="#ppt_y"/>
                                          </p:val>
                                        </p:tav>
                                        <p:tav tm="100000">
                                          <p:val>
                                            <p:strVal val="#ppt_y"/>
                                          </p:val>
                                        </p:tav>
                                      </p:tavLst>
                                    </p:anim>
                                    <p:animEffect transition="in" filter="fade">
                                      <p:cBhvr>
                                        <p:cTn id="51" dur="1000"/>
                                        <p:tgtEl>
                                          <p:spTgt spid="2">
                                            <p:txEl>
                                              <p:pRg st="4" end="4"/>
                                            </p:txEl>
                                          </p:spTgt>
                                        </p:tgtEl>
                                      </p:cBhvr>
                                    </p:animEffect>
                                  </p:childTnLst>
                                </p:cTn>
                              </p:par>
                            </p:childTnLst>
                          </p:cTn>
                        </p:par>
                        <p:par>
                          <p:cTn id="52" fill="hold">
                            <p:stCondLst>
                              <p:cond delay="18600"/>
                            </p:stCondLst>
                            <p:childTnLst>
                              <p:par>
                                <p:cTn id="53" presetID="48" presetClass="entr" presetSubtype="0" accel="50000" fill="hold" grpId="0" nodeType="after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anim calcmode="lin" valueType="num">
                                      <p:cBhvr>
                                        <p:cTn id="55" dur="1000" fill="hold"/>
                                        <p:tgtEl>
                                          <p:spTgt spid="2">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2">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2">
                                            <p:txEl>
                                              <p:pRg st="5" end="5"/>
                                            </p:txEl>
                                          </p:spTgt>
                                        </p:tgtEl>
                                        <p:attrNameLst>
                                          <p:attrName>ppt_y</p:attrName>
                                        </p:attrNameLst>
                                      </p:cBhvr>
                                      <p:tavLst>
                                        <p:tav tm="0">
                                          <p:val>
                                            <p:strVal val="#ppt_y"/>
                                          </p:val>
                                        </p:tav>
                                        <p:tav tm="100000">
                                          <p:val>
                                            <p:strVal val="#ppt_y"/>
                                          </p:val>
                                        </p:tav>
                                      </p:tavLst>
                                    </p:anim>
                                    <p:animEffect transition="in" filter="fade">
                                      <p:cBhvr>
                                        <p:cTn id="58" dur="1000"/>
                                        <p:tgtEl>
                                          <p:spTgt spid="2">
                                            <p:txEl>
                                              <p:pRg st="5" end="5"/>
                                            </p:txEl>
                                          </p:spTgt>
                                        </p:tgtEl>
                                      </p:cBhvr>
                                    </p:animEffect>
                                  </p:childTnLst>
                                </p:cTn>
                              </p:par>
                            </p:childTnLst>
                          </p:cTn>
                        </p:par>
                        <p:par>
                          <p:cTn id="59" fill="hold">
                            <p:stCondLst>
                              <p:cond delay="19600"/>
                            </p:stCondLst>
                            <p:childTnLst>
                              <p:par>
                                <p:cTn id="60" presetID="48" presetClass="entr" presetSubtype="0" accel="50000" fill="hold" grpId="0" nodeType="after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 calcmode="lin" valueType="num">
                                      <p:cBhvr>
                                        <p:cTn id="62" dur="1000" fill="hold"/>
                                        <p:tgtEl>
                                          <p:spTgt spid="2">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3" dur="1000" fill="hold"/>
                                        <p:tgtEl>
                                          <p:spTgt spid="2">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4" dur="1000" fill="hold"/>
                                        <p:tgtEl>
                                          <p:spTgt spid="2">
                                            <p:txEl>
                                              <p:pRg st="6" end="6"/>
                                            </p:txEl>
                                          </p:spTgt>
                                        </p:tgtEl>
                                        <p:attrNameLst>
                                          <p:attrName>ppt_y</p:attrName>
                                        </p:attrNameLst>
                                      </p:cBhvr>
                                      <p:tavLst>
                                        <p:tav tm="0">
                                          <p:val>
                                            <p:strVal val="#ppt_y"/>
                                          </p:val>
                                        </p:tav>
                                        <p:tav tm="100000">
                                          <p:val>
                                            <p:strVal val="#ppt_y"/>
                                          </p:val>
                                        </p:tav>
                                      </p:tavLst>
                                    </p:anim>
                                    <p:animEffect transition="in" filter="fade">
                                      <p:cBhvr>
                                        <p:cTn id="65" dur="1000"/>
                                        <p:tgtEl>
                                          <p:spTgt spid="2">
                                            <p:txEl>
                                              <p:pRg st="6" end="6"/>
                                            </p:txEl>
                                          </p:spTgt>
                                        </p:tgtEl>
                                      </p:cBhvr>
                                    </p:animEffect>
                                  </p:childTnLst>
                                </p:cTn>
                              </p:par>
                            </p:childTnLst>
                          </p:cTn>
                        </p:par>
                        <p:par>
                          <p:cTn id="66" fill="hold">
                            <p:stCondLst>
                              <p:cond delay="20600"/>
                            </p:stCondLst>
                            <p:childTnLst>
                              <p:par>
                                <p:cTn id="67" presetID="48" presetClass="entr" presetSubtype="0" accel="50000" fill="hold" grpId="0" nodeType="after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 calcmode="lin" valueType="num">
                                      <p:cBhvr>
                                        <p:cTn id="69" dur="1000" fill="hold"/>
                                        <p:tgtEl>
                                          <p:spTgt spid="2">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0" dur="1000" fill="hold"/>
                                        <p:tgtEl>
                                          <p:spTgt spid="2">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71" dur="1000" fill="hold"/>
                                        <p:tgtEl>
                                          <p:spTgt spid="2">
                                            <p:txEl>
                                              <p:pRg st="7" end="7"/>
                                            </p:txEl>
                                          </p:spTgt>
                                        </p:tgtEl>
                                        <p:attrNameLst>
                                          <p:attrName>ppt_y</p:attrName>
                                        </p:attrNameLst>
                                      </p:cBhvr>
                                      <p:tavLst>
                                        <p:tav tm="0">
                                          <p:val>
                                            <p:strVal val="#ppt_y"/>
                                          </p:val>
                                        </p:tav>
                                        <p:tav tm="100000">
                                          <p:val>
                                            <p:strVal val="#ppt_y"/>
                                          </p:val>
                                        </p:tav>
                                      </p:tavLst>
                                    </p:anim>
                                    <p:animEffect transition="in" filter="fade">
                                      <p:cBhvr>
                                        <p:cTn id="72" dur="1000"/>
                                        <p:tgtEl>
                                          <p:spTgt spid="2">
                                            <p:txEl>
                                              <p:pRg st="7" end="7"/>
                                            </p:txEl>
                                          </p:spTgt>
                                        </p:tgtEl>
                                      </p:cBhvr>
                                    </p:animEffect>
                                  </p:childTnLst>
                                </p:cTn>
                              </p:par>
                            </p:childTnLst>
                          </p:cTn>
                        </p:par>
                        <p:par>
                          <p:cTn id="73" fill="hold">
                            <p:stCondLst>
                              <p:cond delay="21600"/>
                            </p:stCondLst>
                            <p:childTnLst>
                              <p:par>
                                <p:cTn id="74" presetID="48" presetClass="entr" presetSubtype="0" accel="50000" fill="hold" grpId="0" nodeType="afterEffect">
                                  <p:stCondLst>
                                    <p:cond delay="0"/>
                                  </p:stCondLst>
                                  <p:childTnLst>
                                    <p:set>
                                      <p:cBhvr>
                                        <p:cTn id="75" dur="1" fill="hold">
                                          <p:stCondLst>
                                            <p:cond delay="0"/>
                                          </p:stCondLst>
                                        </p:cTn>
                                        <p:tgtEl>
                                          <p:spTgt spid="2">
                                            <p:txEl>
                                              <p:pRg st="8" end="8"/>
                                            </p:txEl>
                                          </p:spTgt>
                                        </p:tgtEl>
                                        <p:attrNameLst>
                                          <p:attrName>style.visibility</p:attrName>
                                        </p:attrNameLst>
                                      </p:cBhvr>
                                      <p:to>
                                        <p:strVal val="visible"/>
                                      </p:to>
                                    </p:set>
                                    <p:anim calcmode="lin" valueType="num">
                                      <p:cBhvr>
                                        <p:cTn id="76" dur="1000" fill="hold"/>
                                        <p:tgtEl>
                                          <p:spTgt spid="2">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7" dur="1000" fill="hold"/>
                                        <p:tgtEl>
                                          <p:spTgt spid="2">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78" dur="1000" fill="hold"/>
                                        <p:tgtEl>
                                          <p:spTgt spid="2">
                                            <p:txEl>
                                              <p:pRg st="8" end="8"/>
                                            </p:txEl>
                                          </p:spTgt>
                                        </p:tgtEl>
                                        <p:attrNameLst>
                                          <p:attrName>ppt_y</p:attrName>
                                        </p:attrNameLst>
                                      </p:cBhvr>
                                      <p:tavLst>
                                        <p:tav tm="0">
                                          <p:val>
                                            <p:strVal val="#ppt_y"/>
                                          </p:val>
                                        </p:tav>
                                        <p:tav tm="100000">
                                          <p:val>
                                            <p:strVal val="#ppt_y"/>
                                          </p:val>
                                        </p:tav>
                                      </p:tavLst>
                                    </p:anim>
                                    <p:animEffect transition="in" filter="fade">
                                      <p:cBhvr>
                                        <p:cTn id="79" dur="1000"/>
                                        <p:tgtEl>
                                          <p:spTgt spid="2">
                                            <p:txEl>
                                              <p:pRg st="8" end="8"/>
                                            </p:txEl>
                                          </p:spTgt>
                                        </p:tgtEl>
                                      </p:cBhvr>
                                    </p:animEffect>
                                  </p:childTnLst>
                                </p:cTn>
                              </p:par>
                            </p:childTnLst>
                          </p:cTn>
                        </p:par>
                        <p:par>
                          <p:cTn id="80" fill="hold">
                            <p:stCondLst>
                              <p:cond delay="22600"/>
                            </p:stCondLst>
                            <p:childTnLst>
                              <p:par>
                                <p:cTn id="81" presetID="48" presetClass="entr" presetSubtype="0" accel="50000" fill="hold" grpId="0" nodeType="afterEffect">
                                  <p:stCondLst>
                                    <p:cond delay="0"/>
                                  </p:stCondLst>
                                  <p:childTnLst>
                                    <p:set>
                                      <p:cBhvr>
                                        <p:cTn id="82" dur="1" fill="hold">
                                          <p:stCondLst>
                                            <p:cond delay="0"/>
                                          </p:stCondLst>
                                        </p:cTn>
                                        <p:tgtEl>
                                          <p:spTgt spid="2">
                                            <p:txEl>
                                              <p:pRg st="9" end="9"/>
                                            </p:txEl>
                                          </p:spTgt>
                                        </p:tgtEl>
                                        <p:attrNameLst>
                                          <p:attrName>style.visibility</p:attrName>
                                        </p:attrNameLst>
                                      </p:cBhvr>
                                      <p:to>
                                        <p:strVal val="visible"/>
                                      </p:to>
                                    </p:set>
                                    <p:anim calcmode="lin" valueType="num">
                                      <p:cBhvr>
                                        <p:cTn id="83" dur="1000" fill="hold"/>
                                        <p:tgtEl>
                                          <p:spTgt spid="2">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4" dur="1000" fill="hold"/>
                                        <p:tgtEl>
                                          <p:spTgt spid="2">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85" dur="1000" fill="hold"/>
                                        <p:tgtEl>
                                          <p:spTgt spid="2">
                                            <p:txEl>
                                              <p:pRg st="9" end="9"/>
                                            </p:txEl>
                                          </p:spTgt>
                                        </p:tgtEl>
                                        <p:attrNameLst>
                                          <p:attrName>ppt_y</p:attrName>
                                        </p:attrNameLst>
                                      </p:cBhvr>
                                      <p:tavLst>
                                        <p:tav tm="0">
                                          <p:val>
                                            <p:strVal val="#ppt_y"/>
                                          </p:val>
                                        </p:tav>
                                        <p:tav tm="100000">
                                          <p:val>
                                            <p:strVal val="#ppt_y"/>
                                          </p:val>
                                        </p:tav>
                                      </p:tavLst>
                                    </p:anim>
                                    <p:animEffect transition="in" filter="fade">
                                      <p:cBhvr>
                                        <p:cTn id="86" dur="1000"/>
                                        <p:tgtEl>
                                          <p:spTgt spid="2">
                                            <p:txEl>
                                              <p:pRg st="9" end="9"/>
                                            </p:txEl>
                                          </p:spTgt>
                                        </p:tgtEl>
                                      </p:cBhvr>
                                    </p:animEffect>
                                  </p:childTnLst>
                                </p:cTn>
                              </p:par>
                            </p:childTnLst>
                          </p:cTn>
                        </p:par>
                        <p:par>
                          <p:cTn id="87" fill="hold">
                            <p:stCondLst>
                              <p:cond delay="23600"/>
                            </p:stCondLst>
                            <p:childTnLst>
                              <p:par>
                                <p:cTn id="88" presetID="48" presetClass="entr" presetSubtype="0" accel="50000" fill="hold" grpId="0" nodeType="afterEffect">
                                  <p:stCondLst>
                                    <p:cond delay="0"/>
                                  </p:stCondLst>
                                  <p:childTnLst>
                                    <p:set>
                                      <p:cBhvr>
                                        <p:cTn id="89" dur="1" fill="hold">
                                          <p:stCondLst>
                                            <p:cond delay="0"/>
                                          </p:stCondLst>
                                        </p:cTn>
                                        <p:tgtEl>
                                          <p:spTgt spid="2">
                                            <p:txEl>
                                              <p:pRg st="10" end="10"/>
                                            </p:txEl>
                                          </p:spTgt>
                                        </p:tgtEl>
                                        <p:attrNameLst>
                                          <p:attrName>style.visibility</p:attrName>
                                        </p:attrNameLst>
                                      </p:cBhvr>
                                      <p:to>
                                        <p:strVal val="visible"/>
                                      </p:to>
                                    </p:set>
                                    <p:anim calcmode="lin" valueType="num">
                                      <p:cBhvr>
                                        <p:cTn id="90" dur="1000" fill="hold"/>
                                        <p:tgtEl>
                                          <p:spTgt spid="2">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1" dur="1000" fill="hold"/>
                                        <p:tgtEl>
                                          <p:spTgt spid="2">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92" dur="1000" fill="hold"/>
                                        <p:tgtEl>
                                          <p:spTgt spid="2">
                                            <p:txEl>
                                              <p:pRg st="10" end="10"/>
                                            </p:txEl>
                                          </p:spTgt>
                                        </p:tgtEl>
                                        <p:attrNameLst>
                                          <p:attrName>ppt_y</p:attrName>
                                        </p:attrNameLst>
                                      </p:cBhvr>
                                      <p:tavLst>
                                        <p:tav tm="0">
                                          <p:val>
                                            <p:strVal val="#ppt_y"/>
                                          </p:val>
                                        </p:tav>
                                        <p:tav tm="100000">
                                          <p:val>
                                            <p:strVal val="#ppt_y"/>
                                          </p:val>
                                        </p:tav>
                                      </p:tavLst>
                                    </p:anim>
                                    <p:animEffect transition="in" filter="fade">
                                      <p:cBhvr>
                                        <p:cTn id="93" dur="1000"/>
                                        <p:tgtEl>
                                          <p:spTgt spid="2">
                                            <p:txEl>
                                              <p:pRg st="10" end="10"/>
                                            </p:txEl>
                                          </p:spTgt>
                                        </p:tgtEl>
                                      </p:cBhvr>
                                    </p:animEffect>
                                  </p:childTnLst>
                                </p:cTn>
                              </p:par>
                            </p:childTnLst>
                          </p:cTn>
                        </p:par>
                        <p:par>
                          <p:cTn id="94" fill="hold">
                            <p:stCondLst>
                              <p:cond delay="24600"/>
                            </p:stCondLst>
                            <p:childTnLst>
                              <p:par>
                                <p:cTn id="95" presetID="48" presetClass="entr" presetSubtype="0" accel="50000" fill="hold" grpId="0" nodeType="afterEffect">
                                  <p:stCondLst>
                                    <p:cond delay="0"/>
                                  </p:stCondLst>
                                  <p:childTnLst>
                                    <p:set>
                                      <p:cBhvr>
                                        <p:cTn id="96" dur="1" fill="hold">
                                          <p:stCondLst>
                                            <p:cond delay="0"/>
                                          </p:stCondLst>
                                        </p:cTn>
                                        <p:tgtEl>
                                          <p:spTgt spid="2">
                                            <p:txEl>
                                              <p:pRg st="11" end="11"/>
                                            </p:txEl>
                                          </p:spTgt>
                                        </p:tgtEl>
                                        <p:attrNameLst>
                                          <p:attrName>style.visibility</p:attrName>
                                        </p:attrNameLst>
                                      </p:cBhvr>
                                      <p:to>
                                        <p:strVal val="visible"/>
                                      </p:to>
                                    </p:set>
                                    <p:anim calcmode="lin" valueType="num">
                                      <p:cBhvr>
                                        <p:cTn id="97" dur="1000" fill="hold"/>
                                        <p:tgtEl>
                                          <p:spTgt spid="2">
                                            <p:txEl>
                                              <p:pRg st="11" end="1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8" dur="1000" fill="hold"/>
                                        <p:tgtEl>
                                          <p:spTgt spid="2">
                                            <p:txEl>
                                              <p:pRg st="11" end="11"/>
                                            </p:txEl>
                                          </p:spTgt>
                                        </p:tgtEl>
                                        <p:attrNameLst>
                                          <p:attrName>ppt_x</p:attrName>
                                        </p:attrNameLst>
                                      </p:cBhvr>
                                      <p:tavLst>
                                        <p:tav tm="0">
                                          <p:val>
                                            <p:fltVal val="-1"/>
                                          </p:val>
                                        </p:tav>
                                        <p:tav tm="50000">
                                          <p:val>
                                            <p:fltVal val="0.95"/>
                                          </p:val>
                                        </p:tav>
                                        <p:tav tm="100000">
                                          <p:val>
                                            <p:strVal val="#ppt_x"/>
                                          </p:val>
                                        </p:tav>
                                      </p:tavLst>
                                    </p:anim>
                                    <p:anim calcmode="lin" valueType="num">
                                      <p:cBhvr>
                                        <p:cTn id="99" dur="1000" fill="hold"/>
                                        <p:tgtEl>
                                          <p:spTgt spid="2">
                                            <p:txEl>
                                              <p:pRg st="11" end="11"/>
                                            </p:txEl>
                                          </p:spTgt>
                                        </p:tgtEl>
                                        <p:attrNameLst>
                                          <p:attrName>ppt_y</p:attrName>
                                        </p:attrNameLst>
                                      </p:cBhvr>
                                      <p:tavLst>
                                        <p:tav tm="0">
                                          <p:val>
                                            <p:strVal val="#ppt_y"/>
                                          </p:val>
                                        </p:tav>
                                        <p:tav tm="100000">
                                          <p:val>
                                            <p:strVal val="#ppt_y"/>
                                          </p:val>
                                        </p:tav>
                                      </p:tavLst>
                                    </p:anim>
                                    <p:animEffect transition="in" filter="fade">
                                      <p:cBhvr>
                                        <p:cTn id="100" dur="1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rotWithShape="1">
          <a:gsLst>
            <a:gs pos="0">
              <a:srgbClr val="FF7A00"/>
            </a:gs>
            <a:gs pos="45000">
              <a:srgbClr val="FF7A00"/>
            </a:gs>
            <a:gs pos="70000">
              <a:srgbClr val="FF0300"/>
            </a:gs>
            <a:gs pos="89000">
              <a:srgbClr val="FFF200"/>
            </a:gs>
            <a:gs pos="100000">
              <a:srgbClr val="4D0808"/>
            </a:gs>
          </a:gsLst>
          <a:path path="shape">
            <a:fillToRect l="50000" t="50000" r="50000" b="50000"/>
          </a:path>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39750" y="1557338"/>
            <a:ext cx="8229600" cy="4572000"/>
          </a:xfrm>
        </p:spPr>
        <p:txBody>
          <a:bodyPr>
            <a:normAutofit fontScale="85000" lnSpcReduction="10000"/>
          </a:bodyPr>
          <a:lstStyle/>
          <a:p>
            <a:pPr marL="640080" lvl="1" indent="-274320" eaLnBrk="1" fontAlgn="auto" hangingPunct="1">
              <a:spcAft>
                <a:spcPts val="0"/>
              </a:spcAft>
              <a:buClr>
                <a:schemeClr val="accent2">
                  <a:shade val="75000"/>
                </a:schemeClr>
              </a:buClr>
              <a:buFont typeface="Wingdings 2"/>
              <a:buNone/>
              <a:defRPr/>
            </a:pPr>
            <a:r>
              <a:rPr lang="el-GR" dirty="0" smtClean="0"/>
              <a:t>	 </a:t>
            </a:r>
            <a:r>
              <a:rPr lang="el-GR" dirty="0" smtClean="0">
                <a:solidFill>
                  <a:schemeClr val="accent6">
                    <a:lumMod val="50000"/>
                  </a:schemeClr>
                </a:solidFill>
              </a:rPr>
              <a:t>Τι δεξαμενές χρησιμοποιούνται;</a:t>
            </a:r>
          </a:p>
          <a:p>
            <a:pPr marL="274320" indent="-274320" eaLnBrk="1" fontAlgn="auto" hangingPunct="1">
              <a:spcAft>
                <a:spcPts val="0"/>
              </a:spcAft>
              <a:buFont typeface="Wingdings 2"/>
              <a:buNone/>
              <a:defRPr/>
            </a:pPr>
            <a:r>
              <a:rPr lang="el-GR" dirty="0" smtClean="0">
                <a:solidFill>
                  <a:schemeClr val="accent6">
                    <a:lumMod val="50000"/>
                  </a:schemeClr>
                </a:solidFill>
              </a:rPr>
              <a:t>	Χρησιμοποιούνται δύο είδη δεξαμενών:</a:t>
            </a:r>
          </a:p>
          <a:p>
            <a:pPr marL="274320" indent="-274320" eaLnBrk="1" fontAlgn="auto" hangingPunct="1">
              <a:spcAft>
                <a:spcPts val="0"/>
              </a:spcAft>
              <a:buFont typeface="Wingdings 2"/>
              <a:buChar char=""/>
              <a:defRPr/>
            </a:pPr>
            <a:r>
              <a:rPr lang="el-GR" dirty="0" smtClean="0">
                <a:solidFill>
                  <a:schemeClr val="accent6">
                    <a:lumMod val="50000"/>
                  </a:schemeClr>
                </a:solidFill>
              </a:rPr>
              <a:t>α) Δεξαμενή αερισμού (συνήθως ορθογωνική),</a:t>
            </a:r>
          </a:p>
          <a:p>
            <a:pPr marL="274320" indent="-274320" eaLnBrk="1" fontAlgn="auto" hangingPunct="1">
              <a:spcAft>
                <a:spcPts val="0"/>
              </a:spcAft>
              <a:buFont typeface="Wingdings 2"/>
              <a:buChar char=""/>
              <a:defRPr/>
            </a:pPr>
            <a:r>
              <a:rPr lang="el-GR" dirty="0" smtClean="0">
                <a:solidFill>
                  <a:schemeClr val="accent6">
                    <a:lumMod val="50000"/>
                  </a:schemeClr>
                </a:solidFill>
              </a:rPr>
              <a:t>β) Δεξαμενή δευτεροβάθμιας καθίζησης, που έπονται των</a:t>
            </a:r>
          </a:p>
          <a:p>
            <a:pPr marL="274320" indent="-274320" eaLnBrk="1" fontAlgn="auto" hangingPunct="1">
              <a:spcAft>
                <a:spcPts val="0"/>
              </a:spcAft>
              <a:buFont typeface="Wingdings 2"/>
              <a:buNone/>
              <a:defRPr/>
            </a:pPr>
            <a:r>
              <a:rPr lang="el-GR" dirty="0" smtClean="0">
                <a:solidFill>
                  <a:schemeClr val="accent6">
                    <a:lumMod val="50000"/>
                  </a:schemeClr>
                </a:solidFill>
              </a:rPr>
              <a:t>	προηγούμενων. Χρησιμοποιούνται για να καθιζάνει η</a:t>
            </a:r>
          </a:p>
          <a:p>
            <a:pPr marL="274320" indent="-274320" eaLnBrk="1" fontAlgn="auto" hangingPunct="1">
              <a:spcAft>
                <a:spcPts val="0"/>
              </a:spcAft>
              <a:buFont typeface="Wingdings 2"/>
              <a:buNone/>
              <a:defRPr/>
            </a:pPr>
            <a:r>
              <a:rPr lang="el-GR" dirty="0" smtClean="0">
                <a:solidFill>
                  <a:schemeClr val="accent6">
                    <a:lumMod val="50000"/>
                  </a:schemeClr>
                </a:solidFill>
              </a:rPr>
              <a:t>	δευτεροβάθμια λάσπη.</a:t>
            </a:r>
          </a:p>
          <a:p>
            <a:pPr marL="274320" indent="-274320" eaLnBrk="1" fontAlgn="auto" hangingPunct="1">
              <a:spcAft>
                <a:spcPts val="0"/>
              </a:spcAft>
              <a:buFont typeface="Wingdings 2"/>
              <a:buNone/>
              <a:defRPr/>
            </a:pPr>
            <a:r>
              <a:rPr lang="el-GR" dirty="0" smtClean="0">
                <a:solidFill>
                  <a:schemeClr val="accent6">
                    <a:lumMod val="50000"/>
                  </a:schemeClr>
                </a:solidFill>
              </a:rPr>
              <a:t>	 Ποια είναι η σύσταση της δευτεροβάθμιας λάσπης;</a:t>
            </a:r>
          </a:p>
          <a:p>
            <a:pPr marL="274320" indent="-274320" eaLnBrk="1" fontAlgn="auto" hangingPunct="1">
              <a:spcAft>
                <a:spcPts val="0"/>
              </a:spcAft>
              <a:buFont typeface="Wingdings 2"/>
              <a:buChar char=""/>
              <a:defRPr/>
            </a:pPr>
            <a:r>
              <a:rPr lang="el-GR" dirty="0" smtClean="0">
                <a:solidFill>
                  <a:schemeClr val="accent6">
                    <a:lumMod val="50000"/>
                  </a:schemeClr>
                </a:solidFill>
              </a:rPr>
              <a:t>Η διεργασία της ενεργού ιλύος παράγει συνεχώς καινούργιες</a:t>
            </a:r>
          </a:p>
          <a:p>
            <a:pPr marL="274320" indent="-274320" eaLnBrk="1" fontAlgn="auto" hangingPunct="1">
              <a:spcAft>
                <a:spcPts val="0"/>
              </a:spcAft>
              <a:buFont typeface="Wingdings 2"/>
              <a:buNone/>
              <a:defRPr/>
            </a:pPr>
            <a:r>
              <a:rPr lang="el-GR" dirty="0" smtClean="0">
                <a:solidFill>
                  <a:schemeClr val="accent6">
                    <a:lumMod val="50000"/>
                  </a:schemeClr>
                </a:solidFill>
              </a:rPr>
              <a:t>	ποσότητες κυτταρικής βιομάζας που ενσωματώνεται με την</a:t>
            </a:r>
          </a:p>
          <a:p>
            <a:pPr marL="274320" indent="-274320" eaLnBrk="1" fontAlgn="auto" hangingPunct="1">
              <a:spcAft>
                <a:spcPts val="0"/>
              </a:spcAft>
              <a:buFont typeface="Wingdings 2"/>
              <a:buNone/>
              <a:defRPr/>
            </a:pPr>
            <a:r>
              <a:rPr lang="el-GR" dirty="0" smtClean="0">
                <a:solidFill>
                  <a:schemeClr val="accent6">
                    <a:lumMod val="50000"/>
                  </a:schemeClr>
                </a:solidFill>
              </a:rPr>
              <a:t>	υπάρχουσα. Για το λόγο αυτό, καθίσταται απαραίτητο η ενεργή</a:t>
            </a:r>
          </a:p>
          <a:p>
            <a:pPr marL="274320" indent="-274320" eaLnBrk="1" fontAlgn="auto" hangingPunct="1">
              <a:spcAft>
                <a:spcPts val="0"/>
              </a:spcAft>
              <a:buFont typeface="Wingdings 2"/>
              <a:buNone/>
              <a:defRPr/>
            </a:pPr>
            <a:r>
              <a:rPr lang="el-GR" dirty="0" smtClean="0">
                <a:solidFill>
                  <a:schemeClr val="accent6">
                    <a:lumMod val="50000"/>
                  </a:schemeClr>
                </a:solidFill>
              </a:rPr>
              <a:t>	αυτή λάσπη να καθιζάνει, ώστε να διαχωριστεί.</a:t>
            </a:r>
            <a:endParaRPr lang="el-GR" dirty="0">
              <a:solidFill>
                <a:schemeClr val="accent6">
                  <a:lumMod val="50000"/>
                </a:schemeClr>
              </a:solidFill>
            </a:endParaRPr>
          </a:p>
        </p:txBody>
      </p:sp>
      <p:sp>
        <p:nvSpPr>
          <p:cNvPr id="3" name="2 - Τίτλος"/>
          <p:cNvSpPr>
            <a:spLocks noGrp="1"/>
          </p:cNvSpPr>
          <p:nvPr>
            <p:ph type="title"/>
          </p:nvPr>
        </p:nvSpPr>
        <p:spPr>
          <a:xfrm>
            <a:off x="539552" y="188640"/>
            <a:ext cx="8229600" cy="1219200"/>
          </a:xfrm>
        </p:spPr>
        <p:txBody>
          <a:bodyPr/>
          <a:lstStyle/>
          <a:p>
            <a:pPr eaLnBrk="1" fontAlgn="auto" hangingPunct="1">
              <a:spcAft>
                <a:spcPts val="0"/>
              </a:spcAft>
              <a:defRPr/>
            </a:pPr>
            <a:r>
              <a:rPr lang="el-GR" sz="2400" smtClean="0"/>
              <a:t>Δευτεροβάθμια (Βιολογική) Επεξεργασία</a:t>
            </a:r>
            <a:br>
              <a:rPr lang="el-GR" sz="2400" smtClean="0"/>
            </a:br>
            <a:r>
              <a:rPr lang="el-GR" sz="2400" smtClean="0"/>
              <a:t>Μέθοδος Ενεργού Ιλύος</a:t>
            </a:r>
            <a:br>
              <a:rPr lang="el-GR" sz="2400" smtClean="0"/>
            </a:br>
            <a:endParaRPr lang="el-GR" sz="240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500" fill="hold"/>
                                        <p:tgtEl>
                                          <p:spTgt spid="3"/>
                                        </p:tgtEl>
                                        <p:attrNameLst>
                                          <p:attrName>r</p:attrName>
                                        </p:attrNameLst>
                                      </p:cBhvr>
                                    </p:animRot>
                                  </p:childTnLst>
                                </p:cTn>
                              </p:par>
                            </p:childTnLst>
                          </p:cTn>
                        </p:par>
                        <p:par>
                          <p:cTn id="7" fill="hold">
                            <p:stCondLst>
                              <p:cond delay="500"/>
                            </p:stCondLst>
                            <p:childTnLst>
                              <p:par>
                                <p:cTn id="8" presetID="5" presetClass="entr" presetSubtype="10" fill="hold" grpId="0" nodeType="after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checkerboard(across)">
                                      <p:cBhvr>
                                        <p:cTn id="10" dur="500"/>
                                        <p:tgtEl>
                                          <p:spTgt spid="2">
                                            <p:txEl>
                                              <p:pRg st="0" end="0"/>
                                            </p:txEl>
                                          </p:spTgt>
                                        </p:tgtEl>
                                      </p:cBhvr>
                                    </p:animEffect>
                                  </p:childTnLst>
                                </p:cTn>
                              </p:par>
                            </p:childTnLst>
                          </p:cTn>
                        </p:par>
                        <p:par>
                          <p:cTn id="11" fill="hold">
                            <p:stCondLst>
                              <p:cond delay="1000"/>
                            </p:stCondLst>
                            <p:childTnLst>
                              <p:par>
                                <p:cTn id="12" presetID="5" presetClass="entr" presetSubtype="10" fill="hold" grpId="0" nodeType="after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checkerboard(across)">
                                      <p:cBhvr>
                                        <p:cTn id="14" dur="500"/>
                                        <p:tgtEl>
                                          <p:spTgt spid="2">
                                            <p:txEl>
                                              <p:pRg st="1" end="1"/>
                                            </p:txEl>
                                          </p:spTgt>
                                        </p:tgtEl>
                                      </p:cBhvr>
                                    </p:animEffect>
                                  </p:childTnLst>
                                </p:cTn>
                              </p:par>
                            </p:childTnLst>
                          </p:cTn>
                        </p:par>
                        <p:par>
                          <p:cTn id="15" fill="hold">
                            <p:stCondLst>
                              <p:cond delay="1500"/>
                            </p:stCondLst>
                            <p:childTnLst>
                              <p:par>
                                <p:cTn id="16" presetID="5" presetClass="entr" presetSubtype="10" fill="hold" grpId="0" nodeType="after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childTnLst>
                          </p:cTn>
                        </p:par>
                        <p:par>
                          <p:cTn id="19" fill="hold">
                            <p:stCondLst>
                              <p:cond delay="2000"/>
                            </p:stCondLst>
                            <p:childTnLst>
                              <p:par>
                                <p:cTn id="20" presetID="5" presetClass="entr" presetSubtype="10"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par>
                          <p:cTn id="23" fill="hold">
                            <p:stCondLst>
                              <p:cond delay="2500"/>
                            </p:stCondLst>
                            <p:childTnLst>
                              <p:par>
                                <p:cTn id="24" presetID="5" presetClass="entr" presetSubtype="10" fill="hold" grpId="0" nodeType="after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checkerboard(across)">
                                      <p:cBhvr>
                                        <p:cTn id="26" dur="500"/>
                                        <p:tgtEl>
                                          <p:spTgt spid="2">
                                            <p:txEl>
                                              <p:pRg st="4" end="4"/>
                                            </p:txEl>
                                          </p:spTgt>
                                        </p:tgtEl>
                                      </p:cBhvr>
                                    </p:animEffect>
                                  </p:childTnLst>
                                </p:cTn>
                              </p:par>
                            </p:childTnLst>
                          </p:cTn>
                        </p:par>
                        <p:par>
                          <p:cTn id="27" fill="hold">
                            <p:stCondLst>
                              <p:cond delay="3000"/>
                            </p:stCondLst>
                            <p:childTnLst>
                              <p:par>
                                <p:cTn id="28" presetID="5" presetClass="entr" presetSubtype="10" fill="hold" grpId="0" nodeType="after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checkerboard(across)">
                                      <p:cBhvr>
                                        <p:cTn id="30" dur="500"/>
                                        <p:tgtEl>
                                          <p:spTgt spid="2">
                                            <p:txEl>
                                              <p:pRg st="5" end="5"/>
                                            </p:txEl>
                                          </p:spTgt>
                                        </p:tgtEl>
                                      </p:cBhvr>
                                    </p:animEffect>
                                  </p:childTnLst>
                                </p:cTn>
                              </p:par>
                            </p:childTnLst>
                          </p:cTn>
                        </p:par>
                        <p:par>
                          <p:cTn id="31" fill="hold">
                            <p:stCondLst>
                              <p:cond delay="3500"/>
                            </p:stCondLst>
                            <p:childTnLst>
                              <p:par>
                                <p:cTn id="32" presetID="5" presetClass="entr" presetSubtype="10" fill="hold" grpId="0" nodeType="after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checkerboard(across)">
                                      <p:cBhvr>
                                        <p:cTn id="34" dur="500"/>
                                        <p:tgtEl>
                                          <p:spTgt spid="2">
                                            <p:txEl>
                                              <p:pRg st="6" end="6"/>
                                            </p:txEl>
                                          </p:spTgt>
                                        </p:tgtEl>
                                      </p:cBhvr>
                                    </p:animEffect>
                                  </p:childTnLst>
                                </p:cTn>
                              </p:par>
                            </p:childTnLst>
                          </p:cTn>
                        </p:par>
                        <p:par>
                          <p:cTn id="35" fill="hold">
                            <p:stCondLst>
                              <p:cond delay="4000"/>
                            </p:stCondLst>
                            <p:childTnLst>
                              <p:par>
                                <p:cTn id="36" presetID="5" presetClass="entr" presetSubtype="10" fill="hold" grpId="0" nodeType="after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checkerboard(across)">
                                      <p:cBhvr>
                                        <p:cTn id="38" dur="500"/>
                                        <p:tgtEl>
                                          <p:spTgt spid="2">
                                            <p:txEl>
                                              <p:pRg st="7" end="7"/>
                                            </p:txEl>
                                          </p:spTgt>
                                        </p:tgtEl>
                                      </p:cBhvr>
                                    </p:animEffect>
                                  </p:childTnLst>
                                </p:cTn>
                              </p:par>
                            </p:childTnLst>
                          </p:cTn>
                        </p:par>
                        <p:par>
                          <p:cTn id="39" fill="hold">
                            <p:stCondLst>
                              <p:cond delay="4500"/>
                            </p:stCondLst>
                            <p:childTnLst>
                              <p:par>
                                <p:cTn id="40" presetID="5" presetClass="entr" presetSubtype="10" fill="hold" grpId="0" nodeType="after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checkerboard(across)">
                                      <p:cBhvr>
                                        <p:cTn id="42" dur="500"/>
                                        <p:tgtEl>
                                          <p:spTgt spid="2">
                                            <p:txEl>
                                              <p:pRg st="8" end="8"/>
                                            </p:txEl>
                                          </p:spTgt>
                                        </p:tgtEl>
                                      </p:cBhvr>
                                    </p:animEffect>
                                  </p:childTnLst>
                                </p:cTn>
                              </p:par>
                            </p:childTnLst>
                          </p:cTn>
                        </p:par>
                        <p:par>
                          <p:cTn id="43" fill="hold">
                            <p:stCondLst>
                              <p:cond delay="5000"/>
                            </p:stCondLst>
                            <p:childTnLst>
                              <p:par>
                                <p:cTn id="44" presetID="5" presetClass="entr" presetSubtype="10" fill="hold" grpId="0" nodeType="afterEffect">
                                  <p:stCondLst>
                                    <p:cond delay="0"/>
                                  </p:stCondLst>
                                  <p:childTnLst>
                                    <p:set>
                                      <p:cBhvr>
                                        <p:cTn id="45" dur="1" fill="hold">
                                          <p:stCondLst>
                                            <p:cond delay="0"/>
                                          </p:stCondLst>
                                        </p:cTn>
                                        <p:tgtEl>
                                          <p:spTgt spid="2">
                                            <p:txEl>
                                              <p:pRg st="9" end="9"/>
                                            </p:txEl>
                                          </p:spTgt>
                                        </p:tgtEl>
                                        <p:attrNameLst>
                                          <p:attrName>style.visibility</p:attrName>
                                        </p:attrNameLst>
                                      </p:cBhvr>
                                      <p:to>
                                        <p:strVal val="visible"/>
                                      </p:to>
                                    </p:set>
                                    <p:animEffect transition="in" filter="checkerboard(across)">
                                      <p:cBhvr>
                                        <p:cTn id="46" dur="500"/>
                                        <p:tgtEl>
                                          <p:spTgt spid="2">
                                            <p:txEl>
                                              <p:pRg st="9" end="9"/>
                                            </p:txEl>
                                          </p:spTgt>
                                        </p:tgtEl>
                                      </p:cBhvr>
                                    </p:animEffect>
                                  </p:childTnLst>
                                </p:cTn>
                              </p:par>
                            </p:childTnLst>
                          </p:cTn>
                        </p:par>
                        <p:par>
                          <p:cTn id="47" fill="hold">
                            <p:stCondLst>
                              <p:cond delay="5500"/>
                            </p:stCondLst>
                            <p:childTnLst>
                              <p:par>
                                <p:cTn id="48" presetID="5" presetClass="entr" presetSubtype="10" fill="hold" grpId="0" nodeType="afterEffect">
                                  <p:stCondLst>
                                    <p:cond delay="0"/>
                                  </p:stCondLst>
                                  <p:childTnLst>
                                    <p:set>
                                      <p:cBhvr>
                                        <p:cTn id="49"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50"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pPr marL="274320" indent="-274320" eaLnBrk="1" fontAlgn="auto" hangingPunct="1">
              <a:spcAft>
                <a:spcPts val="0"/>
              </a:spcAft>
              <a:buFont typeface="Wingdings 2"/>
              <a:buNone/>
              <a:defRPr/>
            </a:pPr>
            <a:r>
              <a:rPr lang="el-GR" b="1" dirty="0" smtClean="0"/>
              <a:t>	</a:t>
            </a:r>
            <a:r>
              <a:rPr lang="el-GR" b="1" dirty="0" smtClean="0">
                <a:solidFill>
                  <a:schemeClr val="accent4">
                    <a:lumMod val="50000"/>
                  </a:schemeClr>
                </a:solidFill>
              </a:rPr>
              <a:t>Τι γίνεται η δευτεροβάθμια λάσπη;</a:t>
            </a:r>
          </a:p>
          <a:p>
            <a:pPr marL="274320" indent="-274320" eaLnBrk="1" fontAlgn="auto" hangingPunct="1">
              <a:spcAft>
                <a:spcPts val="0"/>
              </a:spcAft>
              <a:buFont typeface="Wingdings 2"/>
              <a:buChar char=""/>
              <a:defRPr/>
            </a:pPr>
            <a:r>
              <a:rPr lang="el-GR" b="1" dirty="0" smtClean="0">
                <a:solidFill>
                  <a:schemeClr val="accent4">
                    <a:lumMod val="50000"/>
                  </a:schemeClr>
                </a:solidFill>
              </a:rPr>
              <a:t>α) Ένα μέρος αυτής της καθιζάνουσας λάσπης πρέπει να</a:t>
            </a:r>
          </a:p>
          <a:p>
            <a:pPr marL="274320" indent="-274320" eaLnBrk="1" fontAlgn="auto" hangingPunct="1">
              <a:spcAft>
                <a:spcPts val="0"/>
              </a:spcAft>
              <a:buFont typeface="Wingdings 2"/>
              <a:buNone/>
              <a:defRPr/>
            </a:pPr>
            <a:r>
              <a:rPr lang="el-GR" dirty="0" smtClean="0">
                <a:solidFill>
                  <a:schemeClr val="accent4">
                    <a:lumMod val="50000"/>
                  </a:schemeClr>
                </a:solidFill>
              </a:rPr>
              <a:t>	απομακρυνθεί και να διατεθεί, αφού προηγουμένως υποστεί</a:t>
            </a:r>
          </a:p>
          <a:p>
            <a:pPr marL="274320" indent="-274320" eaLnBrk="1" fontAlgn="auto" hangingPunct="1">
              <a:spcAft>
                <a:spcPts val="0"/>
              </a:spcAft>
              <a:buFont typeface="Wingdings 2"/>
              <a:buNone/>
              <a:defRPr/>
            </a:pPr>
            <a:r>
              <a:rPr lang="el-GR" dirty="0" smtClean="0">
                <a:solidFill>
                  <a:schemeClr val="accent4">
                    <a:lumMod val="50000"/>
                  </a:schemeClr>
                </a:solidFill>
              </a:rPr>
              <a:t>	κατάλληλη επεξεργασία.</a:t>
            </a:r>
          </a:p>
          <a:p>
            <a:pPr marL="274320" indent="-274320" eaLnBrk="1" fontAlgn="auto" hangingPunct="1">
              <a:spcAft>
                <a:spcPts val="0"/>
              </a:spcAft>
              <a:buFont typeface="Wingdings 2"/>
              <a:buChar char=""/>
              <a:defRPr/>
            </a:pPr>
            <a:r>
              <a:rPr lang="el-GR" b="1" dirty="0" smtClean="0">
                <a:solidFill>
                  <a:schemeClr val="accent4">
                    <a:lumMod val="50000"/>
                  </a:schemeClr>
                </a:solidFill>
              </a:rPr>
              <a:t>β) Ένα άλλο μέρος επανεισάγεται στη δεξαμενή μαζί με το</a:t>
            </a:r>
          </a:p>
          <a:p>
            <a:pPr marL="274320" indent="-274320" eaLnBrk="1" fontAlgn="auto" hangingPunct="1">
              <a:spcAft>
                <a:spcPts val="0"/>
              </a:spcAft>
              <a:buFont typeface="Wingdings 2"/>
              <a:buNone/>
              <a:defRPr/>
            </a:pPr>
            <a:r>
              <a:rPr lang="el-GR" dirty="0" smtClean="0">
                <a:solidFill>
                  <a:schemeClr val="accent4">
                    <a:lumMod val="50000"/>
                  </a:schemeClr>
                </a:solidFill>
              </a:rPr>
              <a:t>	ακατέργαστο υγρό απόβλητο, ώστε να διατηρηθεί σ’ αυτήν ένας</a:t>
            </a:r>
          </a:p>
          <a:p>
            <a:pPr marL="274320" indent="-274320" eaLnBrk="1" fontAlgn="auto" hangingPunct="1">
              <a:spcAft>
                <a:spcPts val="0"/>
              </a:spcAft>
              <a:buFont typeface="Wingdings 2"/>
              <a:buNone/>
              <a:defRPr/>
            </a:pPr>
            <a:r>
              <a:rPr lang="el-GR" dirty="0" smtClean="0">
                <a:solidFill>
                  <a:schemeClr val="accent4">
                    <a:lumMod val="50000"/>
                  </a:schemeClr>
                </a:solidFill>
              </a:rPr>
              <a:t>	δραστικός πληθυσμός μικροοργανισμών, σε ικανό αριθμό, που</a:t>
            </a:r>
          </a:p>
          <a:p>
            <a:pPr marL="274320" indent="-274320" eaLnBrk="1" fontAlgn="auto" hangingPunct="1">
              <a:spcAft>
                <a:spcPts val="0"/>
              </a:spcAft>
              <a:buFont typeface="Wingdings 2"/>
              <a:buNone/>
              <a:defRPr/>
            </a:pPr>
            <a:r>
              <a:rPr lang="el-GR" dirty="0" smtClean="0">
                <a:solidFill>
                  <a:schemeClr val="accent4">
                    <a:lumMod val="50000"/>
                  </a:schemeClr>
                </a:solidFill>
              </a:rPr>
              <a:t>	θα τρέφονται με τις υπάρχουσες, στο υγρό απόβλητο,</a:t>
            </a:r>
          </a:p>
          <a:p>
            <a:pPr marL="274320" indent="-274320" eaLnBrk="1" fontAlgn="auto" hangingPunct="1">
              <a:spcAft>
                <a:spcPts val="0"/>
              </a:spcAft>
              <a:buFont typeface="Wingdings 2"/>
              <a:buNone/>
              <a:defRPr/>
            </a:pPr>
            <a:r>
              <a:rPr lang="el-GR" dirty="0" smtClean="0">
                <a:solidFill>
                  <a:schemeClr val="accent4">
                    <a:lumMod val="50000"/>
                  </a:schemeClr>
                </a:solidFill>
              </a:rPr>
              <a:t>	οργανικές ενώσεις (ρύπους).</a:t>
            </a:r>
          </a:p>
          <a:p>
            <a:pPr marL="274320" indent="-274320" eaLnBrk="1" fontAlgn="auto" hangingPunct="1">
              <a:spcAft>
                <a:spcPts val="0"/>
              </a:spcAft>
              <a:buFont typeface="Wingdings 2"/>
              <a:buNone/>
              <a:defRPr/>
            </a:pPr>
            <a:r>
              <a:rPr lang="el-GR" b="1" dirty="0" smtClean="0">
                <a:solidFill>
                  <a:schemeClr val="accent4">
                    <a:lumMod val="50000"/>
                  </a:schemeClr>
                </a:solidFill>
              </a:rPr>
              <a:t>	Τι βαθμός καθαρισμού επιτυγχάνεται κατά</a:t>
            </a:r>
          </a:p>
          <a:p>
            <a:pPr marL="274320" indent="-274320" eaLnBrk="1" fontAlgn="auto" hangingPunct="1">
              <a:spcAft>
                <a:spcPts val="0"/>
              </a:spcAft>
              <a:buFont typeface="Wingdings 2"/>
              <a:buNone/>
              <a:defRPr/>
            </a:pPr>
            <a:r>
              <a:rPr lang="el-GR" b="1" dirty="0" smtClean="0">
                <a:solidFill>
                  <a:schemeClr val="accent4">
                    <a:lumMod val="50000"/>
                  </a:schemeClr>
                </a:solidFill>
              </a:rPr>
              <a:t>	την δευτεροβάθμια επεξεργασία;</a:t>
            </a:r>
          </a:p>
          <a:p>
            <a:pPr marL="274320" indent="-274320" eaLnBrk="1" fontAlgn="auto" hangingPunct="1">
              <a:spcAft>
                <a:spcPts val="0"/>
              </a:spcAft>
              <a:buFont typeface="Wingdings 2"/>
              <a:buChar char=""/>
              <a:defRPr/>
            </a:pPr>
            <a:r>
              <a:rPr lang="el-GR" dirty="0" smtClean="0">
                <a:solidFill>
                  <a:schemeClr val="accent4">
                    <a:lumMod val="50000"/>
                  </a:schemeClr>
                </a:solidFill>
              </a:rPr>
              <a:t>Περίπου 95% σε BOD (βιολογικά απαιτούμενο οξυγόνο)</a:t>
            </a:r>
            <a:endParaRPr lang="el-GR" dirty="0">
              <a:solidFill>
                <a:schemeClr val="accent4">
                  <a:lumMod val="50000"/>
                </a:schemeClr>
              </a:solidFill>
            </a:endParaRPr>
          </a:p>
        </p:txBody>
      </p:sp>
      <p:sp>
        <p:nvSpPr>
          <p:cNvPr id="3" name="2 - Τίτλος"/>
          <p:cNvSpPr>
            <a:spLocks noGrp="1"/>
          </p:cNvSpPr>
          <p:nvPr>
            <p:ph type="title"/>
          </p:nvPr>
        </p:nvSpPr>
        <p:spPr/>
        <p:txBody>
          <a:bodyPr/>
          <a:lstStyle/>
          <a:p>
            <a:pPr eaLnBrk="1" fontAlgn="auto" hangingPunct="1">
              <a:spcAft>
                <a:spcPts val="0"/>
              </a:spcAft>
              <a:defRPr/>
            </a:pPr>
            <a:r>
              <a:rPr lang="el-GR" sz="2800" smtClean="0">
                <a:solidFill>
                  <a:schemeClr val="accent6">
                    <a:lumMod val="50000"/>
                  </a:schemeClr>
                </a:solidFill>
              </a:rPr>
              <a:t>Δευτεροβάθμια (Βιολογική) Επεξεργασία</a:t>
            </a:r>
            <a:br>
              <a:rPr lang="el-GR" sz="2800" smtClean="0">
                <a:solidFill>
                  <a:schemeClr val="accent6">
                    <a:lumMod val="50000"/>
                  </a:schemeClr>
                </a:solidFill>
              </a:rPr>
            </a:br>
            <a:r>
              <a:rPr lang="el-GR" sz="2800" smtClean="0">
                <a:solidFill>
                  <a:schemeClr val="accent6">
                    <a:lumMod val="50000"/>
                  </a:schemeClr>
                </a:solidFill>
              </a:rPr>
              <a:t>Μέθοδος Ενεργού Ιλύος</a:t>
            </a:r>
            <a:endParaRPr lang="el-GR" sz="2800">
              <a:solidFill>
                <a:schemeClr val="accent6">
                  <a:lumMod val="50000"/>
                </a:schemeClr>
              </a:solidFill>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1"/>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childTnLst>
                                </p:cTn>
                              </p:par>
                            </p:childTnLst>
                          </p:cTn>
                        </p:par>
                        <p:par>
                          <p:cTn id="10" fill="hold">
                            <p:stCondLst>
                              <p:cond delay="6300"/>
                            </p:stCondLst>
                            <p:childTnLst>
                              <p:par>
                                <p:cTn id="11" presetID="10" presetClass="entr" presetSubtype="0" fill="hold" grpId="0"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par>
                          <p:cTn id="14" fill="hold">
                            <p:stCondLst>
                              <p:cond delay="6800"/>
                            </p:stCondLst>
                            <p:childTnLst>
                              <p:par>
                                <p:cTn id="15" presetID="10" presetClass="entr" presetSubtype="0" fill="hold" grpId="0"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par>
                          <p:cTn id="18" fill="hold">
                            <p:stCondLst>
                              <p:cond delay="7300"/>
                            </p:stCondLst>
                            <p:childTnLst>
                              <p:par>
                                <p:cTn id="19" presetID="10" presetClass="entr" presetSubtype="0" fill="hold" grpId="0"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par>
                          <p:cTn id="22" fill="hold">
                            <p:stCondLst>
                              <p:cond delay="7800"/>
                            </p:stCondLst>
                            <p:childTnLst>
                              <p:par>
                                <p:cTn id="23" presetID="10"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childTnLst>
                                </p:cTn>
                              </p:par>
                            </p:childTnLst>
                          </p:cTn>
                        </p:par>
                        <p:par>
                          <p:cTn id="26" fill="hold">
                            <p:stCondLst>
                              <p:cond delay="8300"/>
                            </p:stCondLst>
                            <p:childTnLst>
                              <p:par>
                                <p:cTn id="27" presetID="10" presetClass="entr" presetSubtype="0" fill="hold" grpId="0" nodeType="after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500"/>
                                        <p:tgtEl>
                                          <p:spTgt spid="2">
                                            <p:txEl>
                                              <p:pRg st="4" end="4"/>
                                            </p:txEl>
                                          </p:spTgt>
                                        </p:tgtEl>
                                      </p:cBhvr>
                                    </p:animEffect>
                                  </p:childTnLst>
                                </p:cTn>
                              </p:par>
                            </p:childTnLst>
                          </p:cTn>
                        </p:par>
                        <p:par>
                          <p:cTn id="30" fill="hold">
                            <p:stCondLst>
                              <p:cond delay="8800"/>
                            </p:stCondLst>
                            <p:childTnLst>
                              <p:par>
                                <p:cTn id="31" presetID="10" presetClass="entr" presetSubtype="0" fill="hold" grpId="0" nodeType="after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fade">
                                      <p:cBhvr>
                                        <p:cTn id="33" dur="500"/>
                                        <p:tgtEl>
                                          <p:spTgt spid="2">
                                            <p:txEl>
                                              <p:pRg st="5" end="5"/>
                                            </p:txEl>
                                          </p:spTgt>
                                        </p:tgtEl>
                                      </p:cBhvr>
                                    </p:animEffect>
                                  </p:childTnLst>
                                </p:cTn>
                              </p:par>
                            </p:childTnLst>
                          </p:cTn>
                        </p:par>
                        <p:par>
                          <p:cTn id="34" fill="hold">
                            <p:stCondLst>
                              <p:cond delay="9300"/>
                            </p:stCondLst>
                            <p:childTnLst>
                              <p:par>
                                <p:cTn id="35" presetID="10" presetClass="entr" presetSubtype="0"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par>
                          <p:cTn id="38" fill="hold">
                            <p:stCondLst>
                              <p:cond delay="9800"/>
                            </p:stCondLst>
                            <p:childTnLst>
                              <p:par>
                                <p:cTn id="39" presetID="10" presetClass="entr" presetSubtype="0" fill="hold" grpId="0" nodeType="after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Effect transition="in" filter="fade">
                                      <p:cBhvr>
                                        <p:cTn id="41" dur="500"/>
                                        <p:tgtEl>
                                          <p:spTgt spid="2">
                                            <p:txEl>
                                              <p:pRg st="7" end="7"/>
                                            </p:txEl>
                                          </p:spTgt>
                                        </p:tgtEl>
                                      </p:cBhvr>
                                    </p:animEffect>
                                  </p:childTnLst>
                                </p:cTn>
                              </p:par>
                            </p:childTnLst>
                          </p:cTn>
                        </p:par>
                        <p:par>
                          <p:cTn id="42" fill="hold">
                            <p:stCondLst>
                              <p:cond delay="10300"/>
                            </p:stCondLst>
                            <p:childTnLst>
                              <p:par>
                                <p:cTn id="43" presetID="10" presetClass="entr" presetSubtype="0" fill="hold" grpId="0" nodeType="after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fade">
                                      <p:cBhvr>
                                        <p:cTn id="45" dur="500"/>
                                        <p:tgtEl>
                                          <p:spTgt spid="2">
                                            <p:txEl>
                                              <p:pRg st="8" end="8"/>
                                            </p:txEl>
                                          </p:spTgt>
                                        </p:tgtEl>
                                      </p:cBhvr>
                                    </p:animEffect>
                                  </p:childTnLst>
                                </p:cTn>
                              </p:par>
                            </p:childTnLst>
                          </p:cTn>
                        </p:par>
                        <p:par>
                          <p:cTn id="46" fill="hold">
                            <p:stCondLst>
                              <p:cond delay="10800"/>
                            </p:stCondLst>
                            <p:childTnLst>
                              <p:par>
                                <p:cTn id="47" presetID="10" presetClass="entr" presetSubtype="0" fill="hold" grpId="0" nodeType="after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fade">
                                      <p:cBhvr>
                                        <p:cTn id="49" dur="500"/>
                                        <p:tgtEl>
                                          <p:spTgt spid="2">
                                            <p:txEl>
                                              <p:pRg st="9" end="9"/>
                                            </p:txEl>
                                          </p:spTgt>
                                        </p:tgtEl>
                                      </p:cBhvr>
                                    </p:animEffect>
                                  </p:childTnLst>
                                </p:cTn>
                              </p:par>
                            </p:childTnLst>
                          </p:cTn>
                        </p:par>
                        <p:par>
                          <p:cTn id="50" fill="hold">
                            <p:stCondLst>
                              <p:cond delay="11300"/>
                            </p:stCondLst>
                            <p:childTnLst>
                              <p:par>
                                <p:cTn id="51" presetID="10" presetClass="entr" presetSubtype="0" fill="hold" grpId="0" nodeType="after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fade">
                                      <p:cBhvr>
                                        <p:cTn id="53" dur="500"/>
                                        <p:tgtEl>
                                          <p:spTgt spid="2">
                                            <p:txEl>
                                              <p:pRg st="10" end="10"/>
                                            </p:txEl>
                                          </p:spTgt>
                                        </p:tgtEl>
                                      </p:cBhvr>
                                    </p:animEffect>
                                  </p:childTnLst>
                                </p:cTn>
                              </p:par>
                            </p:childTnLst>
                          </p:cTn>
                        </p:par>
                        <p:par>
                          <p:cTn id="54" fill="hold">
                            <p:stCondLst>
                              <p:cond delay="11800"/>
                            </p:stCondLst>
                            <p:childTnLst>
                              <p:par>
                                <p:cTn id="55" presetID="10" presetClass="entr" presetSubtype="0" fill="hold" grpId="0" nodeType="after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fade">
                                      <p:cBhvr>
                                        <p:cTn id="5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eaLnBrk="1" hangingPunct="1"/>
            <a:r>
              <a:rPr lang="el-GR" smtClean="0"/>
              <a:t> Ο Βιολογικός Καθαρισμός αφορά στην επεξεργασία λυμάτων, δηλαδή τη διαδικασία μέσω της οποίας διαχωρίζονται οι μολυσματικές ουσίες από το νερό των λυμάτων, με σκοπό να μπορεί να χρησιμοποιηθεί στο περιβάλλον χωρίς να το επιβαρύνει και να περιορίζεται η σπατάλη των υδάτων. Η μεταφορά του νερού των λυμάτων στις εγκαταστάσεις βιολογικού καθαρισμού γίνεται κατά βάση μέσω των υπονόμων, ή σε ορισμένες περιπτώσεις με ειδικά βυτιοφόρα οχήματα.</a:t>
            </a:r>
          </a:p>
        </p:txBody>
      </p:sp>
      <p:sp>
        <p:nvSpPr>
          <p:cNvPr id="3" name="2 - Τίτλος"/>
          <p:cNvSpPr>
            <a:spLocks noGrp="1"/>
          </p:cNvSpPr>
          <p:nvPr>
            <p:ph type="title"/>
          </p:nvPr>
        </p:nvSpPr>
        <p:spPr/>
        <p:txBody>
          <a:bodyPr/>
          <a:lstStyle/>
          <a:p>
            <a:pPr eaLnBrk="1" fontAlgn="auto" hangingPunct="1">
              <a:spcAft>
                <a:spcPts val="0"/>
              </a:spcAft>
              <a:defRPr/>
            </a:pPr>
            <a:r>
              <a:rPr lang="el-GR" smtClean="0"/>
              <a:t>Ορισμός</a:t>
            </a:r>
            <a:endParaRPr lang="el-G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from="(-#ppt_w/2)" to="(#ppt_x)" calcmode="lin" valueType="num">
                                      <p:cBhvr>
                                        <p:cTn id="7" dur="600" fill="hold">
                                          <p:stCondLst>
                                            <p:cond delay="0"/>
                                          </p:stCondLst>
                                        </p:cTn>
                                        <p:tgtEl>
                                          <p:spTgt spid="3"/>
                                        </p:tgtEl>
                                        <p:attrNameLst>
                                          <p:attrName>ppt_x</p:attrName>
                                        </p:attrNameLst>
                                      </p:cBhvr>
                                    </p:anim>
                                    <p:anim from="0" to="-1.0" calcmode="lin" valueType="num">
                                      <p:cBhvr>
                                        <p:cTn id="8" dur="200" decel="50000" autoRev="1" fill="hold">
                                          <p:stCondLst>
                                            <p:cond delay="600"/>
                                          </p:stCondLst>
                                        </p:cTn>
                                        <p:tgtEl>
                                          <p:spTgt spid="3"/>
                                        </p:tgtEl>
                                        <p:attrNameLst>
                                          <p:attrName>xshear</p:attrName>
                                        </p:attrNameLst>
                                      </p:cBhvr>
                                    </p:anim>
                                    <p:animScale>
                                      <p:cBhvr>
                                        <p:cTn id="9" dur="200" decel="100000" autoRev="1" fill="hold">
                                          <p:stCondLst>
                                            <p:cond delay="600"/>
                                          </p:stCondLst>
                                        </p:cTn>
                                        <p:tgtEl>
                                          <p:spTgt spid="3"/>
                                        </p:tgtEl>
                                      </p:cBhvr>
                                      <p:from x="100000" y="100000"/>
                                      <p:to x="80000" y="100000"/>
                                    </p:animScale>
                                    <p:anim by="(#ppt_h/3+#ppt_w*0.1)" calcmode="lin" valueType="num">
                                      <p:cBhvr additive="sum">
                                        <p:cTn id="10" dur="200" decel="100000" autoRev="1" fill="hold">
                                          <p:stCondLst>
                                            <p:cond delay="600"/>
                                          </p:stCondLst>
                                        </p:cTn>
                                        <p:tgtEl>
                                          <p:spTgt spid="3"/>
                                        </p:tgtEl>
                                        <p:attrNameLst>
                                          <p:attrName>ppt_x</p:attrName>
                                        </p:attrNameLst>
                                      </p:cBhvr>
                                    </p:anim>
                                  </p:childTnLst>
                                </p:cTn>
                              </p:par>
                            </p:childTnLst>
                          </p:cTn>
                        </p:par>
                        <p:par>
                          <p:cTn id="11" fill="hold">
                            <p:stCondLst>
                              <p:cond delay="1000"/>
                            </p:stCondLst>
                            <p:childTnLst>
                              <p:par>
                                <p:cTn id="12" presetID="3" presetClass="entr" presetSubtype="5"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linds(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rotWithShape="1">
          <a:gsLst>
            <a:gs pos="0">
              <a:srgbClr val="B43E85"/>
            </a:gs>
            <a:gs pos="82001">
              <a:srgbClr val="B43E85"/>
            </a:gs>
            <a:gs pos="89000">
              <a:srgbClr val="FEE7F2"/>
            </a:gs>
            <a:gs pos="89000">
              <a:srgbClr val="F952A0"/>
            </a:gs>
            <a:gs pos="100000">
              <a:srgbClr val="FC9FCB"/>
            </a:gs>
            <a:gs pos="100000">
              <a:srgbClr val="F8B049"/>
            </a:gs>
            <a:gs pos="100000">
              <a:srgbClr val="F8B049"/>
            </a:gs>
            <a:gs pos="100000">
              <a:srgbClr val="C50849"/>
            </a:gs>
          </a:gsLst>
          <a:path path="shape">
            <a:fillToRect l="50000" t="50000" r="50000" b="50000"/>
          </a:path>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eaLnBrk="1" hangingPunct="1"/>
            <a:endParaRPr lang="el-GR" smtClean="0"/>
          </a:p>
          <a:p>
            <a:pPr eaLnBrk="1" hangingPunct="1"/>
            <a:r>
              <a:rPr lang="el-GR" smtClean="0"/>
              <a:t>Η τριτοβάθμια επεξεργασία λυμάτων αφαιρεί σχεδόν όλο το ποσοστό των παθογόνων ουσιών κυρίως με χημικές διαδικασίες. Δεν μπορεί να εφαρμοστεί σε όλα τα εργοστάσια επεξεργασίας λυμάτων εξαιτίας του υψηλού κόστους του εξοπλισμού. Κύριος σκοπός είναι η αφαίρεση του φωσφόρου και του αζώτου. Το άζωτο μπορεί να βρίσκεται στο νερό με την μορφή αμμωνίας, η οποία είναι τοξική για τα ψάρια. Οι ενώσεις του φωσφόρου (άλατα) μπορούν να προκαλέσουν ευτροφισμό στις λίμνες ή στη θάλασσα.</a:t>
            </a:r>
          </a:p>
          <a:p>
            <a:pPr eaLnBrk="1" hangingPunct="1"/>
            <a:endParaRPr lang="el-GR" smtClean="0"/>
          </a:p>
        </p:txBody>
      </p:sp>
      <p:sp>
        <p:nvSpPr>
          <p:cNvPr id="3" name="2 - Τίτλος"/>
          <p:cNvSpPr>
            <a:spLocks noGrp="1"/>
          </p:cNvSpPr>
          <p:nvPr>
            <p:ph type="title"/>
          </p:nvPr>
        </p:nvSpPr>
        <p:spPr/>
        <p:txBody>
          <a:bodyPr>
            <a:normAutofit fontScale="90000"/>
          </a:bodyPr>
          <a:lstStyle/>
          <a:p>
            <a:pPr eaLnBrk="1" fontAlgn="auto" hangingPunct="1">
              <a:spcAft>
                <a:spcPts val="0"/>
              </a:spcAft>
              <a:defRPr/>
            </a:pPr>
            <a:r>
              <a:rPr lang="el-GR" smtClean="0"/>
              <a:t>Τριτοβάθμια (Χημική) </a:t>
            </a:r>
            <a:br>
              <a:rPr lang="el-GR" smtClean="0"/>
            </a:br>
            <a:endParaRPr lang="el-G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17" presetClass="entr" presetSubtype="1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rgbClr val="D1C39F"/>
            </a:gs>
            <a:gs pos="58000">
              <a:srgbClr val="D1C39F"/>
            </a:gs>
            <a:gs pos="89000">
              <a:srgbClr val="F0EBD5"/>
            </a:gs>
            <a:gs pos="100000">
              <a:srgbClr val="FFEFD1"/>
            </a:gs>
          </a:gsLst>
          <a:path path="rect">
            <a:fillToRect l="100000" t="100000"/>
          </a:path>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55000" lnSpcReduction="20000"/>
          </a:bodyPr>
          <a:lstStyle/>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Τα μειονεκτήματα είναι ελάχιστα.Kάποια από αυτά είναι ότι ίσως υπάρχει δυσοσμία ή ενοχλητικος θόρυβος όταν το σύστημα υπερφορτίζεται.Αρκετές φορές η διαδικασία είναι πολυδάπανη.   </a:t>
            </a:r>
          </a:p>
          <a:p>
            <a:pPr marL="274320" indent="-274320" eaLnBrk="1" fontAlgn="auto" hangingPunct="1">
              <a:spcAft>
                <a:spcPts val="0"/>
              </a:spcAft>
              <a:buFont typeface="Wingdings 2"/>
              <a:buNone/>
              <a:defRPr/>
            </a:pPr>
            <a:r>
              <a:rPr lang="el-GR" dirty="0" smtClean="0">
                <a:solidFill>
                  <a:schemeClr val="bg1">
                    <a:lumMod val="95000"/>
                    <a:lumOff val="5000"/>
                  </a:schemeClr>
                </a:solidFill>
              </a:rPr>
              <a:t>	                                                             </a:t>
            </a: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 Πλεονεκτήματα όσο αναφορά     </a:t>
            </a:r>
          </a:p>
          <a:p>
            <a:pPr marL="274320" indent="-274320" eaLnBrk="1" fontAlgn="auto" hangingPunct="1">
              <a:spcAft>
                <a:spcPts val="0"/>
              </a:spcAft>
              <a:buFont typeface="Wingdings 2"/>
              <a:buNone/>
              <a:defRPr/>
            </a:pPr>
            <a:r>
              <a:rPr lang="el-GR" dirty="0" smtClean="0">
                <a:solidFill>
                  <a:schemeClr val="bg1">
                    <a:lumMod val="95000"/>
                    <a:lumOff val="5000"/>
                  </a:schemeClr>
                </a:solidFill>
              </a:rPr>
              <a:t>	  Τον Δήμο:</a:t>
            </a: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 Δεν απαιτείται η κατασκευή αποχετευτικού δικτύου με αποτέλεσμα την εξοικονόμηση σημαντικών χρηματικών πόρων οι οποίοι μπορούν να κατευθυνθούν σε άλλες παραγωγικές δράσεις.</a:t>
            </a: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 Κατασκευάζεται μόνο μια εγκατάσταση υποδοχής και επεξεργασίας βοθρολυμάτων.</a:t>
            </a: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 Αποφεύγεται η επιβολή εφάπαξ και μηνιαίου τέλους αποχέτευσης στους δημότες.</a:t>
            </a: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 Αποφεύγεται η ταλαιπωρία των κατοίκων από τα έργα κατασκευής του αποχετευτικού δικτύου.</a:t>
            </a:r>
          </a:p>
          <a:p>
            <a:pPr marL="274320" indent="-274320" eaLnBrk="1" fontAlgn="auto" hangingPunct="1">
              <a:spcAft>
                <a:spcPts val="0"/>
              </a:spcAft>
              <a:buFont typeface="Wingdings 2"/>
              <a:buNone/>
              <a:defRPr/>
            </a:pPr>
            <a:r>
              <a:rPr lang="el-GR" dirty="0" smtClean="0">
                <a:solidFill>
                  <a:schemeClr val="bg1">
                    <a:lumMod val="95000"/>
                    <a:lumOff val="5000"/>
                  </a:schemeClr>
                </a:solidFill>
              </a:rPr>
              <a:t>	καθώς και </a:t>
            </a:r>
          </a:p>
          <a:p>
            <a:pPr marL="274320" indent="-274320" eaLnBrk="1" fontAlgn="auto" hangingPunct="1">
              <a:spcAft>
                <a:spcPts val="0"/>
              </a:spcAft>
              <a:buFont typeface="Wingdings 2"/>
              <a:buNone/>
              <a:defRPr/>
            </a:pPr>
            <a:r>
              <a:rPr lang="el-GR" dirty="0" smtClean="0">
                <a:solidFill>
                  <a:schemeClr val="bg1">
                    <a:lumMod val="95000"/>
                    <a:lumOff val="5000"/>
                  </a:schemeClr>
                </a:solidFill>
              </a:rPr>
              <a:t>	 Τον ιδιώτη:</a:t>
            </a: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 Απαλλάσσεται από την υποχρέωση καταβολής τέλους σύνδεσης στο αποχετευτικό δίκτυο αλλά και από τα μηνιαία τέλη χρήσης υπονόμων.</a:t>
            </a: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 Απαλλάσσεται από το συχνό άδειασμα του βόθρου. Ο οικιακός βιολογικός πρέπει να αδειάζει μια φορά κάθε 1-2 χρόνια.</a:t>
            </a: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 Μπορεί να χρησιμοποιήσει το επεξεργασμένο νερό για πότισμα ή και για άλλες χρήσεις, μειώνοντας τον λογαριασμό του νερού και εξοικονομώντας πολύτιμο πόσιμο νερό.</a:t>
            </a:r>
            <a:endParaRPr lang="el-GR" dirty="0">
              <a:solidFill>
                <a:schemeClr val="bg1">
                  <a:lumMod val="95000"/>
                  <a:lumOff val="5000"/>
                </a:schemeClr>
              </a:solidFill>
            </a:endParaRPr>
          </a:p>
        </p:txBody>
      </p:sp>
      <p:sp>
        <p:nvSpPr>
          <p:cNvPr id="3" name="2 - Τίτλος"/>
          <p:cNvSpPr>
            <a:spLocks noGrp="1"/>
          </p:cNvSpPr>
          <p:nvPr>
            <p:ph type="title"/>
          </p:nvPr>
        </p:nvSpPr>
        <p:spPr/>
        <p:txBody>
          <a:bodyPr>
            <a:normAutofit fontScale="90000"/>
          </a:bodyPr>
          <a:lstStyle/>
          <a:p>
            <a:pPr eaLnBrk="1" fontAlgn="auto" hangingPunct="1">
              <a:spcAft>
                <a:spcPts val="0"/>
              </a:spcAft>
              <a:defRPr/>
            </a:pPr>
            <a:r>
              <a:rPr lang="el-GR" smtClean="0"/>
              <a:t>Μειονεκτήματα</a:t>
            </a:r>
            <a:br>
              <a:rPr lang="el-GR" smtClean="0"/>
            </a:br>
            <a:r>
              <a:rPr lang="el-GR" smtClean="0"/>
              <a:t> Πλεονεκτήματα </a:t>
            </a:r>
            <a:endParaRPr lang="el-G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diamond(in)">
                                      <p:cBhvr>
                                        <p:cTn id="11" dur="2000"/>
                                        <p:tgtEl>
                                          <p:spTgt spid="2">
                                            <p:txEl>
                                              <p:pRg st="1" end="1"/>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amond(in)">
                                      <p:cBhvr>
                                        <p:cTn id="15" dur="2000"/>
                                        <p:tgtEl>
                                          <p:spTgt spid="2">
                                            <p:txEl>
                                              <p:pRg st="2" end="2"/>
                                            </p:txEl>
                                          </p:spTgt>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diamond(in)">
                                      <p:cBhvr>
                                        <p:cTn id="19" dur="2000"/>
                                        <p:tgtEl>
                                          <p:spTgt spid="2">
                                            <p:txEl>
                                              <p:pRg st="3" end="3"/>
                                            </p:txEl>
                                          </p:spTgt>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diamond(in)">
                                      <p:cBhvr>
                                        <p:cTn id="23" dur="2000"/>
                                        <p:tgtEl>
                                          <p:spTgt spid="2">
                                            <p:txEl>
                                              <p:pRg st="4" end="4"/>
                                            </p:txEl>
                                          </p:spTgt>
                                        </p:tgtEl>
                                      </p:cBhvr>
                                    </p:animEffect>
                                  </p:childTnLst>
                                </p:cTn>
                              </p:par>
                            </p:childTnLst>
                          </p:cTn>
                        </p:par>
                        <p:par>
                          <p:cTn id="24" fill="hold">
                            <p:stCondLst>
                              <p:cond delay="10000"/>
                            </p:stCondLst>
                            <p:childTnLst>
                              <p:par>
                                <p:cTn id="25" presetID="8" presetClass="entr" presetSubtype="16"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amond(in)">
                                      <p:cBhvr>
                                        <p:cTn id="27" dur="2000"/>
                                        <p:tgtEl>
                                          <p:spTgt spid="2">
                                            <p:txEl>
                                              <p:pRg st="5" end="5"/>
                                            </p:txEl>
                                          </p:spTgt>
                                        </p:tgtEl>
                                      </p:cBhvr>
                                    </p:animEffect>
                                  </p:childTnLst>
                                </p:cTn>
                              </p:par>
                            </p:childTnLst>
                          </p:cTn>
                        </p:par>
                        <p:par>
                          <p:cTn id="28" fill="hold">
                            <p:stCondLst>
                              <p:cond delay="12000"/>
                            </p:stCondLst>
                            <p:childTnLst>
                              <p:par>
                                <p:cTn id="29" presetID="8" presetClass="entr" presetSubtype="16"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diamond(in)">
                                      <p:cBhvr>
                                        <p:cTn id="31" dur="2000"/>
                                        <p:tgtEl>
                                          <p:spTgt spid="2">
                                            <p:txEl>
                                              <p:pRg st="6" end="6"/>
                                            </p:txEl>
                                          </p:spTgt>
                                        </p:tgtEl>
                                      </p:cBhvr>
                                    </p:animEffect>
                                  </p:childTnLst>
                                </p:cTn>
                              </p:par>
                            </p:childTnLst>
                          </p:cTn>
                        </p:par>
                        <p:par>
                          <p:cTn id="32" fill="hold">
                            <p:stCondLst>
                              <p:cond delay="14000"/>
                            </p:stCondLst>
                            <p:childTnLst>
                              <p:par>
                                <p:cTn id="33" presetID="8" presetClass="entr" presetSubtype="16"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diamond(in)">
                                      <p:cBhvr>
                                        <p:cTn id="35" dur="2000"/>
                                        <p:tgtEl>
                                          <p:spTgt spid="2">
                                            <p:txEl>
                                              <p:pRg st="7" end="7"/>
                                            </p:txEl>
                                          </p:spTgt>
                                        </p:tgtEl>
                                      </p:cBhvr>
                                    </p:animEffect>
                                  </p:childTnLst>
                                </p:cTn>
                              </p:par>
                            </p:childTnLst>
                          </p:cTn>
                        </p:par>
                        <p:par>
                          <p:cTn id="36" fill="hold">
                            <p:stCondLst>
                              <p:cond delay="16000"/>
                            </p:stCondLst>
                            <p:childTnLst>
                              <p:par>
                                <p:cTn id="37" presetID="8" presetClass="entr" presetSubtype="16" fill="hold" grpId="0"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diamond(in)">
                                      <p:cBhvr>
                                        <p:cTn id="39" dur="2000"/>
                                        <p:tgtEl>
                                          <p:spTgt spid="2">
                                            <p:txEl>
                                              <p:pRg st="8" end="8"/>
                                            </p:txEl>
                                          </p:spTgt>
                                        </p:tgtEl>
                                      </p:cBhvr>
                                    </p:animEffect>
                                  </p:childTnLst>
                                </p:cTn>
                              </p:par>
                            </p:childTnLst>
                          </p:cTn>
                        </p:par>
                        <p:par>
                          <p:cTn id="40" fill="hold">
                            <p:stCondLst>
                              <p:cond delay="18000"/>
                            </p:stCondLst>
                            <p:childTnLst>
                              <p:par>
                                <p:cTn id="41" presetID="8" presetClass="entr" presetSubtype="16" fill="hold" grpId="0"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diamond(in)">
                                      <p:cBhvr>
                                        <p:cTn id="43" dur="2000"/>
                                        <p:tgtEl>
                                          <p:spTgt spid="2">
                                            <p:txEl>
                                              <p:pRg st="9" end="9"/>
                                            </p:txEl>
                                          </p:spTgt>
                                        </p:tgtEl>
                                      </p:cBhvr>
                                    </p:animEffect>
                                  </p:childTnLst>
                                </p:cTn>
                              </p:par>
                            </p:childTnLst>
                          </p:cTn>
                        </p:par>
                        <p:par>
                          <p:cTn id="44" fill="hold">
                            <p:stCondLst>
                              <p:cond delay="20000"/>
                            </p:stCondLst>
                            <p:childTnLst>
                              <p:par>
                                <p:cTn id="45" presetID="8" presetClass="entr" presetSubtype="16" fill="hold" grpId="0"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diamond(in)">
                                      <p:cBhvr>
                                        <p:cTn id="47" dur="2000"/>
                                        <p:tgtEl>
                                          <p:spTgt spid="2">
                                            <p:txEl>
                                              <p:pRg st="10" end="10"/>
                                            </p:txEl>
                                          </p:spTgt>
                                        </p:tgtEl>
                                      </p:cBhvr>
                                    </p:animEffect>
                                  </p:childTnLst>
                                </p:cTn>
                              </p:par>
                            </p:childTnLst>
                          </p:cTn>
                        </p:par>
                        <p:par>
                          <p:cTn id="48" fill="hold">
                            <p:stCondLst>
                              <p:cond delay="22000"/>
                            </p:stCondLst>
                            <p:childTnLst>
                              <p:par>
                                <p:cTn id="49" presetID="8" presetClass="entr" presetSubtype="16" fill="hold" grpId="0" nodeType="after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diamond(in)">
                                      <p:cBhvr>
                                        <p:cTn id="51" dur="2000"/>
                                        <p:tgtEl>
                                          <p:spTgt spid="2">
                                            <p:txEl>
                                              <p:pRg st="11" end="11"/>
                                            </p:txEl>
                                          </p:spTgt>
                                        </p:tgtEl>
                                      </p:cBhvr>
                                    </p:animEffect>
                                  </p:childTnLst>
                                </p:cTn>
                              </p:par>
                            </p:childTnLst>
                          </p:cTn>
                        </p:par>
                        <p:par>
                          <p:cTn id="52" fill="hold">
                            <p:stCondLst>
                              <p:cond delay="24000"/>
                            </p:stCondLst>
                            <p:childTnLst>
                              <p:par>
                                <p:cTn id="53" presetID="8" presetClass="entr" presetSubtype="16" fill="hold" grpId="0" nodeType="after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Effect transition="in" filter="diamond(in)">
                                      <p:cBhvr>
                                        <p:cTn id="55" dur="2000"/>
                                        <p:tgtEl>
                                          <p:spTgt spid="2">
                                            <p:txEl>
                                              <p:pRg st="12" end="12"/>
                                            </p:txEl>
                                          </p:spTgt>
                                        </p:tgtEl>
                                      </p:cBhvr>
                                    </p:animEffect>
                                  </p:childTnLst>
                                </p:cTn>
                              </p:par>
                            </p:childTnLst>
                          </p:cTn>
                        </p:par>
                        <p:par>
                          <p:cTn id="56" fill="hold">
                            <p:stCondLst>
                              <p:cond delay="26000"/>
                            </p:stCondLst>
                            <p:childTnLst>
                              <p:par>
                                <p:cTn id="57" presetID="8" presetClass="entr" presetSubtype="16" fill="hold" grpId="0" nodeType="afterEffect">
                                  <p:stCondLst>
                                    <p:cond delay="0"/>
                                  </p:stCondLst>
                                  <p:childTnLst>
                                    <p:set>
                                      <p:cBhvr>
                                        <p:cTn id="58" dur="1" fill="hold">
                                          <p:stCondLst>
                                            <p:cond delay="0"/>
                                          </p:stCondLst>
                                        </p:cTn>
                                        <p:tgtEl>
                                          <p:spTgt spid="2">
                                            <p:txEl>
                                              <p:pRg st="13" end="13"/>
                                            </p:txEl>
                                          </p:spTgt>
                                        </p:tgtEl>
                                        <p:attrNameLst>
                                          <p:attrName>style.visibility</p:attrName>
                                        </p:attrNameLst>
                                      </p:cBhvr>
                                      <p:to>
                                        <p:strVal val="visible"/>
                                      </p:to>
                                    </p:set>
                                    <p:animEffect transition="in" filter="diamond(in)">
                                      <p:cBhvr>
                                        <p:cTn id="59" dur="20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srcRec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pPr eaLnBrk="1" fontAlgn="auto" hangingPunct="1">
              <a:spcAft>
                <a:spcPts val="0"/>
              </a:spcAft>
              <a:defRPr/>
            </a:pPr>
            <a:r>
              <a:rPr lang="el-GR" smtClean="0"/>
              <a:t>ΕΠΙΛΟΓΟΣ</a:t>
            </a:r>
            <a:endParaRPr lang="el-GR"/>
          </a:p>
        </p:txBody>
      </p:sp>
      <p:sp>
        <p:nvSpPr>
          <p:cNvPr id="26627" name="3 - Ορθογώνιο"/>
          <p:cNvSpPr>
            <a:spLocks noChangeArrowheads="1"/>
          </p:cNvSpPr>
          <p:nvPr/>
        </p:nvSpPr>
        <p:spPr bwMode="auto">
          <a:xfrm>
            <a:off x="468313" y="549275"/>
            <a:ext cx="3311525" cy="2308225"/>
          </a:xfrm>
          <a:prstGeom prst="rect">
            <a:avLst/>
          </a:prstGeom>
          <a:noFill/>
          <a:ln w="9525">
            <a:noFill/>
            <a:miter lim="800000"/>
            <a:headEnd/>
            <a:tailEnd/>
          </a:ln>
        </p:spPr>
        <p:txBody>
          <a:bodyPr>
            <a:spAutoFit/>
          </a:bodyPr>
          <a:lstStyle/>
          <a:p>
            <a:endParaRPr lang="el-GR">
              <a:latin typeface="Constantia" pitchFamily="18" charset="0"/>
            </a:endParaRPr>
          </a:p>
          <a:p>
            <a:endParaRPr lang="el-GR">
              <a:latin typeface="Constantia" pitchFamily="18" charset="0"/>
            </a:endParaRPr>
          </a:p>
          <a:p>
            <a:r>
              <a:rPr lang="el-GR">
                <a:latin typeface="Constantia" pitchFamily="18" charset="0"/>
              </a:rPr>
              <a:t>                                                                                      </a:t>
            </a:r>
          </a:p>
          <a:p>
            <a:endParaRPr lang="el-GR">
              <a:latin typeface="Constantia" pitchFamily="18" charset="0"/>
            </a:endParaRPr>
          </a:p>
          <a:p>
            <a:endParaRPr lang="el-GR">
              <a:latin typeface="Constantia" pitchFamily="18" charset="0"/>
            </a:endParaRPr>
          </a:p>
          <a:p>
            <a:endParaRPr lang="el-GR">
              <a:latin typeface="Constantia" pitchFamily="18" charset="0"/>
            </a:endParaRPr>
          </a:p>
          <a:p>
            <a:endParaRPr lang="el-GR">
              <a:latin typeface="Constantia" pitchFamily="18" charset="0"/>
            </a:endParaRPr>
          </a:p>
          <a:p>
            <a:endParaRPr lang="el-GR">
              <a:latin typeface="Constantia" pitchFamily="18" charset="0"/>
            </a:endParaRPr>
          </a:p>
        </p:txBody>
      </p:sp>
      <p:sp>
        <p:nvSpPr>
          <p:cNvPr id="6" name="5 - Ορθογώνιο"/>
          <p:cNvSpPr/>
          <p:nvPr/>
        </p:nvSpPr>
        <p:spPr>
          <a:xfrm>
            <a:off x="684213" y="2276475"/>
            <a:ext cx="6840537" cy="2546350"/>
          </a:xfrm>
          <a:prstGeom prst="rect">
            <a:avLst/>
          </a:prstGeom>
        </p:spPr>
        <p:txBody>
          <a:bodyPr>
            <a:spAutoFit/>
          </a:bodyPr>
          <a:lstStyle/>
          <a:p>
            <a:pPr marL="274320" indent="-274320" fontAlgn="auto">
              <a:lnSpc>
                <a:spcPct val="80000"/>
              </a:lnSpc>
              <a:spcBef>
                <a:spcPts val="600"/>
              </a:spcBef>
              <a:spcAft>
                <a:spcPts val="0"/>
              </a:spcAft>
              <a:buClr>
                <a:schemeClr val="accent2"/>
              </a:buClr>
              <a:buSzPct val="85000"/>
              <a:buFont typeface="Wingdings 2"/>
              <a:buNone/>
              <a:defRPr/>
            </a:pPr>
            <a:r>
              <a:rPr lang="el-GR" sz="1400" dirty="0">
                <a:solidFill>
                  <a:schemeClr val="bg1">
                    <a:lumMod val="95000"/>
                    <a:lumOff val="5000"/>
                  </a:schemeClr>
                </a:solidFill>
                <a:latin typeface="+mn-lt"/>
                <a:cs typeface="+mn-cs"/>
              </a:rPr>
              <a:t>Εν κατακλείδι ,ο βιολογικός καθαρισμός είναι σημαντικός διότι με την επεξεργασία  το καθαρό νερό πλέον μπορεί να χρησιμοποιηθεί σε:</a:t>
            </a:r>
          </a:p>
          <a:p>
            <a:pPr marL="274320" indent="-274320" fontAlgn="auto">
              <a:lnSpc>
                <a:spcPct val="80000"/>
              </a:lnSpc>
              <a:spcBef>
                <a:spcPts val="600"/>
              </a:spcBef>
              <a:spcAft>
                <a:spcPts val="0"/>
              </a:spcAft>
              <a:buClr>
                <a:schemeClr val="accent2"/>
              </a:buClr>
              <a:buSzPct val="85000"/>
              <a:buFont typeface="Wingdings 2"/>
              <a:buNone/>
              <a:defRPr/>
            </a:pPr>
            <a:r>
              <a:rPr lang="el-GR" sz="1400" dirty="0">
                <a:solidFill>
                  <a:schemeClr val="bg1">
                    <a:lumMod val="95000"/>
                    <a:lumOff val="5000"/>
                  </a:schemeClr>
                </a:solidFill>
                <a:latin typeface="+mn-lt"/>
                <a:cs typeface="+mn-cs"/>
              </a:rPr>
              <a:t>Πλοία,Τουριστικά καταλύματα,Κατασκηνώσεις,Βιολογικό καθαρισμό αυτοκινήτων,Ξενοδοχεία,Επιπλωμένα διαμερίσματα,Δήμοι,Κοινότητες,</a:t>
            </a:r>
          </a:p>
          <a:p>
            <a:pPr marL="274320" indent="-274320" fontAlgn="auto">
              <a:lnSpc>
                <a:spcPct val="80000"/>
              </a:lnSpc>
              <a:spcBef>
                <a:spcPts val="600"/>
              </a:spcBef>
              <a:spcAft>
                <a:spcPts val="0"/>
              </a:spcAft>
              <a:buClr>
                <a:schemeClr val="accent2"/>
              </a:buClr>
              <a:buSzPct val="85000"/>
              <a:buFont typeface="Wingdings 2"/>
              <a:buNone/>
              <a:defRPr/>
            </a:pPr>
            <a:r>
              <a:rPr lang="el-GR" sz="1400" dirty="0">
                <a:solidFill>
                  <a:schemeClr val="bg1">
                    <a:lumMod val="95000"/>
                    <a:lumOff val="5000"/>
                  </a:schemeClr>
                </a:solidFill>
                <a:latin typeface="+mn-lt"/>
                <a:cs typeface="+mn-cs"/>
              </a:rPr>
              <a:t>Εργοτάξια,Βιομηχανίες,Βιοτεχνίες,Πάσης φύσεως αστικά λύματα και για άρδευση κ.α.</a:t>
            </a:r>
          </a:p>
          <a:p>
            <a:pPr marL="274320" indent="-274320" fontAlgn="auto">
              <a:lnSpc>
                <a:spcPct val="80000"/>
              </a:lnSpc>
              <a:spcBef>
                <a:spcPts val="600"/>
              </a:spcBef>
              <a:spcAft>
                <a:spcPts val="0"/>
              </a:spcAft>
              <a:buClr>
                <a:schemeClr val="accent2"/>
              </a:buClr>
              <a:buSzPct val="85000"/>
              <a:buFont typeface="Wingdings 2"/>
              <a:buNone/>
              <a:defRPr/>
            </a:pPr>
            <a:r>
              <a:rPr lang="el-GR" sz="1400" dirty="0">
                <a:solidFill>
                  <a:schemeClr val="bg1">
                    <a:lumMod val="95000"/>
                    <a:lumOff val="5000"/>
                  </a:schemeClr>
                </a:solidFill>
                <a:latin typeface="+mn-lt"/>
                <a:cs typeface="+mn-cs"/>
              </a:rPr>
              <a:t>Επίσης κατά την διάρκεια του βιολογικού καθαρισμού περιορίζεται η ρύπανση του νερομάνας από τους πιο αποτελεσματικούς τρόπους αντιμετώπισης της ρύπανσης των υδάτινων πόρων από τα απόβλητα. Ένας ακόμα λόγος είναι ότι δημιουργούνται πολλές θέσεις εργασίας. </a:t>
            </a:r>
          </a:p>
          <a:p>
            <a:pPr marL="274320" indent="-274320" fontAlgn="auto">
              <a:lnSpc>
                <a:spcPct val="80000"/>
              </a:lnSpc>
              <a:spcBef>
                <a:spcPts val="600"/>
              </a:spcBef>
              <a:spcAft>
                <a:spcPts val="0"/>
              </a:spcAft>
              <a:buClr>
                <a:schemeClr val="accent2"/>
              </a:buClr>
              <a:buSzPct val="85000"/>
              <a:buFont typeface="Wingdings 2"/>
              <a:buNone/>
              <a:defRPr/>
            </a:pPr>
            <a:r>
              <a:rPr lang="el-GR" sz="1400" dirty="0">
                <a:solidFill>
                  <a:schemeClr val="bg1">
                    <a:lumMod val="95000"/>
                    <a:lumOff val="5000"/>
                  </a:schemeClr>
                </a:solidFill>
                <a:latin typeface="+mn-lt"/>
                <a:cs typeface="+mn-cs"/>
              </a:rPr>
              <a:t>Σημαντικό είναι να αναφερθεί πως παρ' όλα τα προβλήματα τα τελευταία χρόνια το ενδιαφέρον των συμπολιτών μας για τον  βιολογικό καθαρισμό γίνεται όλο και πιο έντονο.</a:t>
            </a:r>
          </a:p>
        </p:txBody>
      </p:sp>
    </p:spTree>
  </p:cSld>
  <p:clrMapOvr>
    <a:overrideClrMapping bg1="dk1" tx1="lt1" bg2="dk2" tx2="lt2" accent1="accent1" accent2="accent2" accent3="accent3" accent4="accent4" accent5="accent5" accent6="accent6" hlink="hlink" folHlink="folHlink"/>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48" presetClass="entr" presetSubtype="0" accel="50000" fill="hold" grpId="0" nodeType="afterEffect">
                                  <p:stCondLst>
                                    <p:cond delay="0"/>
                                  </p:stCondLst>
                                  <p:iterate type="lt">
                                    <p:tmPct val="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5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5" dur="500" fill="hold"/>
                                        <p:tgtEl>
                                          <p:spTgt spid="6"/>
                                        </p:tgtEl>
                                        <p:attrNameLst>
                                          <p:attrName>ppt_y</p:attrName>
                                        </p:attrNameLst>
                                      </p:cBhvr>
                                      <p:tavLst>
                                        <p:tav tm="0">
                                          <p:val>
                                            <p:strVal val="#ppt_y"/>
                                          </p:val>
                                        </p:tav>
                                        <p:tav tm="100000">
                                          <p:val>
                                            <p:strVal val="#ppt_y"/>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solidFill>
            <a:schemeClr val="accent6">
              <a:lumMod val="50000"/>
            </a:schemeClr>
          </a:solidFill>
        </p:spPr>
        <p:txBody>
          <a:bodyPr>
            <a:normAutofit fontScale="92500"/>
          </a:bodyPr>
          <a:lstStyle/>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dirty="0" smtClean="0"/>
              <a:t>Σύμφωνα με δημοσίευμα της εφημερίδας «Ελευθεροτυπία», σήμερα στις εγκαταστάσεις βιολογικού καθαρισμού που λειτουργούν σε περισσότερα από 200 αστικά κέντρα, παράγονται εκατομμύρια τόνοι νερού σε ετήσια βάση, που όμως καταλήγουν σε ποτάμια και θάλασσες.</a:t>
            </a:r>
          </a:p>
          <a:p>
            <a:pPr marL="274320" indent="-274320" eaLnBrk="1" fontAlgn="auto" hangingPunct="1">
              <a:spcAft>
                <a:spcPts val="0"/>
              </a:spcAft>
              <a:buFont typeface="Wingdings 2"/>
              <a:buNone/>
              <a:defRPr/>
            </a:pPr>
            <a:r>
              <a:rPr lang="el-GR" dirty="0" smtClean="0"/>
              <a:t>	Από την εμπειρία των περισσότερων ευρωπαϊκών πόλεων, έχει αποδειχθεί ότι το νερό αυτό μπορεί να αξιοποιηθεί σε διάφορες χρήσεις, ανάλογα με το βαθμό καθαρότητας του.</a:t>
            </a:r>
          </a:p>
          <a:p>
            <a:pPr marL="274320" indent="-274320" eaLnBrk="1" fontAlgn="auto" hangingPunct="1">
              <a:spcAft>
                <a:spcPts val="0"/>
              </a:spcAft>
              <a:buFont typeface="Wingdings 2"/>
              <a:buNone/>
              <a:defRPr/>
            </a:pPr>
            <a:r>
              <a:rPr lang="el-GR" dirty="0" smtClean="0"/>
              <a:t>    </a:t>
            </a:r>
          </a:p>
          <a:p>
            <a:pPr marL="274320" indent="-274320" eaLnBrk="1" fontAlgn="auto" hangingPunct="1">
              <a:spcAft>
                <a:spcPts val="0"/>
              </a:spcAft>
              <a:buFont typeface="Wingdings 2"/>
              <a:buChar char=""/>
              <a:defRPr/>
            </a:pPr>
            <a:endParaRPr lang="el-GR"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1000" fill="hold"/>
                                        <p:tgtEl>
                                          <p:spTgt spid="2">
                                            <p:bg/>
                                          </p:spTgt>
                                        </p:tgtEl>
                                        <p:attrNameLst>
                                          <p:attrName>ppt_w</p:attrName>
                                        </p:attrNameLst>
                                      </p:cBhvr>
                                      <p:tavLst>
                                        <p:tav tm="0">
                                          <p:val>
                                            <p:strVal val="#ppt_w+.3"/>
                                          </p:val>
                                        </p:tav>
                                        <p:tav tm="100000">
                                          <p:val>
                                            <p:strVal val="#ppt_w"/>
                                          </p:val>
                                        </p:tav>
                                      </p:tavLst>
                                    </p:anim>
                                    <p:anim calcmode="lin" valueType="num">
                                      <p:cBhvr>
                                        <p:cTn id="8" dur="1000" fill="hold"/>
                                        <p:tgtEl>
                                          <p:spTgt spid="2">
                                            <p:bg/>
                                          </p:spTgt>
                                        </p:tgtEl>
                                        <p:attrNameLst>
                                          <p:attrName>ppt_h</p:attrName>
                                        </p:attrNameLst>
                                      </p:cBhvr>
                                      <p:tavLst>
                                        <p:tav tm="0">
                                          <p:val>
                                            <p:strVal val="#ppt_h"/>
                                          </p:val>
                                        </p:tav>
                                        <p:tav tm="100000">
                                          <p:val>
                                            <p:strVal val="#ppt_h"/>
                                          </p:val>
                                        </p:tav>
                                      </p:tavLst>
                                    </p:anim>
                                    <p:animEffect transition="in" filter="fade">
                                      <p:cBhvr>
                                        <p:cTn id="9" dur="1000"/>
                                        <p:tgtEl>
                                          <p:spTgt spid="2">
                                            <p:bg/>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
                                            <p:txEl>
                                              <p:pRg st="1" end="1"/>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2" end="2"/>
                                            </p:tx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1000" fill="hold"/>
                                        <p:tgtEl>
                                          <p:spTgt spid="2">
                                            <p:txEl>
                                              <p:pRg st="3" end="3"/>
                                            </p:txEl>
                                          </p:spTgt>
                                        </p:tgtEl>
                                        <p:attrNameLst>
                                          <p:attrName>ppt_w</p:attrName>
                                        </p:attrNameLst>
                                      </p:cBhvr>
                                      <p:tavLst>
                                        <p:tav tm="0">
                                          <p:val>
                                            <p:strVal val="#ppt_w+.3"/>
                                          </p:val>
                                        </p:tav>
                                        <p:tav tm="100000">
                                          <p:val>
                                            <p:strVal val="#ppt_w"/>
                                          </p:val>
                                        </p:tav>
                                      </p:tavLst>
                                    </p:anim>
                                    <p:anim calcmode="lin" valueType="num">
                                      <p:cBhvr>
                                        <p:cTn id="26"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57000">
              <a:srgbClr val="FC9FCB"/>
            </a:gs>
            <a:gs pos="67000">
              <a:srgbClr val="F8B049"/>
            </a:gs>
            <a:gs pos="80000">
              <a:srgbClr val="F8B049"/>
            </a:gs>
            <a:gs pos="48000">
              <a:srgbClr val="FEE7F2"/>
            </a:gs>
            <a:gs pos="50000">
              <a:srgbClr val="F952A0"/>
            </a:gs>
            <a:gs pos="56000">
              <a:schemeClr val="tx2">
                <a:lumMod val="90000"/>
              </a:schemeClr>
            </a:gs>
            <a:gs pos="82000">
              <a:schemeClr val="bg1">
                <a:lumMod val="95000"/>
                <a:lumOff val="5000"/>
                <a:alpha val="83000"/>
              </a:schemeClr>
            </a:gs>
            <a:gs pos="100000">
              <a:srgbClr val="F8B049"/>
            </a:gs>
          </a:gsLst>
          <a:lin ang="5400000" scaled="1"/>
          <a:tileRect/>
        </a:gradFill>
        <a:effectLst/>
      </p:bgPr>
    </p:bg>
    <p:spTree>
      <p:nvGrpSpPr>
        <p:cNvPr id="1" name=""/>
        <p:cNvGrpSpPr/>
        <p:nvPr/>
      </p:nvGrpSpPr>
      <p:grpSpPr>
        <a:xfrm>
          <a:off x="0" y="0"/>
          <a:ext cx="0" cy="0"/>
          <a:chOff x="0" y="0"/>
          <a:chExt cx="0" cy="0"/>
        </a:xfrm>
      </p:grpSpPr>
      <p:sp>
        <p:nvSpPr>
          <p:cNvPr id="28674" name="AutoShape 2" descr="data:image/jpeg;base64,/9j/4AAQSkZJRgABAQAAAQABAAD/2wCEAAkGBhQSERQUExQVFBUWFRgVFxcYFxUaFxUYGBgVFxgVGBsXHCYfFxojHBYUHy8gIycpLCwsFh4xNTAqNSYrLCkBCQoKDgwOGg8PGi8kHyQsLCwsLCwqLCwpLCwsLCwsLCwsLCwsLCwsLCwsLCwsLCwsLCwsLCwsLCwsLCwsLCwsLP/AABEIAMQBAQMBIgACEQEDEQH/xAAcAAABBQEBAQAAAAAAAAAAAAAFAAECBAYDBwj/xABIEAACAQMCAwYDAwgIAwgDAAABAhEAAyEEEgUxQQYTIlFhcTKBkUKhsQcUI1JygsHRFTNDYpKy4fAWU8IIF1STotLi8XOD0//EABoBAAIDAQEAAAAAAAAAAAAAAAIDAAEEBQb/xAAyEQACAQIFAgIJBAMBAAAAAAAAAQIDEQQSEyExQVGRoQUUIjJScYHB8EJhsdEVM+Ej/9oADAMBAAIRAxEAPwDdtw6m/o+hd3jF0/2hH7K2wPvVj99Nb49eUyHD+jqufmgUj76esYmc/JELf0fTnQVzsdq7IjvgbJ8z4k5/rDI+airJ7Sabo5f9lLjD6hYP1pmvfqFpI4/0fUW4f6US0Gvs3ie7cMRzUghx6lWAaPWIq33AotZl6SAP9HelOeH0Q4zxKzpbJvXm22wUBaJjewQE+kkSegqj2a7V6XXhjprm8oYZSCrDMBtpztPQ/gcVNZlaJzHD6xXE/wAommtaz81KXCQ4ts4jarTBxzMY5V6j3QIkZHmM/hXzN2jZV45eLkBV1xLE8gou5J+U0Mq0lwHGhF8nvw4d6UhwyelZnRflq4fcvC2ReQM+0XHRAmTG4kOSB6xivRDaHOi1gdEFaTX9yANrEA7GG+2FUAApc/SMDBUZg81OOtVL+7UXS4Z+6BgAn4iDIIAEBQYIySTE8gKFflI4tYWxbXvbZb8508gMpYILqlzgyFgRnGa66rt/ag90FA2hpuOohW5EqhMA4iWE1nuk7jpP2bBQ6Cqeqe3bwzZH2QCzfRQSB6mgmo7Qm6xRrwkkrsQhMgbisKdxIGSCTikIjEDrjl70bxT6GVqJZu8XB+G037zKv+XcaivEv1rWP7rhj9GVfxqncFc90Uv1mp3F7dg/o7aXZKENHMciv7SnK/MVYPCqzYbIYEgjkwMMPYj8OVGtD2nZMXV7wfrLAf5jCt05badDFt8hKEGW14T6VIcM9KLcO1lq8JtuGI5ryYftKciro04pmuxmijODhlS/oz0rQHTUnsgCTgeZwKmsy9FGfXhvpUv6N9KuanjmmTBuoT5JLn57Jih9/thaE7EdsxmFHvzJ+6hde3LK04rkTcM9KY8Oodf7W3DO1La+RhmPzyB91U27QXz/AGkeyW/4qaH1tIBxgHP6N9KT8M9KC2+P3x/aT+0ls/gBRTS9pm/tLat6oYP+F8f+qrWLTIoQZI8OpLw70opo+KWbpAVgGP2HG1vYA/F+7Iq9+a01V7haKAH5gPIfSlR781FKprMmijzxr1MboP8A9x+FZHtZ2mZAVsAs0kSAW+E+LA6DlJ5kYEZrHpx/WId5LEAz40BX6FYArjxpsONGTV2eurftr1VT7qDXReIIftqf3h9OdY7s/wBv2YAsF57TtRQVnlyABGR5c61+m1N9iWUKu7nMkk+ZAgTnzNNyRS3kC4uLszq+qtnmVMcuRg+Yjl8q6r2tu20ZrNxr0KSLbBn3kT4Q0FgZxzIHlTra1Dc7pHooUfiCfvqVvg7T4nuEeW9oyZOAQOeaicY8NhRbXB5lxfiPGNVYNjU2b11CyFS1plZWXkQVjcSJHj3c8Qc0G0PZ7iFglktPbZlK7vCrAHntJIKkiQSOhI617YnALcyUBPrn8asJwa2OSL/hH8qjqxH52eGjS8RXTnTDeLJcXO7DIQGE5GZXn059a66DsXrddqlDoym9c8V0r4QTJLEL09q9zGjXyq3oLYS4jHkDJ++gdXbYtTZ5mP8As63/APxdn/BcoppvyN6+2GA19o7ipMpcMbYgCeQwBHKBFeh6rho1Fx2S+6yqjaA8Da0/rDBnIweWarns26li+oZUBXb4nJAUEZyJJ+PHUkQREYfWKt7Nq/axtVKlKN3LyPOuI/kH1N647nV2hvYnbtuwBJIUT0HIVWuf9n2+oJOssgYklbgHpMmvSrfC8Hdqn3EkkAXNuXRuRMnCQYIwx5dYHg8gqdVc2jCiHJIi2JcyJMoTiILdeVHq1u/ky1To8Z/Jnntj8hWssE3bWstd4gYjwPJO0yPFjPKfWrHANDxBfDqrasACd6uhYmRAIUgcpz6CvTeHRbF0G4bgbILby8ndIYnGJAEAYFURaplOrN3zmStGLdluZX83f/l3B+4f4c6hdlfiDL7qw/hW40PDRckkwB9c1b/MrKyDcgjn41Ee+MVUsTCLsxCw2bg89DA4kT6c6eK3t/Q6fG5pJbYJKnxEE7fhwYBqvb4FpLgBEeIA4IU+KNsgAEEyOear1unz9n/RbwcjEFBIPUGQRgg+YIyPlRGx2i1VsQtxX8u9UvH7wKsfmTWhudmdL/zWXE/1iHHn4wcetV9f2RAQtafdGYbkR6MoP4UcMXTvZP8AkHQqw4M5qe1GsbDMQCMi0UUfUgP99DLt4sZdbjHzYhz9WYmjd3hbj7B+RDD+B+6qjWgOfhn9YFf80VqU0xElPqDhqwOYZRyypA+vKrCOCJEEeYMj7q7mxVW5olJnaJ8xg/UQarZiuDrApglcltEcmb5kH8RP31YRqlkURCVIGK6bqaqLsLvJwQCPI5q7ouJ3LY8FxlA+yTuX2hpgfsxVIWq6hIqr24GRckFP+JdR+tZ/8pv/AOtKhkUqLUYepIyKcPFvcmVwIgAbm5eL3wB5QBVXU2mFybquGKgBI2qB0AESeucnnzr0H/hZGJQPtYyU3AsrCJ2T8SsPcgryGDFO52aYAK9k3ApMFHLATkkLErkmfDmT5miirq6Nt11MLpeCoZ8JQNJMCRnEg4mZ+EwefKjt3ijfnK7TtQIEdlYgM0sZBIHwgxJHNiMxXTiGjDQWbIwQuxGieRVQpnJEnMCJGKqcPYh4JKgykG2Nvd9DbCrg4OfFnzMzJJXGqleGfpx8jRXNXfU3WS8HSzHeh7alre5QVMIRNrkCw27ZkiJNEeF6lrzqy7jbAIdicM+1cKogKA27oT60C1naWwiFbT7r7WjaVLbHbaWICFmHw8sIEXwiZiaDJwl7Vrv1IB04trKszrd3MlvlOAc8jmOnVbirl6V4OXH3PTiKesjpuOMq93etXbd1ID93cZtsorjw3C23wusjMGRmK6WuPTG28w9Htqfl4NtXoN8GKUknY1N5oEkgZAk4Akgbj6CZ+VV14koTczAQzLiTJUkHbAlgYnHQ0EPG2Ym3vs58J3Db5zKksIjz8xg1nrV/fYthB4u+AKqxxbtsTyPJSCpkmJOIFVp7bjEu56TwLjttxd2eIqQvpkTz+ldr95nMt/oPas7wbdba8zKzd7ea5K7XAnAB7tjyAH30SPFrcwW2/tAr/mApbpWblYty6Fsimio2dSriVYMPNSCPqKp8V1O02o3ljc2qqsQrEjncj7KgExP+g5WUW++ElQQSOYBEieUjpTxWe1fH7y3Lq2rFp3W4V+PaWAJgeJQC22GjdiYjrRnhvERekrHhADiSGR+qMrKCvmD1GfenBpXCsHuCjwt7j8KD8S0ujV7m4szt3pZQSYIS4XkxCYvMfEftDoIq/odWUJAXdPTr8qvanumg3AhIBgMFYrPMDnz9Kw1IyVRyV7PsaqFVQ6szdi1pHcAi6jMyuAd3huFpCyFgMDfU5JI77yGJrZ0OxQHcBgNplwYVVMztxCkZPQk4jF9tLpAoUWVIBB+EdG3gEkyRuAO04wByp0TTCf0C+IyZRDygDnyAgQOQiryye/teKNDxMPil4gm0mgVlg3GOABsuNLB7TEfBlp7oFek8hJrR6VFXSKEO5RZUK0RuUIIMdJEVWF3TjlZUGAJCIDCxtEjygR5RTHXKLYt21hQoQSeSgAAfQdTVac5SXOz6tMVVrxnGyb+oPuGqVy1NFNNbBuIDkFhj50R4hxQ2WULaLKRLEGNo3ovILBPj3ZIwprROrkaSV7mOFF1HZGQuWOlU72lNaodr3KhhprplSwgtmASNsoJGADMZYQGGaa/2ovEHZp3B27pbeY8SgyAomATybmjDkAxtV5/D5oY/R03s/t/ZkfzU03dEdK1g7R3wy7re2fsMtwFm2WiLaNykFrhMjkh9Y7W+1NxiAunbIGS7bZLIvxC2Rtlmzz/RtIHW/WJfD5oD/GS7/niY0LThK23F9l7R97sALIjryld2wxPs0VjRTKdXUjfgxVaWnLKxKKcrinrojUTYKRxpVY7sUqG7CsEb2rBwRIpk1rDk0+jZ+8Q31Jqq6mmrIq04vZmkIHW7xF22LgOPsuPo8H6VluNaNHcKum2jcYllS2ynEsblwEHrCr9aNSa6pfIp8cXL9QUW47oCt2FAH6Fl2nPl/MH3LVb4Q17RWnt9wLstvVnJZVO4su4IrfCWMQRyHLnV3akztCnzWVP1WK65jFxvZwGHtOG++tEMRSve1hk8RWnFQlK6XFzGXtMWJdnL3HLOxEbmY5ML054XyEDlVDTWYubWFxD5FfEMnLHd4evStzet3DzW249/wDj/AKq4dzaIAuJcTBES8fUFlH1FaXOEl7LRkWa65MgLSjae/eTYJJQCbVwzFshUJ58wfefOtZtAlNu9TB3sSoG6Y8MDCwFmcyK31zh1q8ZD7oUrJCPA/d2kVTbswZgbD5kMy/8ApYH/ADUcY2L2fUC2tWFOCCf7rx75SYorY46QPDcuYzBKmfSWmfrXDUdmmGdlwEYnbu+f6IsQPpQy5wrmA0kc4PiHuDkH3pqEtOIS1naKYlLEjP6S14p9GR8e4pv+NxbO26r2wyNhHL7mAlRaLeJWaCu09SsR1zmrRlInn6gGCI+oyP8AfOvptTOp07bCRZvi4UUM5FtXRsQCcCY/ZjNJq5bbjKTbdmbngPDLlx/0jBLru11iBuFt2O4qBPi2qFQTg7cgjBsavRmxqr9zcBdFvveaqt1VKWza22wQA7kld0MrlYkb5EWUIcOH5md4clG57WBB5EGQQf4iiN+2bgKXbjXnbAJ+beHMrG05mPOQSaXJxiva4NiV9glp+Ntdci2gUBVaX3Ddunw8pUhROR1HSrlriiG6bWVuAbipHMYyCMEZrGXluA9xcfVXHnaEtMQpkE5J8IUADJI5N5Uc7M6Gyid5bXxtKsxfe2DldwxEgHHPBrl0813UlK8XwkvO7/r6lzVtkjQMRUQa5Ncp1uU1SuJOlKlNKaMh0s3drAxMEGjOm4grmADMekfWgW7rRDSau3aGSO8YTtBG7b0x0HX5ikVqanHi76BwdmFyQB5AfQUNudobQJHiMdQMfKTQ7VcQ70kbhA+yDy9/9apXLNIhhYpe3uSVR9A2e0dnyf8Awj+dcz2psjo/yUfzoEbVcns0aw9LsA6swpxTtCly01tFIBgSYEAEHAE+VZ7aKtdzTd1WiCjBWiJk3J3Zw2iktoTmptapFKK4FiUetKn2UqgVx99LdTwKZorAOGY1E1KaaoQYGpzUQKkRUINPrTVKBSK1CHNrQPMA+/8AvFSURyLD94n/ADSKekKOM5R4ZLHe3rmWOvvg/UY+6rJ4sjiLtvcOfiVXURn1PTyqgTUbvwn2NaYYuoudylFLgGcY7Nd9fYWmVEAVwSC0B9w2rkY3IxycBgBVzQ9mu5xAuLIaBtG5h1ubpJHKAMennHS3QUyCDtUbgWVgMHDKZielXOEI1wkd9cHyttHzKT99B6Q9H4vESbjUWXayt915BUMRSj037kdZprTbgy/m91h4XQkM3Lk1uC/LI50JscOKFrl4XLiqR3SW/wCrOCSzuCXEktI2g8vMztNL2ZZSWF0MSIl0djHoTex05Acqnd7Ns3O5b9f0TZ9D+lyPQ1hoYTG4Z2haS/d8fJPjxfyNzqU58mR0ekLoH7nfIJm4QMHMItzcQOgBKiImedSSwCJW93bIpnvCysgyYYggMBM+MMBPWa1Wp4S4UzfP7ltF/wA5esBxXUMlwlQ1xwykFiWbwkTtHJTEjAHOio+i8VOTlOSj8m2/Bq3hYVVxdOFlyHuG8SLJ+l2K6nbIcQ4hSHWYIBnkRXa9xBFHxA+QBBJ9MfOhtntRcjK2ifVrf8TUNXr31AVSttYJMoVJ/q35gcxXbjgkupz3WT4Qc0lp7o3B7aL1k72+YWFH+I1l+K9pHV2tW9wuA5Zha7sDGV2s5uiCOqxImDip6PgW60ZtM5/WE3V94zHzWg+qtsJBEqT8LAqD0ODEGMSIP0FaY4aCKVXuvqavQcMtXbUveZ7m5NzMpb9WdgX4VO44AAkCcBpIcc0dhNGS5ZHJJSLjKR4yqM20n4UKhiASeXiJzgNNkkgbABE27yA+5gGTmPhwAAIiajrQGJ37ukeIsBzg+ZOTzPU03TXQvWS2Zp+HXtLYAQat7lwQLlw2WWzbEljv8EiSxiGA64CxR13K5aCvMXEO5CPPlIHrBHrXmL7fCHvXHRc92bpFv1OwkjPrNWNJxxngWGIg5VSTJPkoAzMRAFZ50Iy94uVaP6UelKRUXFUtG5t2VLEch3gBzZZuhj7Enn09uRLSgM6g8iwB+oFc6dOUHZjE0yvtqBWtBxbi5072kS1uVpLbQZABAhQogtmSDGAT0iqJ7YkGTaMbFYL9skzu59FxJAIlgJBpEakmrpGtYOcldAllrntzWiHaxSYFtyd4Q+SmWHiPT4fvFStdpCz2x3ToGfYS0YOFgZ6OSOs7SRiDU1ZL9PmgXgpmdilW8mlSvW12FaH7mAininDU26hAK+sD7f0fP/fnUEvP1QjlM+4n+Oatk0pokytjnYSFA8gB9KnTzUTUZY9PmmBp91UQUUwFOWpiahBjSJqW6mqEBz3Tbncp2xhgCR84kj5iPWocE4+iP8QPsQaLJc9Kg+ltN8VtGPPKg8+fMYrqU8e1G0lczOhvdM0uk7R22HOpX+0dtRzrLpw+zjwAR5Fl+5SBTtwm04IbcZ5eN/D6DxUz1yn2Y20+5f4j2rUghc1htTqd13cWCyepz8gMn5Vr04Hp8xbU5yGloxiNxOK62uG2lPhtqpHRQBz5zH0onjI29lCpUJS95gnhFpvHuB8bFxPMAxz8uQxz+ld9SkMp5fH/AJHolb0qqIAj0k+UVS1+nUspPKQsTiXbYQR1wxPnis9Kp/6JvuG4WVi32G1UI4YgDdzPKtgLwI5yD64ryLjnFLOnPdW1e6Qd3xHmCPEAIAI9P51y7O9t3SQ0AEAlZjxEkkxyBIIkDGBFdN2bAp1FCFj15tMn6i/4V/lXE8OsjItWx+4v8qydjtyD/wDdd37WSMCryML1iJw7XbQuAAfQAVjNNqDaui+glknco/tE+0v7UZHqBRHtHxg3OZA92H86DaTUFXBy3sP48qkmorcyObz5kbDixgJqbR3IyhvR7bgEgjqCMxVzs/qgGCkyEKlT1Nsnwn1IgqfPZPWqvAATorltlICfAD0Vxuj0G4PA6AignAuIfpDBjuyQQcE2yQrEA8wrbGkcoPnSatqtO6NMXlnZcM9L12svF7fcBHQzuJIJ5r/eBAiTgHPlVGxrdaWUNaXCqXJAAlm8W0i4ZgAYE4yTMKe/AQALlxiAAIk4AHxEnyAgVX4jxoXcWyNnmPtf6elefyJPKkrLqdWNdKO8UNY4jrQwVrVuWzjaFWGs7tx7w4O69ESx2qdoyK66O/q2uWzdVAsndDKIENJKi43inu9sE43ExMATvpt3pRuMeiRHir/pRte/X9ZfqP50qxc+1PSdCPdiNQrEZpTTRTBaMUTDUzGm205FWQiWpA05FMAKhB6RqKtP1I+hp6hBRThaU04qiiBpVKmJqyDCnBpVy1OoCDc2B7T+FSxZ2mnU1zt3d0RmYiJJMxEAZ6j61c03Cb5UE2mB64jPsTV2JyT0+oHWuJ4paDE4ndsb5AkY5nqBHnVleDXv+W33fzqnruxrXZm26k8ypAJiRn6mmwa/UXZgfiPbEBtltWJyTiTHsOXnJjkcVhu0Hau8AJ8JcnJKu6jBBCAQsyMnqPMVvNT+Td+72KbijeXJ2STKMhU7T8MMcYoEfyeXVxbvpz5lSGjyJHlnPrWyE4R900RjSXvPf86GNucdsAbrb6h3ZYbf4tpGZUtOCcFSJ8iIM2LPENYQm0qS32JAfpmFI2rBkloAAyRWl/7v76bmVw7Gch3DR5TuUGqXD/yf37z7LypYtIdzMqobj+gaWJweZMDypyqLuVJU2r7A3Q8c1Fy8tq0tvUNJkKGgAHbu3uY29d3LNehaDgLoNz7JKzt8JUMVjmFBIBohwrgVrTJssrsWZPKWP94nLe5+6rGo1UEAAsx5AR05kk4AHUn06kCkSqObtFGaVitc0igch7wP4Ch93QLBAUCesZ6T9Rir+t1dm0u6/fg9LVkAu3pucZ/ahR61k9bx63clRauAHHivMzfSAvyAosuX33YROUE92ajQ8Xt6e1f8DeMotuwuS9wqZVZ5ZmZMACeXPP6XgdzuiWWWV2cwHVhcYknZgMMkgFckDBOah2Lso2qKuTDDaEPwlckhhyk5Of1RmvReJ8BuFg9i4RCMFVmIVCFO0qwBcDdtBAIAExW1NWuhqSmY/QcavvZW04kKyPvYRvJnw3VIGQVHQSsthlJF/R37RLm26GSCQhWAYjCrhZigPFEN/Yu4XERXYFjtZjADPvZBKwFMSefQDOf4drO5uK/iZYyAxUuhg4MA+RGPLpWKtHZJbJkrydGST4Np2gU91vVgptEvJ8trKf8ANyGfLMU3AOLve3K1thswXldpaSIEGTy6gfgSF45xpG7lbZubWdXZbgEbU8YztBIJ2+fKj3DuNLcMdYnnIInJHI+UgjqOdLnRlThZq4xVY5VEJ0qjupVlsVY5K1LfVZLtTN2koDMdw1Nurh3tSW5ULuPeTcCPOq1nRuo27wRnznM4+/7qtB6iWokyXRKzbgfOf9/SpmoTUoqgriUU4FNNODVWIPFNUqjVkJBq53bIYQwke5qQSnKVCBPshokW8xUQQh6zALJgTyGBRTUavVLcgWle3vbKgBtgVSvxXIksWWYxtmM1R7MuFuGSBKwJ6mQY+6rOq4PqyzlNRAZiVEHwL+khcc4LIf3Y5UEt5XduOpsw9rb2+t/sQs6zWhbatZVj4VuNK55h7igMAeQIGOdXuBai8yv36hXDDkDHiRHKjJnaWKSD9mhFzsle2vNwXJdnCsGyCUO2RlSQpBIzkZ8u39Eas4F42x4WImdsm5KqRBAUG0I5GDyqTjBrZpfRmuSg1s15mkrJcWWL9yP1v4A0a4PpbtvvBeuFxKlWJ/ujd7CfOg3ELoa87KZBbn54A/galCNm7GCurbXOKmnqnxPiqWFDOQJYKBncx8kVQWdv7oFKxrWLlHtPZPdrcAubd212dVkKTtP6NsHNblF2uZy29ZvtBp2ZwyOVKo+MwwJtiDHyP+8H7l3FZfiGum445gISD7smK0Yb/YhFaVogLVcOa4JDy+B45HI8gRjqTAn3zUNTwe9bRnGw7lAI8Y2QDJBaFI5T4a03Z7Vi2juc9AuPETgDOB79BJp+4W6CY27iSNo2iP1tvwgHpiYiTJNdXTpye637mam8qz7eH5/BmtLxq+10BDZcRtLqwaFx4TsOwwSSAAYiZorqe0Otfwh1RZGVS5Jg/wD5Bj5/M1Z4jaXTrK3GZjEKQMnpyI5ZzGIpuD6Lv3/S3Gk8yAoz8wT9SabFQj712SpVlKyhZA38+tpFu6UXw4a7bdrZETtAQNtyqiI5EzMCq76V77FvCS0HasyuMkjocz869G0/YGzO7vLk/wD6wfrsoVxjgNvTamyLIyy3HYu5WYVwACgEH0ETymlN027WujQ6c5pOT37838TP39Mi3JvDlbAVNhZgpn4VDczERnkMVLgHCQl0MGIwxC/ZAPdkEYBBhsjlNctXxYXWtgRu7+3u220hgpIIN1rly48H1HsKJ8NRu8G7aAFMZkkMSgERAHgB5nlWXFTzwbXA2jCnGLTd3bqGppUqVcQMp2wCSOsxtOGB9udK5a2/Fj39if4H6Vo7uhRx4iGB84P41z/o9CAsggRjBiMjHvWh4SQzSh8Rnd4LBRkkFvYDqfLMCuyrHPFHRpEQkyqyIJwsgdPwrncFnkWSCPIfwFX6pIrSXxAYiYj3+tPsNXxodMzAjbIBGNywD0xGPTp0inHD7A/UGf1sH3BMGqeFkXpLuWOzGksX7DXWyAzA+IgAKASTB9z7Vb77QQCSAInIvCInnPL4Tz5xUNHrFtqVVre09PDHKOnoAKYdyBAt6ePKJHXpP95vqaF4Sbb/AD7D6caSVp7/ACIanXaJT/VsRsLbvGACN36M7mDLcJRvCR0Pkaso2hJiMghSB3xKsQTtaPhMKTB6CaqzZMAWbLY2YtMcSTGPUk/M1a0TWg3jsBfJltv/AHueCftNn+8fOqnhpJbX/PoNaoW2X8EtNa0V4qEG4kyMXhEZlp+EeW6Aek1S7R6JLG0rIDBpkyBG3Ofeimq4dbtKLtpPEG3CAxwVCEALkrAXHLANBeKv30G8CQoONlwKAcmcZ5DnPKlU6Mp7q9v35uLnTpy9zb5gl9aFVmJkKCTGcDOPWp2tcrTtIMevoD+BH1p7HD7CrsVVVBMr41GRBwSOlR0nA9OpLW5BJJ8Lzk8+c+1N0WhLw8ujR2Fyfan74+Z+pqN3hM2u7S5sO3aCVnpz+IVQ1+i1K2YKC6dqyVYcwwzBg8s48qHSl0FyhKPKCYvHzP31e4fxl7R/WXqp/gehoFwi8WsoWPig7veTz8uVddTf2qGJ2qRIJBJb1RRlvcwPU1IUpVHlSuLzW3DnbDiAfRXL1kktZG9hjcq43kg+QE9RisTwbU6s6hUEXVvIptqZJDDLsWmQiqQTzElAILVb1Fq+6M1q3cwCQWYgnEFdqwII6GedZXQ8Wv2rrG3da3dukWy4Cl1QSxC7gQvimfZfKunRwmSGV7i3XTlub3hd21ZuLfuPZNwqVLu9+3eUGfCLbBgZP6kLIkTiunaTSzbF9e+Jtlgd6m21y1IvGAQCSmWBIBIFwcyDQ7sne7pFaLV29vfbcdyot7vEVAZgm8SA2zb94khxvjfdg72NzuQbtycgYgIDA3FiQvkWcAACtSpp7WDlPKv4OWmsXtQs29g9d/8ApVXivZG9G5bfigg7WtlTJBMgup6DNDeDWnsotvdcV1VA4Fy4BO0AnwtETXe/rLinN28PUXruPq1Pj6MaacXZnPli6dvaVyhpuHuCVcAKpIImZaBj5Awf2iK0nC9EWBY1ntRp3yN7AIu4QTtyJCkHrJ8+vvXPT9q7w/QKJkGT1VQCWIxzjr0+VHUg6S3BhKNSVl4FLjN0tfZugJVfkfER8xH7tEeDavYwaOVX37MWSB4YMD4SRn5VOxwhVgBmzP2m+6TXNWNhe7THOhK+xobHaxQBgigXajWjUX7H9UAFYk3jCCFuiZ5g+LHLMVIcPOQWfHXc2fXniPKqw4QxO5mBZQQpMvtOfEN8nrynE86F42l0RogprlmT1qEGVIMSJViwkconkIAjzia1No3DcH6NlUKASRkkd4SZnwjxR5kkcudcx2cZm3veJYEMCFUCV+GRGQIGKKafSG2pG9nOSN0cz5xzrFUrqzS6lRp2k5dzp3zfqn6r/wC6lTbG8x9KVZLjbEibowFBHypNccCSo8z4QfuEzTvrLvLfHsq/yriTc63H+sfgBXpn6So9jDoS7snZ1TmIUiOXgYR8yK63eLPbjc0SYHvVclz/AGj/AFj8K4avQC6BvZyB/eNBL0jTttEmjLuEX1N5hK3HXGI2Ee/iU1FeI6hQA5VicBsrJ55AkD61XsqVAUO8ARz8vlUb+m33EuFm3p8Jx6ziIzJHzqn6QpW90JUpdy9b4vd+0Nvs0/wFQv8AHHBM3NsLPSAOU59a4Nccz428sFfrER91COIcD33BcFx5lQwwZAZSOfSVU/uio/SFHpEmnNdQ/Y4peHO4XB6EL9xUCmucXZCP6wzn7bD5kzH1oRetOGhXckgkkscZEennS1mjuuo23WVhJHI5ggSY5550Xr9Bv3Qck+4VudrXUMoDZBMFXAJGee3BxQHXccNxH7zmUwDO9WPTaR4APQwevnXXTah1tKt8QwJBeQVIBIVvciD9afS8b5q6qQC4J/YUE/eT8q2QlQqLNErNVi7eZ14Z24uJtVsqWAEmdi5/V9MAdI8qON2otMYa2DPUoCD88/fFAruqslU3gqQYJUEAMANxO3ABPKap8TulduwMQfSZ81kkBfY9SPWm6dJrM1sU6lS9os1+n1umYE7NoAk7N4OPRDn2iq/FdXbZIsOTeKG4lm54X2JlngqGVY5FzBMZzWd4foGfVWtPLb9x33kUP3B2htijoxBXxssLuHU4s6xLOna7dsWrm2O4Y3lvAm4H3l7jXRuuLcIUF8j9EoODFYK0aee0EbaUqmS9Rk+DWmzuBZ3Y3NrcgGiGueeAIU+7SY27HhnZ4E95dG5ucnmT51R4VcTTqGdLly9cU3dqiTGS0FoDMPLn4l5SK5ca7SjUALZJ7kgFmgg3CROzP2B18zI5Ayic40o7EjFtZpeBb4h2jQsLdgBp3fpCP0Y2qWO0TNzlzEL6nlWZS0ty9BWSft4DDn8MCFwY5ZHOalbv/pAfIP8AepH+/aufDbw78EmBNHh5Z4ZmZ61RqSsXU/JaRuNjVXLe4ljKoYJMmIgD6e0Cp6X8mVxCGa8L20hlVy62w4mH7u2NpYScmYrb6TULtGRVkXBUu1wbLRluzHjsXeJk3LInJhXMnz5rXdew8/1l8n0REQT553T7mtX3o865XNQvmPrTNeo+ovQpLoY7ifZWwgEhnj9Z2/BYH3UM0mmtp3qW7Y3vbcAIonKxJOMSV60f7S8TUKAGEk8qxNnjrWdUcFt1sR5iGafxH3UW8o7meTjGewfOnux/U3B7gR9d1CLXHrffdySRcImD5DE86vX+25Ig2yKwepukXbl1TENImCcADA685+c1zamEhCN97h6yb9k9GU0F1vai0hKgFyMYiJHST+IBrpo7l+5Yn9GrziGlWXzO0kCfFgH6Vx4f+T/VXWkNaRIA37PlIAyfkR71z8iXvMe8z9wjoOOXLrgJZxiRJ3CeuFiMHn9aMFqpL2d/N7r7L1xiIQtgbojdjIGQY8h1qyLUYknM0E1HoRXWzJTT0qelkObNT5pic0gc1dyEQ9TBqJEU4aruQRNNNOwqJqXKsINSJpRTEVLkG3UxamIpttS5Rw1yblIMww2mOk9ayOq32sN+s4JzBBiSPoefQ1thQ/U8IFxdrR8RPrGY/GtFKtkFTg3wLs3qQyMxEmWO3zMDHzip3tU3fXDaH5xbXSooE+E6s7pIP2BLbCJHIjJqvouBKp24JXxjxFZnBETmP4imvtdZSFcsuVhSQIOCMA/ga9JTviKcZJiIS0m1JBbhy2rVvarq1zYhW2bV/deZ7auz7rJUCWZhJBiDJ8jvaEXTonOsuWw1yFCKp2IDzENJduYnyPKszou2us06m2i2riGWDEmVLElgdpjmSZ5ZqvrdXe1G03bm5iZgFAiDyz8WJ5Aczk5qlh5p/Ia8TBrYtcGV3e4z3B3Gmtrbtyoa5ee6vgRVdiAwO4T1LDAiV6rZ/RKvIbQPDIAgRA9BVLS6K2jlz3l64DPgMBT6u4kEiBC7iB5UXtacHNwG28T3obcGk/DckLJEjMA+tc/FYefJojKNRWTB1nRRhoZfKOXlB5znnNSvcP6oxU+TDcPYGQR9TRK5wy7EqUM8iN2P7xBGfrVtNEwxEjzzP0/1rmxdWm9tglh3JWsBNI2pt8mRv32H4j+NGbXEdREm2TA6NbP/AFiuLcNueKCPJZGPc+38PWrWl0BVQskwMkjmev3zWiOJr9UWsK108ypqNfqiRtttnzNsf9eKpPptXcGYX3uD/pBore0t+TtKkRidwz0mOnP7q5W9NeIBZQD1G+foYq3iq3Ynqt+V5lXhvYy9eLEuihSBJ3NM5x/sUXT8mySC10kjrEQepEGc+9FOzVzYLgchZYESeYj6V3v9n7Luzlml2VjDgDAiMZgjBE+0Viq4mu5NNtL9kOp4Wkve/sE/93qf8x/rc/g9cbv5OLBYFmG5iIJ37mIExl84X7qL2+zFlSpFxwVEA70x4t0xETPWPPzMxbsvYz+kcSd39aMHaUkHmPCzL5eJjzM0rVn8T8H/AGaFQorr5f8ATrwrspZsjkG+UKPl1PvNFrzwNoIViCF9wOg6xzoB/wAJWN+7vGjbEb155zyiIMbI245VJOytnM3GPIDxrgLEA48XL7U+XLFJlHM7tvwGKnSSsn5f9K2r7NOqswdWABJEEGBk+dAjW21F+3bsG2HBi0UUbgWMIVHueWaw3d394i2Ch2gjcoK5Ys3Pyge9NpxlNbox1KT/AEonT1w3Xv8Akn/Ev86am6UhOSXZ+B1K1GasNb51xZaR1KtYYCmmn3UiKsoU1Gn3UjVkEKY0jSiqINSikaeahCISkUqQFSZKhDkbc+tcNNw8IWKEru5gklQTGQCccvvq7sMVKymabTqzpu8XYpxT2ZS1KptLfm4NwETDA4nLHE8vQ1Wv27PdG6EZTtB2wRziBK4P+lGjaBI9DPXBrjc0cs5J8LIFjqDnP0rpQ9KVlyxEsPF9ARw1TdWTutkAc/DumcrPMYnHmKs3Ldy2wHec5AHU+fv0+tF9mDtJWQRjzPWh2s4SLqW98G4sS3U9GmPP+FbYemNrSQiWDjzEjY4l3ZA2/FEbZX0nwkYyPrVwcZLcmcZ5Bz0JHWeoP0oHquGut63t3lAqjdJJESSJJkTA+6rfCdM1sHcoeYMEkNJyZbMxgcvM9atY3DzleUQoqrFWUmFE4q36z/Mp/wC2u1rijz/WMP3bZ/ACg1t2Nxg1tlQsNpBUwu0TPmZn61DR6m5uXdaIU4+JSQf73KBz+6n58LLginiF1NN/SMDN0n2RPwArkONJuCm5BPLdaKz7SRNCtNeWWDhgR02lvb4Zxj/eajrHti2xAc45BLgPvkRjnVZcO1yMVesaAa0H+0X/AA//ADqR1UfbT5r/APKsXw/iS3QdyGAsfAW3H7R9FGPefqRa7b5bGPshj74qKnQ7lrEVTQnVxzf/AA2/5g0rl5I+23t3X8QKzy8StjAW6pHUWifwBrqeJI64e6Pa00/ehoXTo90GsRVDYe3HNv8A0T/lrlqtVaQfE0+9vHqSUwP58jWUt6yXYM14CSAduTG7ptnPgAEdatPw+2TLXWkrBDISCOcNiDVaeHa2aKWJrX3CP9LqLpV2ZU2qVYbH+INJbwLCiPf+Bi1pAQdt5SQYyvLlg7Xwcj61hFVWukbpho3bSPKCIPIBh9RV3TKEXYLsZJ+LbkmTnHWiWGoy4aCeMqo135g369v6P/OlWS78/wDiT/5i0qv1Gl3B/wAhV7fngG/OuNwZpUq8i+TQzkKcGlSo0CMKnSpVZCDUqVKoQamBpqVUQlXe22KalULJqakppUqsNCpwKVKqII0h1pUqJAsTCuajNNSqIpjlae2vOlSpyBOgWo7aVKiu7ksMLIAgCB5DpUHQUqVMTZVkcttLaKVKpdg2QyinUzSpVZBEU8UqVQgopUqVQo//2Q=="/>
          <p:cNvSpPr>
            <a:spLocks noChangeAspect="1" noChangeArrowheads="1"/>
          </p:cNvSpPr>
          <p:nvPr/>
        </p:nvSpPr>
        <p:spPr bwMode="auto">
          <a:xfrm>
            <a:off x="155575" y="-890588"/>
            <a:ext cx="2447925" cy="1866901"/>
          </a:xfrm>
          <a:prstGeom prst="rect">
            <a:avLst/>
          </a:prstGeom>
          <a:noFill/>
          <a:ln w="9525">
            <a:noFill/>
            <a:miter lim="800000"/>
            <a:headEnd/>
            <a:tailEnd/>
          </a:ln>
        </p:spPr>
        <p:txBody>
          <a:bodyPr/>
          <a:lstStyle/>
          <a:p>
            <a:endParaRPr lang="el-GR">
              <a:latin typeface="Constantia" pitchFamily="18" charset="0"/>
            </a:endParaRPr>
          </a:p>
        </p:txBody>
      </p:sp>
      <p:sp>
        <p:nvSpPr>
          <p:cNvPr id="28675" name="AutoShape 4" descr="data:image/jpeg;base64,/9j/4AAQSkZJRgABAQAAAQABAAD/2wCEAAkGBhQSERQUExQVFBUWFRgVFxcYFxUaFxUYGBgVFxgVGBsXHCYfFxojHBYUHy8gIycpLCwsFh4xNTAqNSYrLCkBCQoKDgwOGg8PGi8kHyQsLCwsLCwqLCwpLCwsLCwsLCwsLCwsLCwsLCwsLCwsLCwsLCwsLCwsLCwsLCwsLCwsLP/AABEIAMQBAQMBIgACEQEDEQH/xAAcAAABBQEBAQAAAAAAAAAAAAAFAAECBAYDBwj/xABIEAACAQMCAwYDAwgIAwgDAAABAhEAAyEEEgUxQQYTIlFhcTKBkUKhsQcUI1JygsHRFTNDYpKy4fAWU8IIF1STotLi8XOD0//EABoBAAIDAQEAAAAAAAAAAAAAAAIDAAEEBQb/xAAyEQACAQIFAgIJBAMBAAAAAAAAAQIDEQQSEyExQVGRoQUUIjJScYHB8EJhsdEVM+Ej/9oADAMBAAIRAxEAPwDdtw6m/o+hd3jF0/2hH7K2wPvVj99Nb49eUyHD+jqufmgUj76esYmc/JELf0fTnQVzsdq7IjvgbJ8z4k5/rDI+airJ7Sabo5f9lLjD6hYP1pmvfqFpI4/0fUW4f6US0Gvs3ie7cMRzUghx6lWAaPWIq33AotZl6SAP9HelOeH0Q4zxKzpbJvXm22wUBaJjewQE+kkSegqj2a7V6XXhjprm8oYZSCrDMBtpztPQ/gcVNZlaJzHD6xXE/wAommtaz81KXCQ4ts4jarTBxzMY5V6j3QIkZHmM/hXzN2jZV45eLkBV1xLE8gou5J+U0Mq0lwHGhF8nvw4d6UhwyelZnRflq4fcvC2ReQM+0XHRAmTG4kOSB6xivRDaHOi1gdEFaTX9yANrEA7GG+2FUAApc/SMDBUZg81OOtVL+7UXS4Z+6BgAn4iDIIAEBQYIySTE8gKFflI4tYWxbXvbZb8508gMpYILqlzgyFgRnGa66rt/ag90FA2hpuOohW5EqhMA4iWE1nuk7jpP2bBQ6Cqeqe3bwzZH2QCzfRQSB6mgmo7Qm6xRrwkkrsQhMgbisKdxIGSCTikIjEDrjl70bxT6GVqJZu8XB+G037zKv+XcaivEv1rWP7rhj9GVfxqncFc90Uv1mp3F7dg/o7aXZKENHMciv7SnK/MVYPCqzYbIYEgjkwMMPYj8OVGtD2nZMXV7wfrLAf5jCt05badDFt8hKEGW14T6VIcM9KLcO1lq8JtuGI5ryYftKciro04pmuxmijODhlS/oz0rQHTUnsgCTgeZwKmsy9FGfXhvpUv6N9KuanjmmTBuoT5JLn57Jih9/thaE7EdsxmFHvzJ+6hde3LK04rkTcM9KY8Oodf7W3DO1La+RhmPzyB91U27QXz/AGkeyW/4qaH1tIBxgHP6N9KT8M9KC2+P3x/aT+0ls/gBRTS9pm/tLat6oYP+F8f+qrWLTIoQZI8OpLw70opo+KWbpAVgGP2HG1vYA/F+7Iq9+a01V7haKAH5gPIfSlR781FKprMmijzxr1MboP8A9x+FZHtZ2mZAVsAs0kSAW+E+LA6DlJ5kYEZrHpx/WId5LEAz40BX6FYArjxpsONGTV2eurftr1VT7qDXReIIftqf3h9OdY7s/wBv2YAsF57TtRQVnlyABGR5c61+m1N9iWUKu7nMkk+ZAgTnzNNyRS3kC4uLszq+qtnmVMcuRg+Yjl8q6r2tu20ZrNxr0KSLbBn3kT4Q0FgZxzIHlTra1Dc7pHooUfiCfvqVvg7T4nuEeW9oyZOAQOeaicY8NhRbXB5lxfiPGNVYNjU2b11CyFS1plZWXkQVjcSJHj3c8Qc0G0PZ7iFglktPbZlK7vCrAHntJIKkiQSOhI617YnALcyUBPrn8asJwa2OSL/hH8qjqxH52eGjS8RXTnTDeLJcXO7DIQGE5GZXn059a66DsXrddqlDoym9c8V0r4QTJLEL09q9zGjXyq3oLYS4jHkDJ++gdXbYtTZ5mP8As63/APxdn/BcoppvyN6+2GA19o7ipMpcMbYgCeQwBHKBFeh6rho1Fx2S+6yqjaA8Da0/rDBnIweWarns26li+oZUBXb4nJAUEZyJJ+PHUkQREYfWKt7Nq/axtVKlKN3LyPOuI/kH1N647nV2hvYnbtuwBJIUT0HIVWuf9n2+oJOssgYklbgHpMmvSrfC8Hdqn3EkkAXNuXRuRMnCQYIwx5dYHg8gqdVc2jCiHJIi2JcyJMoTiILdeVHq1u/ky1To8Z/Jnntj8hWssE3bWstd4gYjwPJO0yPFjPKfWrHANDxBfDqrasACd6uhYmRAIUgcpz6CvTeHRbF0G4bgbILby8ndIYnGJAEAYFURaplOrN3zmStGLdluZX83f/l3B+4f4c6hdlfiDL7qw/hW40PDRckkwB9c1b/MrKyDcgjn41Ee+MVUsTCLsxCw2bg89DA4kT6c6eK3t/Q6fG5pJbYJKnxEE7fhwYBqvb4FpLgBEeIA4IU+KNsgAEEyOear1unz9n/RbwcjEFBIPUGQRgg+YIyPlRGx2i1VsQtxX8u9UvH7wKsfmTWhudmdL/zWXE/1iHHn4wcetV9f2RAQtafdGYbkR6MoP4UcMXTvZP8AkHQqw4M5qe1GsbDMQCMi0UUfUgP99DLt4sZdbjHzYhz9WYmjd3hbj7B+RDD+B+6qjWgOfhn9YFf80VqU0xElPqDhqwOYZRyypA+vKrCOCJEEeYMj7q7mxVW5olJnaJ8xg/UQarZiuDrApglcltEcmb5kH8RP31YRqlkURCVIGK6bqaqLsLvJwQCPI5q7ouJ3LY8FxlA+yTuX2hpgfsxVIWq6hIqr24GRckFP+JdR+tZ/8pv/AOtKhkUqLUYepIyKcPFvcmVwIgAbm5eL3wB5QBVXU2mFybquGKgBI2qB0AESeucnnzr0H/hZGJQPtYyU3AsrCJ2T8SsPcgryGDFO52aYAK9k3ApMFHLATkkLErkmfDmT5miirq6Nt11MLpeCoZ8JQNJMCRnEg4mZ+EwefKjt3ijfnK7TtQIEdlYgM0sZBIHwgxJHNiMxXTiGjDQWbIwQuxGieRVQpnJEnMCJGKqcPYh4JKgykG2Nvd9DbCrg4OfFnzMzJJXGqleGfpx8jRXNXfU3WS8HSzHeh7alre5QVMIRNrkCw27ZkiJNEeF6lrzqy7jbAIdicM+1cKogKA27oT60C1naWwiFbT7r7WjaVLbHbaWICFmHw8sIEXwiZiaDJwl7Vrv1IB04trKszrd3MlvlOAc8jmOnVbirl6V4OXH3PTiKesjpuOMq93etXbd1ID93cZtsorjw3C23wusjMGRmK6WuPTG28w9Htqfl4NtXoN8GKUknY1N5oEkgZAk4Akgbj6CZ+VV14koTczAQzLiTJUkHbAlgYnHQ0EPG2Ym3vs58J3Db5zKksIjz8xg1nrV/fYthB4u+AKqxxbtsTyPJSCpkmJOIFVp7bjEu56TwLjttxd2eIqQvpkTz+ldr95nMt/oPas7wbdba8zKzd7ea5K7XAnAB7tjyAH30SPFrcwW2/tAr/mApbpWblYty6Fsimio2dSriVYMPNSCPqKp8V1O02o3ljc2qqsQrEjncj7KgExP+g5WUW++ElQQSOYBEieUjpTxWe1fH7y3Lq2rFp3W4V+PaWAJgeJQC22GjdiYjrRnhvERekrHhADiSGR+qMrKCvmD1GfenBpXCsHuCjwt7j8KD8S0ujV7m4szt3pZQSYIS4XkxCYvMfEftDoIq/odWUJAXdPTr8qvanumg3AhIBgMFYrPMDnz9Kw1IyVRyV7PsaqFVQ6szdi1pHcAi6jMyuAd3huFpCyFgMDfU5JI77yGJrZ0OxQHcBgNplwYVVMztxCkZPQk4jF9tLpAoUWVIBB+EdG3gEkyRuAO04wByp0TTCf0C+IyZRDygDnyAgQOQiryye/teKNDxMPil4gm0mgVlg3GOABsuNLB7TEfBlp7oFek8hJrR6VFXSKEO5RZUK0RuUIIMdJEVWF3TjlZUGAJCIDCxtEjygR5RTHXKLYt21hQoQSeSgAAfQdTVac5SXOz6tMVVrxnGyb+oPuGqVy1NFNNbBuIDkFhj50R4hxQ2WULaLKRLEGNo3ovILBPj3ZIwprROrkaSV7mOFF1HZGQuWOlU72lNaodr3KhhprplSwgtmASNsoJGADMZYQGGaa/2ovEHZp3B27pbeY8SgyAomATybmjDkAxtV5/D5oY/R03s/t/ZkfzU03dEdK1g7R3wy7re2fsMtwFm2WiLaNykFrhMjkh9Y7W+1NxiAunbIGS7bZLIvxC2Rtlmzz/RtIHW/WJfD5oD/GS7/niY0LThK23F9l7R97sALIjryld2wxPs0VjRTKdXUjfgxVaWnLKxKKcrinrojUTYKRxpVY7sUqG7CsEb2rBwRIpk1rDk0+jZ+8Q31Jqq6mmrIq04vZmkIHW7xF22LgOPsuPo8H6VluNaNHcKum2jcYllS2ynEsblwEHrCr9aNSa6pfIp8cXL9QUW47oCt2FAH6Fl2nPl/MH3LVb4Q17RWnt9wLstvVnJZVO4su4IrfCWMQRyHLnV3akztCnzWVP1WK65jFxvZwGHtOG++tEMRSve1hk8RWnFQlK6XFzGXtMWJdnL3HLOxEbmY5ML054XyEDlVDTWYubWFxD5FfEMnLHd4evStzet3DzW249/wDj/AKq4dzaIAuJcTBES8fUFlH1FaXOEl7LRkWa65MgLSjae/eTYJJQCbVwzFshUJ58wfefOtZtAlNu9TB3sSoG6Y8MDCwFmcyK31zh1q8ZD7oUrJCPA/d2kVTbswZgbD5kMy/8ApYH/ADUcY2L2fUC2tWFOCCf7rx75SYorY46QPDcuYzBKmfSWmfrXDUdmmGdlwEYnbu+f6IsQPpQy5wrmA0kc4PiHuDkH3pqEtOIS1naKYlLEjP6S14p9GR8e4pv+NxbO26r2wyNhHL7mAlRaLeJWaCu09SsR1zmrRlInn6gGCI+oyP8AfOvptTOp07bCRZvi4UUM5FtXRsQCcCY/ZjNJq5bbjKTbdmbngPDLlx/0jBLru11iBuFt2O4qBPi2qFQTg7cgjBsavRmxqr9zcBdFvveaqt1VKWza22wQA7kld0MrlYkb5EWUIcOH5md4clG57WBB5EGQQf4iiN+2bgKXbjXnbAJ+beHMrG05mPOQSaXJxiva4NiV9glp+Ntdci2gUBVaX3Ddunw8pUhROR1HSrlriiG6bWVuAbipHMYyCMEZrGXluA9xcfVXHnaEtMQpkE5J8IUADJI5N5Uc7M6Gyid5bXxtKsxfe2DldwxEgHHPBrl0813UlK8XwkvO7/r6lzVtkjQMRUQa5Ncp1uU1SuJOlKlNKaMh0s3drAxMEGjOm4grmADMekfWgW7rRDSau3aGSO8YTtBG7b0x0HX5ikVqanHi76BwdmFyQB5AfQUNudobQJHiMdQMfKTQ7VcQ70kbhA+yDy9/9apXLNIhhYpe3uSVR9A2e0dnyf8Awj+dcz2psjo/yUfzoEbVcns0aw9LsA6swpxTtCly01tFIBgSYEAEHAE+VZ7aKtdzTd1WiCjBWiJk3J3Zw2iktoTmptapFKK4FiUetKn2UqgVx99LdTwKZorAOGY1E1KaaoQYGpzUQKkRUINPrTVKBSK1CHNrQPMA+/8AvFSURyLD94n/ADSKekKOM5R4ZLHe3rmWOvvg/UY+6rJ4sjiLtvcOfiVXURn1PTyqgTUbvwn2NaYYuoudylFLgGcY7Nd9fYWmVEAVwSC0B9w2rkY3IxycBgBVzQ9mu5xAuLIaBtG5h1ubpJHKAMennHS3QUyCDtUbgWVgMHDKZielXOEI1wkd9cHyttHzKT99B6Q9H4vESbjUWXayt915BUMRSj037kdZprTbgy/m91h4XQkM3Lk1uC/LI50JscOKFrl4XLiqR3SW/wCrOCSzuCXEktI2g8vMztNL2ZZSWF0MSIl0djHoTex05Acqnd7Ns3O5b9f0TZ9D+lyPQ1hoYTG4Z2haS/d8fJPjxfyNzqU58mR0ekLoH7nfIJm4QMHMItzcQOgBKiImedSSwCJW93bIpnvCysgyYYggMBM+MMBPWa1Wp4S4UzfP7ltF/wA5esBxXUMlwlQ1xwykFiWbwkTtHJTEjAHOio+i8VOTlOSj8m2/Bq3hYVVxdOFlyHuG8SLJ+l2K6nbIcQ4hSHWYIBnkRXa9xBFHxA+QBBJ9MfOhtntRcjK2ifVrf8TUNXr31AVSttYJMoVJ/q35gcxXbjgkupz3WT4Qc0lp7o3B7aL1k72+YWFH+I1l+K9pHV2tW9wuA5Zha7sDGV2s5uiCOqxImDip6PgW60ZtM5/WE3V94zHzWg+qtsJBEqT8LAqD0ODEGMSIP0FaY4aCKVXuvqavQcMtXbUveZ7m5NzMpb9WdgX4VO44AAkCcBpIcc0dhNGS5ZHJJSLjKR4yqM20n4UKhiASeXiJzgNNkkgbABE27yA+5gGTmPhwAAIiajrQGJ37ukeIsBzg+ZOTzPU03TXQvWS2Zp+HXtLYAQat7lwQLlw2WWzbEljv8EiSxiGA64CxR13K5aCvMXEO5CPPlIHrBHrXmL7fCHvXHRc92bpFv1OwkjPrNWNJxxngWGIg5VSTJPkoAzMRAFZ50Iy94uVaP6UelKRUXFUtG5t2VLEch3gBzZZuhj7Enn09uRLSgM6g8iwB+oFc6dOUHZjE0yvtqBWtBxbi5072kS1uVpLbQZABAhQogtmSDGAT0iqJ7YkGTaMbFYL9skzu59FxJAIlgJBpEakmrpGtYOcldAllrntzWiHaxSYFtyd4Q+SmWHiPT4fvFStdpCz2x3ToGfYS0YOFgZ6OSOs7SRiDU1ZL9PmgXgpmdilW8mlSvW12FaH7mAininDU26hAK+sD7f0fP/fnUEvP1QjlM+4n+Oatk0pokytjnYSFA8gB9KnTzUTUZY9PmmBp91UQUUwFOWpiahBjSJqW6mqEBz3Tbncp2xhgCR84kj5iPWocE4+iP8QPsQaLJc9Kg+ltN8VtGPPKg8+fMYrqU8e1G0lczOhvdM0uk7R22HOpX+0dtRzrLpw+zjwAR5Fl+5SBTtwm04IbcZ5eN/D6DxUz1yn2Y20+5f4j2rUghc1htTqd13cWCyepz8gMn5Vr04Hp8xbU5yGloxiNxOK62uG2lPhtqpHRQBz5zH0onjI29lCpUJS95gnhFpvHuB8bFxPMAxz8uQxz+ld9SkMp5fH/AJHolb0qqIAj0k+UVS1+nUspPKQsTiXbYQR1wxPnis9Kp/6JvuG4WVi32G1UI4YgDdzPKtgLwI5yD64ryLjnFLOnPdW1e6Qd3xHmCPEAIAI9P51y7O9t3SQ0AEAlZjxEkkxyBIIkDGBFdN2bAp1FCFj15tMn6i/4V/lXE8OsjItWx+4v8qydjtyD/wDdd37WSMCryML1iJw7XbQuAAfQAVjNNqDaui+glknco/tE+0v7UZHqBRHtHxg3OZA92H86DaTUFXBy3sP48qkmorcyObz5kbDixgJqbR3IyhvR7bgEgjqCMxVzs/qgGCkyEKlT1Nsnwn1IgqfPZPWqvAATorltlICfAD0Vxuj0G4PA6AignAuIfpDBjuyQQcE2yQrEA8wrbGkcoPnSatqtO6NMXlnZcM9L12svF7fcBHQzuJIJ5r/eBAiTgHPlVGxrdaWUNaXCqXJAAlm8W0i4ZgAYE4yTMKe/AQALlxiAAIk4AHxEnyAgVX4jxoXcWyNnmPtf6elefyJPKkrLqdWNdKO8UNY4jrQwVrVuWzjaFWGs7tx7w4O69ESx2qdoyK66O/q2uWzdVAsndDKIENJKi43inu9sE43ExMATvpt3pRuMeiRHir/pRte/X9ZfqP50qxc+1PSdCPdiNQrEZpTTRTBaMUTDUzGm205FWQiWpA05FMAKhB6RqKtP1I+hp6hBRThaU04qiiBpVKmJqyDCnBpVy1OoCDc2B7T+FSxZ2mnU1zt3d0RmYiJJMxEAZ6j61c03Cb5UE2mB64jPsTV2JyT0+oHWuJ4paDE4ndsb5AkY5nqBHnVleDXv+W33fzqnruxrXZm26k8ypAJiRn6mmwa/UXZgfiPbEBtltWJyTiTHsOXnJjkcVhu0Hau8AJ8JcnJKu6jBBCAQsyMnqPMVvNT+Td+72KbijeXJ2STKMhU7T8MMcYoEfyeXVxbvpz5lSGjyJHlnPrWyE4R900RjSXvPf86GNucdsAbrb6h3ZYbf4tpGZUtOCcFSJ8iIM2LPENYQm0qS32JAfpmFI2rBkloAAyRWl/7v76bmVw7Gch3DR5TuUGqXD/yf37z7LypYtIdzMqobj+gaWJweZMDypyqLuVJU2r7A3Q8c1Fy8tq0tvUNJkKGgAHbu3uY29d3LNehaDgLoNz7JKzt8JUMVjmFBIBohwrgVrTJssrsWZPKWP94nLe5+6rGo1UEAAsx5AR05kk4AHUn06kCkSqObtFGaVitc0igch7wP4Ch93QLBAUCesZ6T9Rir+t1dm0u6/fg9LVkAu3pucZ/ahR61k9bx63clRauAHHivMzfSAvyAosuX33YROUE92ajQ8Xt6e1f8DeMotuwuS9wqZVZ5ZmZMACeXPP6XgdzuiWWWV2cwHVhcYknZgMMkgFckDBOah2Lso2qKuTDDaEPwlckhhyk5Of1RmvReJ8BuFg9i4RCMFVmIVCFO0qwBcDdtBAIAExW1NWuhqSmY/QcavvZW04kKyPvYRvJnw3VIGQVHQSsthlJF/R37RLm26GSCQhWAYjCrhZigPFEN/Yu4XERXYFjtZjADPvZBKwFMSefQDOf4drO5uK/iZYyAxUuhg4MA+RGPLpWKtHZJbJkrydGST4Np2gU91vVgptEvJ8trKf8ANyGfLMU3AOLve3K1thswXldpaSIEGTy6gfgSF45xpG7lbZubWdXZbgEbU8YztBIJ2+fKj3DuNLcMdYnnIInJHI+UgjqOdLnRlThZq4xVY5VEJ0qjupVlsVY5K1LfVZLtTN2koDMdw1Nurh3tSW5ULuPeTcCPOq1nRuo27wRnznM4+/7qtB6iWokyXRKzbgfOf9/SpmoTUoqgriUU4FNNODVWIPFNUqjVkJBq53bIYQwke5qQSnKVCBPshokW8xUQQh6zALJgTyGBRTUavVLcgWle3vbKgBtgVSvxXIksWWYxtmM1R7MuFuGSBKwJ6mQY+6rOq4PqyzlNRAZiVEHwL+khcc4LIf3Y5UEt5XduOpsw9rb2+t/sQs6zWhbatZVj4VuNK55h7igMAeQIGOdXuBai8yv36hXDDkDHiRHKjJnaWKSD9mhFzsle2vNwXJdnCsGyCUO2RlSQpBIzkZ8u39Eas4F42x4WImdsm5KqRBAUG0I5GDyqTjBrZpfRmuSg1s15mkrJcWWL9yP1v4A0a4PpbtvvBeuFxKlWJ/ujd7CfOg3ELoa87KZBbn54A/galCNm7GCurbXOKmnqnxPiqWFDOQJYKBncx8kVQWdv7oFKxrWLlHtPZPdrcAubd212dVkKTtP6NsHNblF2uZy29ZvtBp2ZwyOVKo+MwwJtiDHyP+8H7l3FZfiGum445gISD7smK0Yb/YhFaVogLVcOa4JDy+B45HI8gRjqTAn3zUNTwe9bRnGw7lAI8Y2QDJBaFI5T4a03Z7Vi2juc9AuPETgDOB79BJp+4W6CY27iSNo2iP1tvwgHpiYiTJNdXTpye637mam8qz7eH5/BmtLxq+10BDZcRtLqwaFx4TsOwwSSAAYiZorqe0Otfwh1RZGVS5Jg/wD5Bj5/M1Z4jaXTrK3GZjEKQMnpyI5ZzGIpuD6Lv3/S3Gk8yAoz8wT9SabFQj712SpVlKyhZA38+tpFu6UXw4a7bdrZETtAQNtyqiI5EzMCq76V77FvCS0HasyuMkjocz869G0/YGzO7vLk/wD6wfrsoVxjgNvTamyLIyy3HYu5WYVwACgEH0ETymlN027WujQ6c5pOT37838TP39Mi3JvDlbAVNhZgpn4VDczERnkMVLgHCQl0MGIwxC/ZAPdkEYBBhsjlNctXxYXWtgRu7+3u220hgpIIN1rly48H1HsKJ8NRu8G7aAFMZkkMSgERAHgB5nlWXFTzwbXA2jCnGLTd3bqGppUqVcQMp2wCSOsxtOGB9udK5a2/Fj39if4H6Vo7uhRx4iGB84P41z/o9CAsggRjBiMjHvWh4SQzSh8Rnd4LBRkkFvYDqfLMCuyrHPFHRpEQkyqyIJwsgdPwrncFnkWSCPIfwFX6pIrSXxAYiYj3+tPsNXxodMzAjbIBGNywD0xGPTp0inHD7A/UGf1sH3BMGqeFkXpLuWOzGksX7DXWyAzA+IgAKASTB9z7Vb77QQCSAInIvCInnPL4Tz5xUNHrFtqVVre09PDHKOnoAKYdyBAt6ePKJHXpP95vqaF4Sbb/AD7D6caSVp7/ACIanXaJT/VsRsLbvGACN36M7mDLcJRvCR0Pkaso2hJiMghSB3xKsQTtaPhMKTB6CaqzZMAWbLY2YtMcSTGPUk/M1a0TWg3jsBfJltv/AHueCftNn+8fOqnhpJbX/PoNaoW2X8EtNa0V4qEG4kyMXhEZlp+EeW6Aek1S7R6JLG0rIDBpkyBG3Ofeimq4dbtKLtpPEG3CAxwVCEALkrAXHLANBeKv30G8CQoONlwKAcmcZ5DnPKlU6Mp7q9v35uLnTpy9zb5gl9aFVmJkKCTGcDOPWp2tcrTtIMevoD+BH1p7HD7CrsVVVBMr41GRBwSOlR0nA9OpLW5BJJ8Lzk8+c+1N0WhLw8ujR2Fyfan74+Z+pqN3hM2u7S5sO3aCVnpz+IVQ1+i1K2YKC6dqyVYcwwzBg8s48qHSl0FyhKPKCYvHzP31e4fxl7R/WXqp/gehoFwi8WsoWPig7veTz8uVddTf2qGJ2qRIJBJb1RRlvcwPU1IUpVHlSuLzW3DnbDiAfRXL1kktZG9hjcq43kg+QE9RisTwbU6s6hUEXVvIptqZJDDLsWmQiqQTzElAILVb1Fq+6M1q3cwCQWYgnEFdqwII6GedZXQ8Wv2rrG3da3dukWy4Cl1QSxC7gQvimfZfKunRwmSGV7i3XTlub3hd21ZuLfuPZNwqVLu9+3eUGfCLbBgZP6kLIkTiunaTSzbF9e+Jtlgd6m21y1IvGAQCSmWBIBIFwcyDQ7sne7pFaLV29vfbcdyot7vEVAZgm8SA2zb94khxvjfdg72NzuQbtycgYgIDA3FiQvkWcAACtSpp7WDlPKv4OWmsXtQs29g9d/8ApVXivZG9G5bfigg7WtlTJBMgup6DNDeDWnsotvdcV1VA4Fy4BO0AnwtETXe/rLinN28PUXruPq1Pj6MaacXZnPli6dvaVyhpuHuCVcAKpIImZaBj5Awf2iK0nC9EWBY1ntRp3yN7AIu4QTtyJCkHrJ8+vvXPT9q7w/QKJkGT1VQCWIxzjr0+VHUg6S3BhKNSVl4FLjN0tfZugJVfkfER8xH7tEeDavYwaOVX37MWSB4YMD4SRn5VOxwhVgBmzP2m+6TXNWNhe7THOhK+xobHaxQBgigXajWjUX7H9UAFYk3jCCFuiZ5g+LHLMVIcPOQWfHXc2fXniPKqw4QxO5mBZQQpMvtOfEN8nrynE86F42l0RogprlmT1qEGVIMSJViwkconkIAjzia1No3DcH6NlUKASRkkd4SZnwjxR5kkcudcx2cZm3veJYEMCFUCV+GRGQIGKKafSG2pG9nOSN0cz5xzrFUrqzS6lRp2k5dzp3zfqn6r/wC6lTbG8x9KVZLjbEibowFBHypNccCSo8z4QfuEzTvrLvLfHsq/yriTc63H+sfgBXpn6So9jDoS7snZ1TmIUiOXgYR8yK63eLPbjc0SYHvVclz/AGj/AFj8K4avQC6BvZyB/eNBL0jTttEmjLuEX1N5hK3HXGI2Ee/iU1FeI6hQA5VicBsrJ55AkD61XsqVAUO8ARz8vlUb+m33EuFm3p8Jx6ziIzJHzqn6QpW90JUpdy9b4vd+0Nvs0/wFQv8AHHBM3NsLPSAOU59a4Nccz428sFfrER91COIcD33BcFx5lQwwZAZSOfSVU/uio/SFHpEmnNdQ/Y4peHO4XB6EL9xUCmucXZCP6wzn7bD5kzH1oRetOGhXckgkkscZEennS1mjuuo23WVhJHI5ggSY5550Xr9Bv3Qck+4VudrXUMoDZBMFXAJGee3BxQHXccNxH7zmUwDO9WPTaR4APQwevnXXTah1tKt8QwJBeQVIBIVvciD9afS8b5q6qQC4J/YUE/eT8q2QlQqLNErNVi7eZ14Z24uJtVsqWAEmdi5/V9MAdI8qON2otMYa2DPUoCD88/fFAruqslU3gqQYJUEAMANxO3ABPKap8TulduwMQfSZ81kkBfY9SPWm6dJrM1sU6lS9os1+n1umYE7NoAk7N4OPRDn2iq/FdXbZIsOTeKG4lm54X2JlngqGVY5FzBMZzWd4foGfVWtPLb9x33kUP3B2htijoxBXxssLuHU4s6xLOna7dsWrm2O4Y3lvAm4H3l7jXRuuLcIUF8j9EoODFYK0aee0EbaUqmS9Rk+DWmzuBZ3Y3NrcgGiGueeAIU+7SY27HhnZ4E95dG5ucnmT51R4VcTTqGdLly9cU3dqiTGS0FoDMPLn4l5SK5ca7SjUALZJ7kgFmgg3CROzP2B18zI5Ayic40o7EjFtZpeBb4h2jQsLdgBp3fpCP0Y2qWO0TNzlzEL6nlWZS0ty9BWSft4DDn8MCFwY5ZHOalbv/pAfIP8AepH+/aufDbw78EmBNHh5Z4ZmZ61RqSsXU/JaRuNjVXLe4ljKoYJMmIgD6e0Cp6X8mVxCGa8L20hlVy62w4mH7u2NpYScmYrb6TULtGRVkXBUu1wbLRluzHjsXeJk3LInJhXMnz5rXdew8/1l8n0REQT553T7mtX3o865XNQvmPrTNeo+ovQpLoY7ifZWwgEhnj9Z2/BYH3UM0mmtp3qW7Y3vbcAIonKxJOMSV60f7S8TUKAGEk8qxNnjrWdUcFt1sR5iGafxH3UW8o7meTjGewfOnux/U3B7gR9d1CLXHrffdySRcImD5DE86vX+25Ig2yKwepukXbl1TENImCcADA685+c1zamEhCN97h6yb9k9GU0F1vai0hKgFyMYiJHST+IBrpo7l+5Yn9GrziGlWXzO0kCfFgH6Vx4f+T/VXWkNaRIA37PlIAyfkR71z8iXvMe8z9wjoOOXLrgJZxiRJ3CeuFiMHn9aMFqpL2d/N7r7L1xiIQtgbojdjIGQY8h1qyLUYknM0E1HoRXWzJTT0qelkObNT5pic0gc1dyEQ9TBqJEU4aruQRNNNOwqJqXKsINSJpRTEVLkG3UxamIpttS5Rw1yblIMww2mOk9ayOq32sN+s4JzBBiSPoefQ1thQ/U8IFxdrR8RPrGY/GtFKtkFTg3wLs3qQyMxEmWO3zMDHzip3tU3fXDaH5xbXSooE+E6s7pIP2BLbCJHIjJqvouBKp24JXxjxFZnBETmP4imvtdZSFcsuVhSQIOCMA/ga9JTviKcZJiIS0m1JBbhy2rVvarq1zYhW2bV/deZ7auz7rJUCWZhJBiDJ8jvaEXTonOsuWw1yFCKp2IDzENJduYnyPKszou2us06m2i2riGWDEmVLElgdpjmSZ5ZqvrdXe1G03bm5iZgFAiDyz8WJ5Aczk5qlh5p/Ia8TBrYtcGV3e4z3B3Gmtrbtyoa5ee6vgRVdiAwO4T1LDAiV6rZ/RKvIbQPDIAgRA9BVLS6K2jlz3l64DPgMBT6u4kEiBC7iB5UXtacHNwG28T3obcGk/DckLJEjMA+tc/FYefJojKNRWTB1nRRhoZfKOXlB5znnNSvcP6oxU+TDcPYGQR9TRK5wy7EqUM8iN2P7xBGfrVtNEwxEjzzP0/1rmxdWm9tglh3JWsBNI2pt8mRv32H4j+NGbXEdREm2TA6NbP/AFiuLcNueKCPJZGPc+38PWrWl0BVQskwMkjmev3zWiOJr9UWsK108ypqNfqiRtttnzNsf9eKpPptXcGYX3uD/pBore0t+TtKkRidwz0mOnP7q5W9NeIBZQD1G+foYq3iq3Ynqt+V5lXhvYy9eLEuihSBJ3NM5x/sUXT8mySC10kjrEQepEGc+9FOzVzYLgchZYESeYj6V3v9n7Luzlml2VjDgDAiMZgjBE+0Viq4mu5NNtL9kOp4Wkve/sE/93qf8x/rc/g9cbv5OLBYFmG5iIJ37mIExl84X7qL2+zFlSpFxwVEA70x4t0xETPWPPzMxbsvYz+kcSd39aMHaUkHmPCzL5eJjzM0rVn8T8H/AGaFQorr5f8ATrwrspZsjkG+UKPl1PvNFrzwNoIViCF9wOg6xzoB/wAJWN+7vGjbEb155zyiIMbI245VJOytnM3GPIDxrgLEA48XL7U+XLFJlHM7tvwGKnSSsn5f9K2r7NOqswdWABJEEGBk+dAjW21F+3bsG2HBi0UUbgWMIVHueWaw3d394i2Ch2gjcoK5Ys3Pyge9NpxlNbox1KT/AEonT1w3Xv8Akn/Ev86am6UhOSXZ+B1K1GasNb51xZaR1KtYYCmmn3UiKsoU1Gn3UjVkEKY0jSiqINSikaeahCISkUqQFSZKhDkbc+tcNNw8IWKEru5gklQTGQCccvvq7sMVKymabTqzpu8XYpxT2ZS1KptLfm4NwETDA4nLHE8vQ1Wv27PdG6EZTtB2wRziBK4P+lGjaBI9DPXBrjc0cs5J8LIFjqDnP0rpQ9KVlyxEsPF9ARw1TdWTutkAc/DumcrPMYnHmKs3Ldy2wHec5AHU+fv0+tF9mDtJWQRjzPWh2s4SLqW98G4sS3U9GmPP+FbYemNrSQiWDjzEjY4l3ZA2/FEbZX0nwkYyPrVwcZLcmcZ5Bz0JHWeoP0oHquGut63t3lAqjdJJESSJJkTA+6rfCdM1sHcoeYMEkNJyZbMxgcvM9atY3DzleUQoqrFWUmFE4q36z/Mp/wC2u1rijz/WMP3bZ/ACg1t2Nxg1tlQsNpBUwu0TPmZn61DR6m5uXdaIU4+JSQf73KBz+6n58LLginiF1NN/SMDN0n2RPwArkONJuCm5BPLdaKz7SRNCtNeWWDhgR02lvb4Zxj/eajrHti2xAc45BLgPvkRjnVZcO1yMVesaAa0H+0X/AA//ADqR1UfbT5r/APKsXw/iS3QdyGAsfAW3H7R9FGPefqRa7b5bGPshj74qKnQ7lrEVTQnVxzf/AA2/5g0rl5I+23t3X8QKzy8StjAW6pHUWifwBrqeJI64e6Pa00/ehoXTo90GsRVDYe3HNv8A0T/lrlqtVaQfE0+9vHqSUwP58jWUt6yXYM14CSAduTG7ptnPgAEdatPw+2TLXWkrBDISCOcNiDVaeHa2aKWJrX3CP9LqLpV2ZU2qVYbH+INJbwLCiPf+Bi1pAQdt5SQYyvLlg7Xwcj61hFVWukbpho3bSPKCIPIBh9RV3TKEXYLsZJ+LbkmTnHWiWGoy4aCeMqo135g369v6P/OlWS78/wDiT/5i0qv1Gl3B/wAhV7fngG/OuNwZpUq8i+TQzkKcGlSo0CMKnSpVZCDUqVKoQamBpqVUQlXe22KalULJqakppUqsNCpwKVKqII0h1pUqJAsTCuajNNSqIpjlae2vOlSpyBOgWo7aVKiu7ksMLIAgCB5DpUHQUqVMTZVkcttLaKVKpdg2QyinUzSpVZBEU8UqVQgopUqVQo//2Q=="/>
          <p:cNvSpPr>
            <a:spLocks noChangeAspect="1" noChangeArrowheads="1"/>
          </p:cNvSpPr>
          <p:nvPr/>
        </p:nvSpPr>
        <p:spPr bwMode="auto">
          <a:xfrm>
            <a:off x="155575" y="-890588"/>
            <a:ext cx="2447925" cy="1866901"/>
          </a:xfrm>
          <a:prstGeom prst="rect">
            <a:avLst/>
          </a:prstGeom>
          <a:noFill/>
          <a:ln w="9525">
            <a:noFill/>
            <a:miter lim="800000"/>
            <a:headEnd/>
            <a:tailEnd/>
          </a:ln>
        </p:spPr>
        <p:txBody>
          <a:bodyPr/>
          <a:lstStyle/>
          <a:p>
            <a:endParaRPr lang="el-GR">
              <a:latin typeface="Constantia" pitchFamily="18" charset="0"/>
            </a:endParaRPr>
          </a:p>
        </p:txBody>
      </p:sp>
      <p:pic>
        <p:nvPicPr>
          <p:cNvPr id="1030" name="Picture 6" descr="http://www.deyaxiou.gr/ImageHandler.ashx?UploadedFile=true&amp;pg=%7B0%7D&amp;image=/App_Data/UserImages/image/helper/biotreatment_small.jpg"/>
          <p:cNvPicPr>
            <a:picLocks noChangeAspect="1" noChangeArrowheads="1"/>
          </p:cNvPicPr>
          <p:nvPr/>
        </p:nvPicPr>
        <p:blipFill>
          <a:blip r:embed="rId2" cstate="email"/>
          <a:srcRect/>
          <a:stretch>
            <a:fillRect/>
          </a:stretch>
        </p:blipFill>
        <p:spPr bwMode="auto">
          <a:xfrm>
            <a:off x="1763688" y="1412776"/>
            <a:ext cx="5238750" cy="40100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8677" name="AutoShape 8" descr="data:image/jpeg;base64,/9j/4AAQSkZJRgABAQAAAQABAAD/2wCEAAkGBhMRERUUExMVFRUWGB8aFxgYGBweHxweHR0cGhodGiAeHCYgHx4jHRwcHy8gIycpLC4sHB8xNTAqNSYrLCkBCQoKDgwOGA8PGikkHBwpKSkpKSkpKSkpKSkpKSkpKSkpKSkpKSkpKSwpLCkpLCwpKSwpLCwpKSwsLCwsLCksLP/AABEIAKUA8AMBIgACEQEDEQH/xAAcAAACAwEBAQEAAAAAAAAAAAAEBQIDBgABBwj/xABOEAACAQIEAwUFAwcHCwIHAAABAhEDIQAEEjEFQVEGEyJhcTKBkaGxFELBByMzUmLR4RVDU4Lj8PEWFyQ0Y2RykqOy00SiNXODk5TS4v/EABkBAAMBAQEAAAAAAAAAAAAAAAECAwAEBf/EACYRAAICAgIDAAICAwEAAAAAAAABAhEDEiExE0FRImEEFEJxgTL/2gAMAwEAAhEDEQA/APpFXMgTcg8gXWJ8+cemOzGaaoCHp+GQVYGD1HI7emM3mcsxPgLKOQPIeU4qbL1Rs4+K/wCOOlQicLnId5jhuuXnTzaTPv8AZtiB4M8XMz0IuP3YH4bWrhvERHIA/hf64bVM7TA8TBbeISLdSp5X5Hfyxm2umZRiwVaTU1AMaRsO9Zec8vxx32tQApI0xyqMfoptfC/iPD1Dj87GoDTtf02N/PA1LhYaWDSBzER9frhkkwcrgdHP0wR409S7H5FccDSNw1LzJLfiRhZTyemRA5HxoDbqIU4q/kxN+8HoAx+Wm2NUfprfw0SZak4AKoT5Ex6jxfXEavCNPsosDlpMgc+Zn1wio8EqSCpMdbg/XDnJ5s0QVqPt1mR0gjYYnL8emUjz2QOWV5BFOQOSx8bzhe3DRTYT0sHIIv8ALz3w9FRX8RHPrH8DgV6JWdJ1A3a5t0tyPnHvwFN+wuAnp5FBIOlovJmRPQx8sQOUozeTHJQf/wBYPvwXn6KkSH07CGaoVkm0EGx8vngCtw91a4mdoDGfeGviqkmTcSz+S1e4ZgAeYC789j9cQqUQhHhYgbGGg9ZtcfXFiZNiPZAHnTb8TiLI0iyMBYggAGdtza2HE1RYKikDwfBBfFQoik4ZdQM89j5N4tsVjJoTuKfPZT75G+PFyJMaCXBBIhVuP+U4waGH8oK7Cad9iQyjfrfa2LjkkaYYGeWofQN+OFVHQbFwDuR4B7vZBxVVqqpsxPod+l1GFY6lQeezoAaKjKGuQCfeJET75x5lODaL0nn4Hn1BkYry/EBTBJIM76mafIDw9MRqcYpMZKMT94gEcwNxeJjcYRp/Q8Mvzr1UFlVpuTLWjqA30wMucffTTP8Az7+hYX9MMqdN4BDkj9tfXmP3+7HjqwgskeagP5SJjnHzwqdB1+A6cVzElRS7yPJoBibXYn449p8VYE68s6ARJg28zI+WEOabM6vDUpneNAAYgG/h384Ax2XGaLeKqAFu0hZA9CRPpOH1FujR5jNhkHdOrE3AibGRfmptz+GAqtWsly50nbSqfRgOQIwLT4jXMmmqsD/wiY84BPK94xWnEKgaK+WDltiDqPlpgkG0n2cKkzdjTLZiq6hlqIVaYa02t0ifLFpr1N9VI9fEB+Jv5QMU0csjfoaqyVJ8NmjmCfXrfFeZNW2io9t7sRHKQP3YFoaqIZvtTTmAoWd/Ed+UQPpi7K8WaNWlY6sWj5jrjvsKJJSpRXkSpk++04HrUwdKT01OdRjxGTBtYHDrQnTL812jpssMEJ8mKr8d8L6NSk3Jgx1HwuGF/ImbjBadnaB/n6YPQqxPwA+WBanZlJGioXBPi003WPcRf4jBTguDayQ3y6I6LTVtmBUVJuo5CYIJOxEgQMELkhTDuoaI8YMsRO4I3nbxAct8K8hwopHieQ0gm4/5RJHvb3Y0X2oEgEkMBAJFv63UE/DEZzSfDKJKgLKDN1RFOmAs+3Ue+24Cmem4weOB5yL5imv9Qt9cVq1RCe7YowALJuLjdZF1PliOa43mNBUFASDDaSCPgYn5YWU6HpVyUcQ4OaYmrmwDGwp387av4YTvxJ6du9YAnSJU6haZCjrbad8MqObfuyndUwzDxOSWLdbEc+kkY84Voy51fZtT/wBI9ST5R4YXpbDbrtk6TO4Vw7PtL+FVPsiqSGPSQLge/BjnM0ge9oSF2ZGBPKY578umCf8AKiqdqSC/Nm+cJ+OA85x/MNImkqkxYapG3MkfLywvkXsoqQQ9EVKQbSYI1Spg/wBYDzty/DAz0mGrTp0nmJYE3gOhgj1n34AWqaZJkhm3IjraIgYIyfEuR1M3IqL7feHPCbL0C0yjMZZWUjSFbaTq0zzG8qPUYXVcgyMAxpgddDMLbQYjGkNFT4mWPNZ35SOUeXwwo4pwp3QAOVWbshPiPmNp+GKLLXfQrj8FiusaR3akRB7s/gcWO52V2INzoQAYnT4SIKmrVjkNVvoDituFUqfsl/UVGG3oRhvPEnTKmhipCEMNzafgLn34IzZZBqNRiDYE6QPSInFGZ4YjwCtpnUSTuIiTJ6fDEU4au/dKQu0SfXc6flOM88TUz2kwi8lYmzR+/EatUVT+kNjcGoB7vEBIwUmSpTakoPXQD8ed/LFoyFM3hT0OlSJ9Y5+YGB/YXwamKq3EkXYwRee8b98DFh441NbVEYHfSRMbzC73ted8GvlkUkWW9/Z38hO2LQSlhc9GgQPWBgPOn6G1aK6Wayte8prO8qyNzNzBUR7sEnKjSQGt+14t+hOqPjOPVJMhl2HPb93zxVTrT7I0/tLYD33GJeR/Bkyirwl5ENTsRBUFT8ZIPxwPxmlWVJpQ0RqDe1ubqSACBaxJN/LDFc0ROxH6yFb+oHP+r78XEruPGf8AZzPv3W3mBh1Nm1TMxQ7TZkTsg5wI+ML18sFjOVq4JMHYEssSDaNX03w2bLajLLI5SulrddhbqMX0OBa6bBqZ0FtTDvAQI2tcTA6zfFd18Msf7DMnlDUpU2Bp+JAdjPQ7SOWLanCH0kgh4vpAggdV2uOkYzPYDOFqHdllBDeEEXNpIF+QA2642VKoRs0EHlf4Tjkn+M3yNGMXEhlaneqEJIYCVMxPUE6vhgKtQhtrjfr78F1sqVGr2gzQdhpJPTYDzwSMhp1GXcwTEm/kJmYw7V8pjOIqdWOyifr88QoUXBup2MbfvwS2Z3ZU328RP9/cMBZjNabFPcbefTy54ltERpIMcmArSGGxFiDyPUiTt64rr1GBgsFaJG2hx5Dk3lgQcQ1RC6emrlixdSsGLyOkLHpdeeHU49Ma1R73g/ajaYJHxAjFdYrsGJ6AED6xiujlXp6jUq60LHRVA9kTISqsWI2BGL66shgtfe5kG/X8cLPWJqRRScDk0dCJPxUQPfjsvUBsyR6hT8QMVVKzrcE/Ax8eeKGzdRyPESByn6Wwlx+C2g7MURzQ9LqR8o+uJJSG6hyB0AHzBJwvNcqYAi0+0TiNOo5NvqB9Rg2vgLQ4GcI+7F9z87ML2x7UzDgkqkAxZfFI8xeZ+WFdN38rW/W/G2LxXI2KifL5bbYKyKPFB2OzOvWGKnQPud3HoZJkR0xOrQYKG9gNcEkT7oBEecYlls6bgmZ3Ui3wjfzEYIpZhZ/NsBNyj+y3va0+sHzw8ZRfSDSF2qfC7fU+4kaSPhGImuADJJtA/wASQ3zwwrUVYxHduPutABnzO3v+OFuZy5QkOukxuVHOwMxEeeFlKS9ApkFrLYyZvBtb6kesnHhzAmQY3lpB5c5E/A4klAQAXSBuRyPqvLz2xy8HrMzRS109w/ep7rTIwU5PoWznzQIgzBjmT8m39BGPTUA9mItIhhE8yskHHlHsvmSSdKLqm/fS1/6hj3Yup9mcyqQzUQeTEufjZZ+WH8c/obBrzCxHUCPdsBjws28RexAA+Y3jBlXgrgBamYy4JMXpk7chqq74GqZIodDODfdE0EjzBUqY8jgLDN+wAv2kgyTeYnY/+38Ti7vQx1SS3UGP44pWpkwVnNV7nSFBRb9IVYFr49r5zh9IjXWqajA8VU8+XgYDyw3gl9DZegYSVJBPmZ85ttgunnHUzcHqgK+V4scJm7ScKViI19SKjt/2s31xSO13DlkDJqRFppkz72Uj54ywv6aw/hfAq+WaUpibagwUyBMTNQAG5uAJnGsopqFyoMdQQOe4kfDC9CXuskb+FQB63Bt57YBzOfqsdFFatR1I9gKqqDJGp3GkfM+W2ItvK7oK/E0IIUEawZENaRuI0gRJ9cTfiKqVk+zBtzI2vynnvhFT4Fm6n6Stl6A6J+dYbbliqzN/Zj2hHPBK9hUYHvMxmnBBBUOqLBMlYRbqTyMwLDFlCVUHcnmlLyyASbtTvNzZk5kcrbHCmo5T2xHQtM/P8Yw6HYbJTLUWcgQDUqVXI8gWckYmvZfIr/6al/Wk/VsD+uiblYpy41iVBYXutMm3xN8eHu9MyImJINj52sfU4cN2YyTCPs9OOilh9GxS3YvJldKUmpqDMU6lVQCOcBonzg439ZfRbFOW4minweIGQVOzRuD1G9/3QTKiqUJALUB9wGXpGd1/WT9nyxXmuytEGRnKiMCW/ONTe7e0TqAaTpgnVMTEYFajmqZmnVoVlBN6TqjX5FC0ETyVxsOgOGWJrj0Uiw2vlUVA2oaDcOPZI99gfI4hTCKLeLmTI+v9+mOy9PXT1rT3M1aLrpVyLahOzT1nzmQSQ2So16Sv3rlFZzWRrHUYAFSI0hYdbW8RxL+ur7KUuxN9v70kZajUqwY1KPAD0LsQnrBJA9MGUuHZ1vu5emIYDW7Own2T4VCyvMEkGbEYfKwCiI0wNMREctI2j0tjxqo3JA8zt8ScdUcMEc8pMTP2ezDqA2apqR96ll4Leba3In0jFVTstXbfPH/8ZJ/78G1+01BTpUmo/wCrTGo/Hb4dcK+Pdpq1GkzlaVGNg9Re8O0gA2Bg88P44fBVJhP+T1dEhMzRJ/pKlCSPTTVC/GcBVs/WptpH2avIgaDVNxcs0giD0Bib8sIKfFc1mpanlq1aWs1QaVA6GWCExzuMMMt2Nr1CXrlAYIULDabysEgrzIso9++A8UPgVJoIftkveimaLOkgAL+cInkNEkNH3R6RhrQ4tSdB3bq6Ex3VQQQeYAMSQTBKkRzHLHZDstTpHcc9t733BAF7xBvzGDqnBMu4/OIH2vsdtwRDe6Ym+M8aKKb9gByyO00yA22lyR7kciOezfHFCVqtBtOkqQbifnBEHz5dMM8xlculI6tQVYGvdgDbxciJiZ5b4GqCqgZBFemsgiPEnn+uk7yCRjmlBRfDKapq0U1+KPW0qaz0Yg2po6EfthhMcpJgYg3BQlMvUztXuyZZQUFMEeSjw8zAPS2KqmSSuB3ZYt/R1CJIPtBTs4PkQfI4XZfLGiWVF03gobieUq37hOGjlUeJiuLC+InhwUBs0zE3BbM1Co9dLQPlhDWHD31KYsPaAqvPKQ3it6kY02VztLTL0RC3DBJCiyncWM8vfzxZnuOilp00alWedKiXQjpIZTPxAxZNNcA5MH9hy2kGmlVjMaRQIO8SrbfjgrLcd0MGNGrUIIKFxTVgy9GJn0mfTGhzPGnqagnD80AwABmnT5zckz8CMJq3Dcw3scPVW5l64afgLfE4dIP/AEEPaI1F05kFnElWZ1EE28TaTqnbxEHpOOrJVEEZanMyT3juCPSB9cG0+C5vvNS5bKINOnQzNUAn7w2M+pIxFuzGdFPu+/pqguoVNp6GZGxtOGpE3saTtjwqpoolammkUY1DLklp1CEQgsR4vSBbGeodoQAqU87WCKPZOXrMBPLlufLGozoqU5olA9EPMeIFdzqQgWn3g9MX5bj9akIDiqloFQ6HEnbVdT/f0xx48seikkuzK5rMsybPUJB/9LmV8+h+WAsrXVYLUc4rcwlKuR8da4+hU+2VFj4+8pkbkrKgiZ8SSOUWkk7A4Jpcfovq0108IBbxxpB2mYjHUmSa/R8+rZnMvHdfykIiwoMREX9qtirPnNMpU8OzNS4io2oMRaQy+JPK2PpX25CAe8Qg7eMficelhuAIw1C/8MBw6mCSavCMypnw91rAj9os28z5RGG1CpCjTwvNGLHU6CbedXl1GNIc2gnxrbfxA/EDA1bjVFQpNakAxhTrW56eXvjGNVmdrM7P/wDBiVt7VWmDzk7kHcb9MW0cgJJ/kdQSZE1aX0/dhhU7WUARpLPNoRCb3FzFiIuOhm+A6/Hq72p0xTmLuZPwW0+v+CylFdsbUga3dkd7kqVBTdStRajFhdQFA2kbyOnPDXv9dSU00q4sRMpUEXVrb6rRci8E7YTUaJDmo7M9Q/eY7DyAxKtmQASzIAo1EsQsRtf1iPOBjhnnuVRLx/EYfaQZNENTKialL2gu19B+6TN0NumEOazLmoTWXv1YkCGIVL7FRvHIH6Yr472wpaFamlWvWQSXpABkBAMt7Wq4IkCDfVcziyvxEV6BrUUVqhAuxdBqAuChJC/TflMdCc10CUUwVszWqAirXXK0rN3dGi8kMf1ysTtLWGG3CeG8PSoxR6dWontvUqBzzMy0CfTkNsIsv2rqqF7zKaG1QyvP5xYE9zdQzfsybXE7Ya0OLHO+KlRCrE3VWiDAAcJMxuhJPITsHjKXtCuA9p9ocux8Nek0dHH1xz9pMvqCmvSDHYFwJ+JwprmlVh+7VHAgmmFKtBudFgD56vdjqPD1cnRTd+coiiI5EAMCffjPK16F8X7GlftFQQuDVUsgBKr4jB5gL7Q9CcDVu0MyKdOpU5AhdKmRMgtBi/IXvawOI/YqgRv9HgNAIdiq22IHgKN5gj34gvDKmoxSoiBIDVNRtuf0jav6y4R5pNcUOsZFlesQazKgFxTUm/I6jz/j64szBQtq16WFwQYI8zF/iMQpgrpivQQE7KkgnzBQD3jHpIAvmnibhbf8pNSw8jbHFNOb/KRVKi9cu1S1Sm3ijTVVd551BZSP2hBHQ4pzOdKE0q0V0UkDS0MI5o+/uM+7HhWkZJ7yrIiS4E+tmke/EKuXoMQe7MD/AGht79NvhinkglUnYUiP8jiopag5c38Eaag6kgt4hcDw4DpZ90INP+sGN56AQNPvvhtSoUj7LNSbdSxkA8ri45Xv64hnGbVGaomqCLVAYePJ1IFQDo18LFp842LKJ1XtNRVJqE0zMC035GRaOsjA7cQzzaTToZcrsWNdiCOsKsj3HFWa4aIBo6aquQAAh1C19amSLTeSJG+F+Sc0x+afSotuLdZUSwjo0Ysv5FOpInq0HLS4i/8AO5VADbSlRyPeWAj1GJrwjONOrOkavaWnQpqPOJBOLqfHlDkNBsQCAQptbUI1D3YofM55kinTyjc1fW7jzDqZJPS4jHRGUZdBNj2oyQjvBuvKYkfCLNB5YTK5IhlHmQZPrtgLPdoKtWNNcwCTKiDEEMGGzD2YBA6nCr7VmPCrVKQ2E6bkH/gAGqT0AsemPNnjjN2mZyTG9SkfuHTzB5e4cz54oXJyEDFWOqwIUi5vGoC/pgKnlakuxzSIdrKDA56hpIb12GKDwlQVHf1HX2tNMEJc7xqbVuNtOAopf5ApB9fg2WJZnRGKi5KzHrzH0xFqWXQAnQBExMAz0uAfScLs3QywZTFRisg+IgHzhizEdBi+jkEuyZdV1b+EQbfeE3nmCMUTXpsNIqKZRaisooK1zIF/eLn3iR54My3G8oUKlQGqHwMlMnU3SYBKna+xuMVUaqUpBCII3FyR6EbbeEiN/eG3FuQZrclUC0QYJggT5e7FYxk/TEtIOqcWZZ1U6oKkQdIW8eZGqxmxHXA+U4k+o6aYgiTLiCbbECVM9ZHnvijiHGu9SmHQg0xp1zJcG0OIIOnkwIOCM7FWkKsHeG0togghTG56NB6nD+B+0Na9FbcSqg6WamnP75KnoCFCt7wB64W8VyRzEF2R2FohgDcmDMgHbyxbQ4noiCxkkwXUgxcyDT64tzHEEdg/coAu602I1E8yTqj3DGWHJF8IVysW18xUXSY8QMhkDBpGwJ0t4R0UAHBlTtHmqh7wUqQmZ0aoPXV4jeQJJIxeubouGBTZ7kXItq078jeWv0XFfcyJSqJF4Ph93Tc9Z+mHcsiXKAv9nvaFldKCVFdO8Ood4pCox2KsHG5iDcehOIjgObNXW7inVhYNoUC6kBd7wRh1lKuiiVrp3tMmNPtsDz0ACwgGQYBAtcQCsnmqVJe6DVaqSdOoCaY5RLajB3Q7WBAwk8j144ZTW/ZZmkp1QC7Fa8eJqYXxgfeZSVAYmbgwcG0+JU1y/dvqZFbwFmVCGAJIXSDJ5kEQLkmL4X8Mpd5XCgeEt4QsaiAJIIMANG5tHKcZztJnVo5p6lZcwqs1RUFMSECVWpwWDSCQskftDpiWLefEnwM3xYwbjtWoT3FFqnSoToT0BaSR/wAII9cV/Ys258WYSnIiKaFzYk7uQJE7xPuthMnaHKEQucq04aVVw0A2k3Bm/wCsTg+hxdWIannab3jS+mGj9aGDekFcdkMMIknOYYOCvOo53N69iysqah56V+uPavBqZ9qpXY9TWYn/ALcdRzVc3VqFQA30nSSOgiyx6MfTHHiFSfFQME7o4MegtI8yR6YrrD4JvL6QzfB+8XT9pzYTmvfEj4FcVtw+sCNGcqjSulQ6U2CjnyF/OJ88G0uJPEmhWWLNCFgvvAuY6CPPFCdoaRAJfSDJBcECB1O0+Uk4Dhj+A2l9Kqf2xDZqFQDkQ6GACIkFhfcsZPmMX5btJWoiKmXqaPvadNamYiSVBnrynYTYti2lxFHjS6sSNUAidPMkGCB64lqmCOfTn6fwxP8Ar474H8kkW5TOZbNGcvW7qpPsFrTyhrMv9ce/F+ZrAtpzaMH5VUGmp0uB4XEf44S5zJ06plkBPJohvcw/fivK1atMhC5rUf6OpGoSd1aReeseu2BLBap8lFkTG1Ts/UKF6VRKlMD2lViw5XT2hG5O3nhcmaFE6kdy5EnZVMDzZiVnn7rYe0eEGoBWybGbiJMyN1vBkfqmD01C+BKvEFYsuYTuXnxVKKQTziolla/MQccficP/AAymqYPm0V/ZkmxmDY8/8MclMqTDFh6Rf15YPKKCdAI1X1RPwm84EdTIMeECZJG99+VuePN2IUemWBssG8eKRzNxYzbHUci9UqFUmee2258gLEk2xbTrXgKxg9CBPQTub2jp5Yb8ajLUxRgF2pmtWtIIDKiU+XhNRpPUI2LYcbySHS45EPEK+XyywIqt7Q6QQRI28MbEi/6pEHCDiHGqh3JW3sCRE3jz/vbFdXLVCWZiIfc6kdiSTt4jE82E4pqZYrGimW6hWAjfbVv7ox7mPFGC4IuVs8VzERvG5km+x88VZiqaY1VH0qfDOw528/THuXZ6ZILK4/U06HE3idjg8OaiyuWqOCIOsKo9DqPzAxS/2I+wJsudMgyGA9/Qi29wbYecHUAPTZdYfT6alBA9JBKx6YUpwjNjwjuEUEMokvHUAxfebjB3Z/h1asXFfNdxobSAEUvO4CWALkQQbiCQL4WUklyikI/sDzOX7s1FMgU7ybSIm1+QHPpinLU+8phgrrJmGF/L0Fycabi/AKeYcsMy1BSupajKCpdTdXXbSSQwAJu21owrHBs+sQ2XbqSrCPMgET64EZ2GcKB0y7cid+X8efniXesguJiLkeUG/ni2M4vt5dXAiWpvf1hok+WDcpwlnbUKVVnI0+IXHkF2j0B9cPsidAXD87fcry33EwOfIe7DeiEqQKigjeRv0uRY+hn3C+BW4Qw3pOJ+9pIHx28sdQy7paRGxF9huCAJNx5RhJxjNUx1aHNDLHLutZG1BWgGOZ5OItqBtyI2Jw34uKVWk1anqAmXABmm0ANKxs2ke8SL2JnBs9T+yl3URISpO2knQJ2YgSBJvcmcZfi9Spk64NJzDKGSfvKfukRBg2I8vPHlyv8AjytdHTSaA69BW9pUYciQGB6xI/j5DAtTs9lHH+r0vXTBwYcyjydHcEmTALUmJ3lY1ofSR6YqzKlLkEL+uh7xIvPiW49GjfHfjzQyIho10JqvYvKkyoemeqOR7xOKh2TdZ7vOVkiNMtPK83HPDlK+oeHS4/ZIP0uMR78bXBxeoi3IS1+BZ4QUzuojbUI367g4FqZTiqroSomj2tCsAszM6WEG/wAcaM1xvqt/eRjwZjoR8sbRM236MvVrZpFHe5IOw5hVYHzIWMU1e0FBT4qVWnPtCGXfkPFceoHvxrzV/vOKnqyIPi8jcfOcLozXH4ZnK9pUDau9YESqkN9zyVlseVr+mDMvxkgHS9uYKI4E3toY362JwbV4ZQaZpJ7lj4xgA9lKLWROfIavnv8Ax2xqkjfiOuB9r6lCrNNqXjAXSwqKJnwsZWWjlEdMPMnxz7Ypr1Rqg92ygnwzdWG5Bswg2sb3tjstwRKBP512ePCiOYDT7RudRHIA6Q25tGDX4a2lTrqU2nXKuBcWUEEQ0Dr19ccmeSjG7KxtGhzFdFI1Ms8zPz/CN8UHMu5ULTqkO12VTExLDxCCLczN9sG8S4Jm6R8V1J8NWmZUnrYDSY5HzgmMKMxliQS7F2N9TmZ89+R6/PHl6KDpoLTGCOARqAQWI7xkGxnkdQMg7jr1xqe2OVpVV79mASrSCBgOWtaiFj+qHkk7QT0OMDlOId0RqQnwgSLny/HpjQ8P7RoitSqq5otJIMa0I5oAT6x64vgyaP8AQYtNGaznD6gU09RpMrRpJDR6qbTHQgjzx7TyDotipgdCJ+ZjD+pRNJAxirl4IStT+6Nwrk+JYgeBvCpsrKLB52eo5Z9MGnUqNv3hA5mwRlMmOYJx66mqsi8dukZbhPDSFVisORM9AfujDNMoNzf5YZ8byYoEmwS5XpHPccsIV47QJjvBy9L2F4+uD5OCbx0wupQBWNovP8d48sAjLsc5ScVRSGoFyYJ1LIRgDZrGIHKTHPDBj054zfbKglSkuvk4i94gzB5QIxPK+LHx8M13E+Et3uYQACdNSmulVU20mPMlYgbyDywHTzYYAiDIn4/T3xjHdjuJNR1ozOxpE1kJMlqbQmYUauajRV6+A41/Fcp3bll9h/FMyATOv1E3B5hhhMci2VbclhqY9SsUYMDcYGD3v/fn8xgilRNQwoJ5mB9cU/2QinfBtuDcSFZBrAlTy2tsY9847P8ADKVQQVQ6yfGwuI3i1oH8cUZSimVpjW4Sbl3sCY2UHeBjO8Z/KKkaMopqPza4W3PT082geTbYhzfB2WkuTu0LU8pRNCnvWZGZNQYqqmZJiBrKBQBzDRMGEHH82zChTIcFael+uonWZueRm17x5YX1M+1NzVdu8rEk3NlbqxO5jpYQAABAwLl+Im5dgOcHnJ3Asd/Kcc38idrVE7tjGjnYsbjYGZJ9cV/aNH6PwTJnUNtz54icu1RvBRqMwX7qMSNtoX9+JVuFZrTej3JIle90CZ/43UjziTeeUY4o45WHkrD0nuyKW6jwkx0KwfLnioMI8L1lEeVUAbEAFfTc+eGOV4LATvXpUngMdVZXPnpCapHlviR4OhkfaZWZilRcyPIsVAPrjqj5l0ZxFcEgkPQawhmV1iN5hpJPOYHlgc5rxgaKRkeytYz81j3Th6vAqAfxLXdVFpNOlN76iuogixG25xJeHZZJ1UkYHlVrs4v0VdN8dUZ5fYuglrtpuaAA5E5iPquK2qtMJREgTBrMwjaSFWcaDL16VMwlLLAxEJl1Y3821H5nFi8YdRHfVQJiNQpgHoAmkDFVkn7aD4xZS4LnGkplgACtzTqNv01AAg+Rt1x7X4BmCIq1Qom4atSQW2sGkj3zizMcRSIeohncM5c+8CfO98DnPIJCqZBAskX6SzCB+1EYVyb7YfGj0cICKdFagsHcd5UPQzop8+pPvwblctTH6So7xyp0gvpd6l/hgSlmndtOggxIlhMXBBCqb7bE+mI1ldVBgrcC5sDYlW1aRYehxFwxy75HUKN1lc53ZlGKg7gH42NvlivP5fL5hSKtOJ3alC+kofCThjWzMzrB6Azdo3KwbgHyxRVgjwk8rlS3zUH6Yo4p9oFmQzfYofzOYpMZ9mpNJufMyDgXMdjMxTXxpAN5VdS9bMhMHzI62xq6xMT3QZTtpIIuY2Yg39MDd+qGQKlI3MrrXy+6RYdcTeBP9Caox5r1Mk806mhjb2omImR963Ue7Ea3GaTS1WkqMb68uwST+0hBU+oCk9MbSpxck3zDmADpfQ4PMEBk39+M921zdP7FV1miXI1K4p00eQ3IrgRxyh0w6GC432has4Q1WYAEIXaIE2kT4Yj2fO3XCNc2TvYG9vS1p26mce5Spqa4TqZE2AvzuSDcb4tqZObCmup21AA3AFzH7PIztBjFR6NFwbtnU7xAxUqSFeQSQJ9oRzvYT641VXimVrKwdnS8qXSIgAT7U/LGa7E8OZswWDhBRABHgOombG0HyPKMbH7ErM/59wQZOkpYQLkaSQPPDqqpk5Rd8C/IVslQrd6KjVQl0XTe6wQ0mCDMRtGJVO2RqURS+z1BpbUNSySNJUAECJExNtSgbHFn2PLmNWarPrMD88RJ6SoF/IxgTOcCyus6jUJHg7o1GJLTvBfUehj1wVpHoOsmiWW7TCnSE0SWu35x1pqOoMnUeZn/AAF79tart+aejRGw7pS7RI5qCZExZum0Yp4P2MGVZ+9SmQdmq6ZABtEifZIne6yDcw2fMKkL3lIaidJDMVYDcygIB8jgucUZQkLVybV215h67k/shfX2m1R/eMMqOWy6LC0HHka+kR0IRB+OBzxSgdLDMKfFBCJJMbrcqRG+q4uLYiOKUyFU0c0+qbg019AN9uog4nPIumN4/bCVp09Wr7Nlgf2lqVD/AO99vdi5OK1E9l0pR/R0qaxPokj44BrcSQUhORZo8L/nZYgNzUNJsbmJthTxXj57otSyxQVgApXUdiBB5z6gR54nvD0NSNJmc/Ua1StXa8QzsBf1Yb4V5nOZdPbVZF/GZI9YFsZ2hxHN1zDJUpiRLFioEWlR+Iwv47mAgKVSGgyCrM1+urmSRF9tsDe3SDSNg3HqaqDqQTtABM+cn0xVmu0gULpqM9pOnwwdz92TY4+f5QVAx7nW1I3jTqIv0+kco6YPpdna9R2iugMTpvO9xEW64zk0GkaPNdoAROkglgZJLDbYXAvvt6YEfjon9Iq73GmfoZwEvZ/u6TlanfaSQOiGCDYnexubRtgvhecyeqH0rVH61IQT6hR8+XXC7NhuJVT4uGJHesQvhgMQN9hcfCD+OBavEIt9nrHzF7eoB3wRxrh5zEBaRDLEVKSMVMb6tPW1xiPBsvxKghWnlmK2LFhpJ8idQJF8Mk2gOX0Bz/GzSgLAgTBkmTcjYW3vy88e5LtWxWPCt5FhY+RMmfgDOBuNdmswH7w0yF5zeDOzATE4CoZPw6XUX+8Fut5tLAfLbFFjb9COaRosu1WvpPfAA3AAcnzKqo0n47nA3aTjVSixptqLD7zHc8za0kW54L7P5nu1FOq9RqXLQ2gi4iWgmPKcajiXZTKZmiNCN1V9RJE7zLQTvgeFp8m82yoV/wCWNJG1U6Qpkr4CxDMpY3gyQBz07T0xqOH9tu+dVahUBZoJnw3iCDYG07CwGFdLsnQQEs6yTBOhRafZC7SRsSfccGZ/gmmyVUp2iRGphOxCgBhHXeBfElkd0a0aapWYU9ZelG83Mwbqbelx8MK+JcXWCH0o9rKGMcwCRE25bYxdA9yxisUgyHOgyQTPhJJnTMGJ+OLuN8eptC1WC091AUKH5zAuTcm+H2YeDQ8R4lllgAOx28BiUAJENMwDEjGL7YZlqiLKgRsoEEjnGxI3k8+Rwro9phr9gDl5wdovYfuxXmuMEk6Um0wVJ8ja4AgSPXGWweBdTriiykACdIYGPOSBMwwi2DavEVeulRSE0+1N/DM7ncxMKbcsIawqNurSOoMxtfHLlahU+E/3iMPo2DZI047WU2hCDpX2TMEQfD97Ty6R5Yb5TilGqEDtVqFRpDsFMAWW5WbARBkGRsbnA0+F1Om3mMGUOFVv1t/XGeKTBujf8POXpVSUqVFaNl0ABlb2QdJO1o5X64urUqQc1y7N4SBTeoNIMaeQ12HKcZXL9nqph1ceKxYSIv1nmd/TDLL9iHcQK8BoEAADSRY9Znn0xPxO6sOyXRqcqMu9NVApsAJALEi4km0W5Xna+wwn4rxZK1BqFKuqsCB7J5ekkk4b8A/J8o1pXqVbgAaXADqCf1RPw9+Ca35KMnrDKrFeakk/An8cCP8AHV9g2PkVThVRH/OEKBuWPS20+74Y1uU7fZenTK6GLjwybhhcG0kA+mN3mfyZZBtqRU9QfrM4qP5NMpA8NxaRaenKMVeKMnyI5GLyvb+km9Eueom4nobC17YszPa81ZNKhX8ROrwyI2i99+eN9w7sXQozNNX6al28r2P1wzp5JKOwVPgN8Z4YIyZ8rGfzjLNKjUkm2oqVB8gBsDsJwp4v2fzlcNUrIVdLHwmWnb3+mPslfiFCn7VWmvLcb+mFWc7WZQKfE1TSDISmWt9AMFRhEZJnzPglCqNCGqaehvAQIAk3BPTUSZvcmcasdhmYrVFZ2qA3JYQbyIIHI+s4VZ/tBkKup6etWuWBgDfl4unKMS4T+VIUlCGnq6HVJ99t9sUelWhFtfJtsl2WyirJy6hiPHJZgxPM6mn5DBJ4Nlx7NGmhHNVA5zeN74+cZn8r1Um1NV8Jnnflv0whr/lBzbE/nnCnkDG/mBPXCWvQ1H3U5hvP5/jgTMZsAeKooEblgPxuMfBanavMn+eqEebk+7e4wubPObkk+uNsGj7xnuPZRRpetSMjadUjzxj+L1eHb06hQjkoUg9IGrrj5m9Ynf0+GLVpApOu/NYP12wdmugOCY/PaXum8CkrsCTEjlaOfTDfhXbbTqdKWnSo1BdjePPT16WtGMBqxNKhFxjObfYPGl0fpofkhosgD5rMt18QE+sCfni2j+SfJKPF39SOTVW/CMe47CBZX/mf4bqnumMby0zb4/PHuc/JPw94C0Fp7XWZ+ZPX5Y9x2HTAuTNcX/J7SSqyoUCgA6e7HIbe1zxdnOyQNNdNQib3WRclCI1C1gYx7jsWsi0C1uwiR7SEuCpJpTtDSBrsbxvhT/m9ForC4B/R/wD947HYZNkmiT/k4AAPfmdOr2DvJH6/liyl2F8Q/PD/AO2f/JjsdhrYWlZOt2VcJoWuB4NQIpm1xOz88TyfZmqgKjMAmJJNM3O8x3lvQRjsdjzp9s7o8RGWSo5h0LtXXXTK6WFMizLMEd5yjfDihnqsAE0iTMko14/+pj3HYMeAMGznEq6qIalcH+bb/wAmFOaz2cadOYprY/zJO5t/ODbHY7DNgE+dyufqLP8AKBUWWFpR7/0m/XrgL/JfMsZbOkwP6M3uP9pjsdjBR1fs9WJP+kKYY70iZtz/ADgHLHlDshVWmNOYVQTECkRtFzFW+4+HnjsdhGhwDP8AYY1gs1kUrIlaMTzv+cwL/mw/3n/pf2mPMdh/Qr7O/wA2X+8f9P8AtMS/zYcvtP8A0v7THmOwTHn+bD/ef+l/aYvyv5K9R/1nY/0X9pj3HYDMV1PyZeI/6QNz/Nf2mKz+TKD/AKwDf+jP/kx2OwTF1P8AJhM/6QIkW7o8z/8AMwwH5IgEn7SD4NX6H1t+kx7jsAx//9k="/>
          <p:cNvSpPr>
            <a:spLocks noChangeAspect="1" noChangeArrowheads="1"/>
          </p:cNvSpPr>
          <p:nvPr/>
        </p:nvSpPr>
        <p:spPr bwMode="auto">
          <a:xfrm>
            <a:off x="155575" y="-754063"/>
            <a:ext cx="2286000" cy="1571626"/>
          </a:xfrm>
          <a:prstGeom prst="rect">
            <a:avLst/>
          </a:prstGeom>
          <a:noFill/>
          <a:ln w="9525">
            <a:noFill/>
            <a:miter lim="800000"/>
            <a:headEnd/>
            <a:tailEnd/>
          </a:ln>
        </p:spPr>
        <p:txBody>
          <a:bodyPr/>
          <a:lstStyle/>
          <a:p>
            <a:endParaRPr lang="el-GR">
              <a:latin typeface="Constantia" pitchFamily="18" charset="0"/>
            </a:endParaRPr>
          </a:p>
        </p:txBody>
      </p:sp>
      <p:sp>
        <p:nvSpPr>
          <p:cNvPr id="28678" name="AutoShape 10" descr="data:image/jpeg;base64,/9j/4AAQSkZJRgABAQAAAQABAAD/2wCEAAkGBhMRERUUExMVFRUWGB8aFxgYGBweHxweHR0cGhodGiAeHCYgHx4jHRwcHy8gIycpLC4sHB8xNTAqNSYrLCkBCQoKDgwOGA8PGikkHBwpKSkpKSkpKSkpKSkpKSkpKSkpKSkpKSkpKSwpLCkpLCwpKSwpLCwpKSwsLCwsLCksLP/AABEIAKUA8AMBIgACEQEDEQH/xAAcAAACAwEBAQEAAAAAAAAAAAAEBQIDBgABBwj/xABOEAACAQIEAwUFAwcHCwIHAAABAhEDIQAEEjEFQVEGEyJhcTKBkaGxFELBByMzUmLR4RVDU4Lj8PEWFyQ0Y2RykqOy00SiNXODk5TS4v/EABkBAAMBAQEAAAAAAAAAAAAAAAECAwAEBf/EACYRAAICAgIDAAICAwEAAAAAAAABAhEDEiExE0FRImEEFEJxgTL/2gAMAwEAAhEDEQA/APpFXMgTcg8gXWJ8+cemOzGaaoCHp+GQVYGD1HI7emM3mcsxPgLKOQPIeU4qbL1Rs4+K/wCOOlQicLnId5jhuuXnTzaTPv8AZtiB4M8XMz0IuP3YH4bWrhvERHIA/hf64bVM7TA8TBbeISLdSp5X5Hfyxm2umZRiwVaTU1AMaRsO9Zec8vxx32tQApI0xyqMfoptfC/iPD1Dj87GoDTtf02N/PA1LhYaWDSBzER9frhkkwcrgdHP0wR409S7H5FccDSNw1LzJLfiRhZTyemRA5HxoDbqIU4q/kxN+8HoAx+Wm2NUfprfw0SZak4AKoT5Ex6jxfXEavCNPsosDlpMgc+Zn1wio8EqSCpMdbg/XDnJ5s0QVqPt1mR0gjYYnL8emUjz2QOWV5BFOQOSx8bzhe3DRTYT0sHIIv8ALz3w9FRX8RHPrH8DgV6JWdJ1A3a5t0tyPnHvwFN+wuAnp5FBIOlovJmRPQx8sQOUozeTHJQf/wBYPvwXn6KkSH07CGaoVkm0EGx8vngCtw91a4mdoDGfeGviqkmTcSz+S1e4ZgAeYC789j9cQqUQhHhYgbGGg9ZtcfXFiZNiPZAHnTb8TiLI0iyMBYggAGdtza2HE1RYKikDwfBBfFQoik4ZdQM89j5N4tsVjJoTuKfPZT75G+PFyJMaCXBBIhVuP+U4waGH8oK7Cad9iQyjfrfa2LjkkaYYGeWofQN+OFVHQbFwDuR4B7vZBxVVqqpsxPod+l1GFY6lQeezoAaKjKGuQCfeJET75x5lODaL0nn4Hn1BkYry/EBTBJIM76mafIDw9MRqcYpMZKMT94gEcwNxeJjcYRp/Q8Mvzr1UFlVpuTLWjqA30wMucffTTP8Az7+hYX9MMqdN4BDkj9tfXmP3+7HjqwgskeagP5SJjnHzwqdB1+A6cVzElRS7yPJoBibXYn449p8VYE68s6ARJg28zI+WEOabM6vDUpneNAAYgG/h384Ax2XGaLeKqAFu0hZA9CRPpOH1FujR5jNhkHdOrE3AibGRfmptz+GAqtWsly50nbSqfRgOQIwLT4jXMmmqsD/wiY84BPK94xWnEKgaK+WDltiDqPlpgkG0n2cKkzdjTLZiq6hlqIVaYa02t0ifLFpr1N9VI9fEB+Jv5QMU0csjfoaqyVJ8NmjmCfXrfFeZNW2io9t7sRHKQP3YFoaqIZvtTTmAoWd/Ed+UQPpi7K8WaNWlY6sWj5jrjvsKJJSpRXkSpk++04HrUwdKT01OdRjxGTBtYHDrQnTL812jpssMEJ8mKr8d8L6NSk3Jgx1HwuGF/ImbjBadnaB/n6YPQqxPwA+WBanZlJGioXBPi003WPcRf4jBTguDayQ3y6I6LTVtmBUVJuo5CYIJOxEgQMELkhTDuoaI8YMsRO4I3nbxAct8K8hwopHieQ0gm4/5RJHvb3Y0X2oEgEkMBAJFv63UE/DEZzSfDKJKgLKDN1RFOmAs+3Ue+24Cmem4weOB5yL5imv9Qt9cVq1RCe7YowALJuLjdZF1PliOa43mNBUFASDDaSCPgYn5YWU6HpVyUcQ4OaYmrmwDGwp387av4YTvxJ6du9YAnSJU6haZCjrbad8MqObfuyndUwzDxOSWLdbEc+kkY84Voy51fZtT/wBI9ST5R4YXpbDbrtk6TO4Vw7PtL+FVPsiqSGPSQLge/BjnM0ge9oSF2ZGBPKY578umCf8AKiqdqSC/Nm+cJ+OA85x/MNImkqkxYapG3MkfLywvkXsoqQQ9EVKQbSYI1Spg/wBYDzty/DAz0mGrTp0nmJYE3gOhgj1n34AWqaZJkhm3IjraIgYIyfEuR1M3IqL7feHPCbL0C0yjMZZWUjSFbaTq0zzG8qPUYXVcgyMAxpgddDMLbQYjGkNFT4mWPNZ35SOUeXwwo4pwp3QAOVWbshPiPmNp+GKLLXfQrj8FiusaR3akRB7s/gcWO52V2INzoQAYnT4SIKmrVjkNVvoDituFUqfsl/UVGG3oRhvPEnTKmhipCEMNzafgLn34IzZZBqNRiDYE6QPSInFGZ4YjwCtpnUSTuIiTJ6fDEU4au/dKQu0SfXc6flOM88TUz2kwi8lYmzR+/EatUVT+kNjcGoB7vEBIwUmSpTakoPXQD8ed/LFoyFM3hT0OlSJ9Y5+YGB/YXwamKq3EkXYwRee8b98DFh441NbVEYHfSRMbzC73ted8GvlkUkWW9/Z38hO2LQSlhc9GgQPWBgPOn6G1aK6Wayte8prO8qyNzNzBUR7sEnKjSQGt+14t+hOqPjOPVJMhl2HPb93zxVTrT7I0/tLYD33GJeR/Bkyirwl5ENTsRBUFT8ZIPxwPxmlWVJpQ0RqDe1ubqSACBaxJN/LDFc0ROxH6yFb+oHP+r78XEruPGf8AZzPv3W3mBh1Nm1TMxQ7TZkTsg5wI+ML18sFjOVq4JMHYEssSDaNX03w2bLajLLI5SulrddhbqMX0OBa6bBqZ0FtTDvAQI2tcTA6zfFd18Msf7DMnlDUpU2Bp+JAdjPQ7SOWLanCH0kgh4vpAggdV2uOkYzPYDOFqHdllBDeEEXNpIF+QA2642VKoRs0EHlf4Tjkn+M3yNGMXEhlaneqEJIYCVMxPUE6vhgKtQhtrjfr78F1sqVGr2gzQdhpJPTYDzwSMhp1GXcwTEm/kJmYw7V8pjOIqdWOyifr88QoUXBup2MbfvwS2Z3ZU328RP9/cMBZjNabFPcbefTy54ltERpIMcmArSGGxFiDyPUiTt64rr1GBgsFaJG2hx5Dk3lgQcQ1RC6emrlixdSsGLyOkLHpdeeHU49Ma1R73g/ajaYJHxAjFdYrsGJ6AED6xiujlXp6jUq60LHRVA9kTISqsWI2BGL66shgtfe5kG/X8cLPWJqRRScDk0dCJPxUQPfjsvUBsyR6hT8QMVVKzrcE/Ax8eeKGzdRyPESByn6Wwlx+C2g7MURzQ9LqR8o+uJJSG6hyB0AHzBJwvNcqYAi0+0TiNOo5NvqB9Rg2vgLQ4GcI+7F9z87ML2x7UzDgkqkAxZfFI8xeZ+WFdN38rW/W/G2LxXI2KifL5bbYKyKPFB2OzOvWGKnQPud3HoZJkR0xOrQYKG9gNcEkT7oBEecYlls6bgmZ3Ui3wjfzEYIpZhZ/NsBNyj+y3va0+sHzw8ZRfSDSF2qfC7fU+4kaSPhGImuADJJtA/wASQ3zwwrUVYxHduPutABnzO3v+OFuZy5QkOukxuVHOwMxEeeFlKS9ApkFrLYyZvBtb6kesnHhzAmQY3lpB5c5E/A4klAQAXSBuRyPqvLz2xy8HrMzRS109w/ep7rTIwU5PoWznzQIgzBjmT8m39BGPTUA9mItIhhE8yskHHlHsvmSSdKLqm/fS1/6hj3Yup9mcyqQzUQeTEufjZZ+WH8c/obBrzCxHUCPdsBjws28RexAA+Y3jBlXgrgBamYy4JMXpk7chqq74GqZIodDODfdE0EjzBUqY8jgLDN+wAv2kgyTeYnY/+38Ti7vQx1SS3UGP44pWpkwVnNV7nSFBRb9IVYFr49r5zh9IjXWqajA8VU8+XgYDyw3gl9DZegYSVJBPmZ85ttgunnHUzcHqgK+V4scJm7ScKViI19SKjt/2s31xSO13DlkDJqRFppkz72Uj54ywv6aw/hfAq+WaUpibagwUyBMTNQAG5uAJnGsopqFyoMdQQOe4kfDC9CXuskb+FQB63Bt57YBzOfqsdFFatR1I9gKqqDJGp3GkfM+W2ItvK7oK/E0IIUEawZENaRuI0gRJ9cTfiKqVk+zBtzI2vynnvhFT4Fm6n6Stl6A6J+dYbbliqzN/Zj2hHPBK9hUYHvMxmnBBBUOqLBMlYRbqTyMwLDFlCVUHcnmlLyyASbtTvNzZk5kcrbHCmo5T2xHQtM/P8Yw6HYbJTLUWcgQDUqVXI8gWckYmvZfIr/6al/Wk/VsD+uiblYpy41iVBYXutMm3xN8eHu9MyImJINj52sfU4cN2YyTCPs9OOilh9GxS3YvJldKUmpqDMU6lVQCOcBonzg439ZfRbFOW4minweIGQVOzRuD1G9/3QTKiqUJALUB9wGXpGd1/WT9nyxXmuytEGRnKiMCW/ONTe7e0TqAaTpgnVMTEYFajmqZmnVoVlBN6TqjX5FC0ETyVxsOgOGWJrj0Uiw2vlUVA2oaDcOPZI99gfI4hTCKLeLmTI+v9+mOy9PXT1rT3M1aLrpVyLahOzT1nzmQSQ2So16Sv3rlFZzWRrHUYAFSI0hYdbW8RxL+ur7KUuxN9v70kZajUqwY1KPAD0LsQnrBJA9MGUuHZ1vu5emIYDW7Own2T4VCyvMEkGbEYfKwCiI0wNMREctI2j0tjxqo3JA8zt8ScdUcMEc8pMTP2ezDqA2apqR96ll4Leba3In0jFVTstXbfPH/8ZJ/78G1+01BTpUmo/wCrTGo/Hb4dcK+Pdpq1GkzlaVGNg9Re8O0gA2Bg88P44fBVJhP+T1dEhMzRJ/pKlCSPTTVC/GcBVs/WptpH2avIgaDVNxcs0giD0Bib8sIKfFc1mpanlq1aWs1QaVA6GWCExzuMMMt2Nr1CXrlAYIULDabysEgrzIso9++A8UPgVJoIftkveimaLOkgAL+cInkNEkNH3R6RhrQ4tSdB3bq6Ex3VQQQeYAMSQTBKkRzHLHZDstTpHcc9t733BAF7xBvzGDqnBMu4/OIH2vsdtwRDe6Ym+M8aKKb9gByyO00yA22lyR7kciOezfHFCVqtBtOkqQbifnBEHz5dMM8xlculI6tQVYGvdgDbxciJiZ5b4GqCqgZBFemsgiPEnn+uk7yCRjmlBRfDKapq0U1+KPW0qaz0Yg2po6EfthhMcpJgYg3BQlMvUztXuyZZQUFMEeSjw8zAPS2KqmSSuB3ZYt/R1CJIPtBTs4PkQfI4XZfLGiWVF03gobieUq37hOGjlUeJiuLC+InhwUBs0zE3BbM1Co9dLQPlhDWHD31KYsPaAqvPKQ3it6kY02VztLTL0RC3DBJCiyncWM8vfzxZnuOilp00alWedKiXQjpIZTPxAxZNNcA5MH9hy2kGmlVjMaRQIO8SrbfjgrLcd0MGNGrUIIKFxTVgy9GJn0mfTGhzPGnqagnD80AwABmnT5zckz8CMJq3Dcw3scPVW5l64afgLfE4dIP/AEEPaI1F05kFnElWZ1EE28TaTqnbxEHpOOrJVEEZanMyT3juCPSB9cG0+C5vvNS5bKINOnQzNUAn7w2M+pIxFuzGdFPu+/pqguoVNp6GZGxtOGpE3saTtjwqpoolammkUY1DLklp1CEQgsR4vSBbGeodoQAqU87WCKPZOXrMBPLlufLGozoqU5olA9EPMeIFdzqQgWn3g9MX5bj9akIDiqloFQ6HEnbVdT/f0xx48seikkuzK5rMsybPUJB/9LmV8+h+WAsrXVYLUc4rcwlKuR8da4+hU+2VFj4+8pkbkrKgiZ8SSOUWkk7A4Jpcfovq0108IBbxxpB2mYjHUmSa/R8+rZnMvHdfykIiwoMREX9qtirPnNMpU8OzNS4io2oMRaQy+JPK2PpX25CAe8Qg7eMficelhuAIw1C/8MBw6mCSavCMypnw91rAj9os28z5RGG1CpCjTwvNGLHU6CbedXl1GNIc2gnxrbfxA/EDA1bjVFQpNakAxhTrW56eXvjGNVmdrM7P/wDBiVt7VWmDzk7kHcb9MW0cgJJ/kdQSZE1aX0/dhhU7WUARpLPNoRCb3FzFiIuOhm+A6/Hq72p0xTmLuZPwW0+v+CylFdsbUga3dkd7kqVBTdStRajFhdQFA2kbyOnPDXv9dSU00q4sRMpUEXVrb6rRci8E7YTUaJDmo7M9Q/eY7DyAxKtmQASzIAo1EsQsRtf1iPOBjhnnuVRLx/EYfaQZNENTKialL2gu19B+6TN0NumEOazLmoTWXv1YkCGIVL7FRvHIH6Yr472wpaFamlWvWQSXpABkBAMt7Wq4IkCDfVcziyvxEV6BrUUVqhAuxdBqAuChJC/TflMdCc10CUUwVszWqAirXXK0rN3dGi8kMf1ysTtLWGG3CeG8PSoxR6dWontvUqBzzMy0CfTkNsIsv2rqqF7zKaG1QyvP5xYE9zdQzfsybXE7Ya0OLHO+KlRCrE3VWiDAAcJMxuhJPITsHjKXtCuA9p9ocux8Nek0dHH1xz9pMvqCmvSDHYFwJ+JwprmlVh+7VHAgmmFKtBudFgD56vdjqPD1cnRTd+coiiI5EAMCffjPK16F8X7GlftFQQuDVUsgBKr4jB5gL7Q9CcDVu0MyKdOpU5AhdKmRMgtBi/IXvawOI/YqgRv9HgNAIdiq22IHgKN5gj34gvDKmoxSoiBIDVNRtuf0jav6y4R5pNcUOsZFlesQazKgFxTUm/I6jz/j64szBQtq16WFwQYI8zF/iMQpgrpivQQE7KkgnzBQD3jHpIAvmnibhbf8pNSw8jbHFNOb/KRVKi9cu1S1Sm3ijTVVd551BZSP2hBHQ4pzOdKE0q0V0UkDS0MI5o+/uM+7HhWkZJ7yrIiS4E+tmke/EKuXoMQe7MD/AGht79NvhinkglUnYUiP8jiopag5c38Eaag6kgt4hcDw4DpZ90INP+sGN56AQNPvvhtSoUj7LNSbdSxkA8ri45Xv64hnGbVGaomqCLVAYePJ1IFQDo18LFp842LKJ1XtNRVJqE0zMC035GRaOsjA7cQzzaTToZcrsWNdiCOsKsj3HFWa4aIBo6aquQAAh1C19amSLTeSJG+F+Sc0x+afSotuLdZUSwjo0Ysv5FOpInq0HLS4i/8AO5VADbSlRyPeWAj1GJrwjONOrOkavaWnQpqPOJBOLqfHlDkNBsQCAQptbUI1D3YofM55kinTyjc1fW7jzDqZJPS4jHRGUZdBNj2oyQjvBuvKYkfCLNB5YTK5IhlHmQZPrtgLPdoKtWNNcwCTKiDEEMGGzD2YBA6nCr7VmPCrVKQ2E6bkH/gAGqT0AsemPNnjjN2mZyTG9SkfuHTzB5e4cz54oXJyEDFWOqwIUi5vGoC/pgKnlakuxzSIdrKDA56hpIb12GKDwlQVHf1HX2tNMEJc7xqbVuNtOAopf5ApB9fg2WJZnRGKi5KzHrzH0xFqWXQAnQBExMAz0uAfScLs3QywZTFRisg+IgHzhizEdBi+jkEuyZdV1b+EQbfeE3nmCMUTXpsNIqKZRaisooK1zIF/eLn3iR54My3G8oUKlQGqHwMlMnU3SYBKna+xuMVUaqUpBCII3FyR6EbbeEiN/eG3FuQZrclUC0QYJggT5e7FYxk/TEtIOqcWZZ1U6oKkQdIW8eZGqxmxHXA+U4k+o6aYgiTLiCbbECVM9ZHnvijiHGu9SmHQg0xp1zJcG0OIIOnkwIOCM7FWkKsHeG0togghTG56NB6nD+B+0Na9FbcSqg6WamnP75KnoCFCt7wB64W8VyRzEF2R2FohgDcmDMgHbyxbQ4noiCxkkwXUgxcyDT64tzHEEdg/coAu602I1E8yTqj3DGWHJF8IVysW18xUXSY8QMhkDBpGwJ0t4R0UAHBlTtHmqh7wUqQmZ0aoPXV4jeQJJIxeubouGBTZ7kXItq078jeWv0XFfcyJSqJF4Ph93Tc9Z+mHcsiXKAv9nvaFldKCVFdO8Ood4pCox2KsHG5iDcehOIjgObNXW7inVhYNoUC6kBd7wRh1lKuiiVrp3tMmNPtsDz0ACwgGQYBAtcQCsnmqVJe6DVaqSdOoCaY5RLajB3Q7WBAwk8j144ZTW/ZZmkp1QC7Fa8eJqYXxgfeZSVAYmbgwcG0+JU1y/dvqZFbwFmVCGAJIXSDJ5kEQLkmL4X8Mpd5XCgeEt4QsaiAJIIMANG5tHKcZztJnVo5p6lZcwqs1RUFMSECVWpwWDSCQskftDpiWLefEnwM3xYwbjtWoT3FFqnSoToT0BaSR/wAII9cV/Ys258WYSnIiKaFzYk7uQJE7xPuthMnaHKEQucq04aVVw0A2k3Bm/wCsTg+hxdWIannab3jS+mGj9aGDekFcdkMMIknOYYOCvOo53N69iysqah56V+uPavBqZ9qpXY9TWYn/ALcdRzVc3VqFQA30nSSOgiyx6MfTHHiFSfFQME7o4MegtI8yR6YrrD4JvL6QzfB+8XT9pzYTmvfEj4FcVtw+sCNGcqjSulQ6U2CjnyF/OJ88G0uJPEmhWWLNCFgvvAuY6CPPFCdoaRAJfSDJBcECB1O0+Uk4Dhj+A2l9Kqf2xDZqFQDkQ6GACIkFhfcsZPmMX5btJWoiKmXqaPvadNamYiSVBnrynYTYti2lxFHjS6sSNUAidPMkGCB64lqmCOfTn6fwxP8Ar474H8kkW5TOZbNGcvW7qpPsFrTyhrMv9ce/F+ZrAtpzaMH5VUGmp0uB4XEf44S5zJ06plkBPJohvcw/fivK1atMhC5rUf6OpGoSd1aReeseu2BLBap8lFkTG1Ts/UKF6VRKlMD2lViw5XT2hG5O3nhcmaFE6kdy5EnZVMDzZiVnn7rYe0eEGoBWybGbiJMyN1vBkfqmD01C+BKvEFYsuYTuXnxVKKQTziolla/MQccficP/AAymqYPm0V/ZkmxmDY8/8MclMqTDFh6Rf15YPKKCdAI1X1RPwm84EdTIMeECZJG99+VuePN2IUemWBssG8eKRzNxYzbHUci9UqFUmee2258gLEk2xbTrXgKxg9CBPQTub2jp5Yb8ajLUxRgF2pmtWtIIDKiU+XhNRpPUI2LYcbySHS45EPEK+XyywIqt7Q6QQRI28MbEi/6pEHCDiHGqh3JW3sCRE3jz/vbFdXLVCWZiIfc6kdiSTt4jE82E4pqZYrGimW6hWAjfbVv7ox7mPFGC4IuVs8VzERvG5km+x88VZiqaY1VH0qfDOw528/THuXZ6ZILK4/U06HE3idjg8OaiyuWqOCIOsKo9DqPzAxS/2I+wJsudMgyGA9/Qi29wbYecHUAPTZdYfT6alBA9JBKx6YUpwjNjwjuEUEMokvHUAxfebjB3Z/h1asXFfNdxobSAEUvO4CWALkQQbiCQL4WUklyikI/sDzOX7s1FMgU7ybSIm1+QHPpinLU+8phgrrJmGF/L0Fycabi/AKeYcsMy1BSupajKCpdTdXXbSSQwAJu21owrHBs+sQ2XbqSrCPMgET64EZ2GcKB0y7cid+X8efniXesguJiLkeUG/ni2M4vt5dXAiWpvf1hok+WDcpwlnbUKVVnI0+IXHkF2j0B9cPsidAXD87fcry33EwOfIe7DeiEqQKigjeRv0uRY+hn3C+BW4Qw3pOJ+9pIHx28sdQy7paRGxF9huCAJNx5RhJxjNUx1aHNDLHLutZG1BWgGOZ5OItqBtyI2Jw34uKVWk1anqAmXABmm0ANKxs2ke8SL2JnBs9T+yl3URISpO2knQJ2YgSBJvcmcZfi9Spk64NJzDKGSfvKfukRBg2I8vPHlyv8AjytdHTSaA69BW9pUYciQGB6xI/j5DAtTs9lHH+r0vXTBwYcyjydHcEmTALUmJ3lY1ofSR6YqzKlLkEL+uh7xIvPiW49GjfHfjzQyIho10JqvYvKkyoemeqOR7xOKh2TdZ7vOVkiNMtPK83HPDlK+oeHS4/ZIP0uMR78bXBxeoi3IS1+BZ4QUzuojbUI367g4FqZTiqroSomj2tCsAszM6WEG/wAcaM1xvqt/eRjwZjoR8sbRM236MvVrZpFHe5IOw5hVYHzIWMU1e0FBT4qVWnPtCGXfkPFceoHvxrzV/vOKnqyIPi8jcfOcLozXH4ZnK9pUDau9YESqkN9zyVlseVr+mDMvxkgHS9uYKI4E3toY362JwbV4ZQaZpJ7lj4xgA9lKLWROfIavnv8Ax2xqkjfiOuB9r6lCrNNqXjAXSwqKJnwsZWWjlEdMPMnxz7Ypr1Rqg92ygnwzdWG5Bswg2sb3tjstwRKBP512ePCiOYDT7RudRHIA6Q25tGDX4a2lTrqU2nXKuBcWUEEQ0Dr19ccmeSjG7KxtGhzFdFI1Ms8zPz/CN8UHMu5ULTqkO12VTExLDxCCLczN9sG8S4Jm6R8V1J8NWmZUnrYDSY5HzgmMKMxliQS7F2N9TmZ89+R6/PHl6KDpoLTGCOARqAQWI7xkGxnkdQMg7jr1xqe2OVpVV79mASrSCBgOWtaiFj+qHkk7QT0OMDlOId0RqQnwgSLny/HpjQ8P7RoitSqq5otJIMa0I5oAT6x64vgyaP8AQYtNGaznD6gU09RpMrRpJDR6qbTHQgjzx7TyDotipgdCJ+ZjD+pRNJAxirl4IStT+6Nwrk+JYgeBvCpsrKLB52eo5Z9MGnUqNv3hA5mwRlMmOYJx66mqsi8dukZbhPDSFVisORM9AfujDNMoNzf5YZ8byYoEmwS5XpHPccsIV47QJjvBy9L2F4+uD5OCbx0wupQBWNovP8d48sAjLsc5ScVRSGoFyYJ1LIRgDZrGIHKTHPDBj054zfbKglSkuvk4i94gzB5QIxPK+LHx8M13E+Et3uYQACdNSmulVU20mPMlYgbyDywHTzYYAiDIn4/T3xjHdjuJNR1ozOxpE1kJMlqbQmYUauajRV6+A41/Fcp3bll9h/FMyATOv1E3B5hhhMci2VbclhqY9SsUYMDcYGD3v/fn8xgilRNQwoJ5mB9cU/2QinfBtuDcSFZBrAlTy2tsY9847P8ADKVQQVQ6yfGwuI3i1oH8cUZSimVpjW4Sbl3sCY2UHeBjO8Z/KKkaMopqPza4W3PT082geTbYhzfB2WkuTu0LU8pRNCnvWZGZNQYqqmZJiBrKBQBzDRMGEHH82zChTIcFael+uonWZueRm17x5YX1M+1NzVdu8rEk3NlbqxO5jpYQAABAwLl+Im5dgOcHnJ3Asd/Kcc38idrVE7tjGjnYsbjYGZJ9cV/aNH6PwTJnUNtz54icu1RvBRqMwX7qMSNtoX9+JVuFZrTej3JIle90CZ/43UjziTeeUY4o45WHkrD0nuyKW6jwkx0KwfLnioMI8L1lEeVUAbEAFfTc+eGOV4LATvXpUngMdVZXPnpCapHlviR4OhkfaZWZilRcyPIsVAPrjqj5l0ZxFcEgkPQawhmV1iN5hpJPOYHlgc5rxgaKRkeytYz81j3Th6vAqAfxLXdVFpNOlN76iuogixG25xJeHZZJ1UkYHlVrs4v0VdN8dUZ5fYuglrtpuaAA5E5iPquK2qtMJREgTBrMwjaSFWcaDL16VMwlLLAxEJl1Y3821H5nFi8YdRHfVQJiNQpgHoAmkDFVkn7aD4xZS4LnGkplgACtzTqNv01AAg+Rt1x7X4BmCIq1Qom4atSQW2sGkj3zizMcRSIeohncM5c+8CfO98DnPIJCqZBAskX6SzCB+1EYVyb7YfGj0cICKdFagsHcd5UPQzop8+pPvwblctTH6So7xyp0gvpd6l/hgSlmndtOggxIlhMXBBCqb7bE+mI1ldVBgrcC5sDYlW1aRYehxFwxy75HUKN1lc53ZlGKg7gH42NvlivP5fL5hSKtOJ3alC+kofCThjWzMzrB6Azdo3KwbgHyxRVgjwk8rlS3zUH6Yo4p9oFmQzfYofzOYpMZ9mpNJufMyDgXMdjMxTXxpAN5VdS9bMhMHzI62xq6xMT3QZTtpIIuY2Yg39MDd+qGQKlI3MrrXy+6RYdcTeBP9Caox5r1Mk806mhjb2omImR963Ue7Ea3GaTS1WkqMb68uwST+0hBU+oCk9MbSpxck3zDmADpfQ4PMEBk39+M921zdP7FV1miXI1K4p00eQ3IrgRxyh0w6GC432has4Q1WYAEIXaIE2kT4Yj2fO3XCNc2TvYG9vS1p26mce5Spqa4TqZE2AvzuSDcb4tqZObCmup21AA3AFzH7PIztBjFR6NFwbtnU7xAxUqSFeQSQJ9oRzvYT641VXimVrKwdnS8qXSIgAT7U/LGa7E8OZswWDhBRABHgOombG0HyPKMbH7ErM/59wQZOkpYQLkaSQPPDqqpk5Rd8C/IVslQrd6KjVQl0XTe6wQ0mCDMRtGJVO2RqURS+z1BpbUNSySNJUAECJExNtSgbHFn2PLmNWarPrMD88RJ6SoF/IxgTOcCyus6jUJHg7o1GJLTvBfUehj1wVpHoOsmiWW7TCnSE0SWu35x1pqOoMnUeZn/AAF79tart+aejRGw7pS7RI5qCZExZum0Yp4P2MGVZ+9SmQdmq6ZABtEifZIne6yDcw2fMKkL3lIaidJDMVYDcygIB8jgucUZQkLVybV215h67k/shfX2m1R/eMMqOWy6LC0HHka+kR0IRB+OBzxSgdLDMKfFBCJJMbrcqRG+q4uLYiOKUyFU0c0+qbg019AN9uog4nPIumN4/bCVp09Wr7Nlgf2lqVD/AO99vdi5OK1E9l0pR/R0qaxPokj44BrcSQUhORZo8L/nZYgNzUNJsbmJthTxXj57otSyxQVgApXUdiBB5z6gR54nvD0NSNJmc/Ua1StXa8QzsBf1Yb4V5nOZdPbVZF/GZI9YFsZ2hxHN1zDJUpiRLFioEWlR+Iwv47mAgKVSGgyCrM1+urmSRF9tsDe3SDSNg3HqaqDqQTtABM+cn0xVmu0gULpqM9pOnwwdz92TY4+f5QVAx7nW1I3jTqIv0+kco6YPpdna9R2iugMTpvO9xEW64zk0GkaPNdoAROkglgZJLDbYXAvvt6YEfjon9Iq73GmfoZwEvZ/u6TlanfaSQOiGCDYnexubRtgvhecyeqH0rVH61IQT6hR8+XXC7NhuJVT4uGJHesQvhgMQN9hcfCD+OBavEIt9nrHzF7eoB3wRxrh5zEBaRDLEVKSMVMb6tPW1xiPBsvxKghWnlmK2LFhpJ8idQJF8Mk2gOX0Bz/GzSgLAgTBkmTcjYW3vy88e5LtWxWPCt5FhY+RMmfgDOBuNdmswH7w0yF5zeDOzATE4CoZPw6XUX+8Fut5tLAfLbFFjb9COaRosu1WvpPfAA3AAcnzKqo0n47nA3aTjVSixptqLD7zHc8za0kW54L7P5nu1FOq9RqXLQ2gi4iWgmPKcajiXZTKZmiNCN1V9RJE7zLQTvgeFp8m82yoV/wCWNJG1U6Qpkr4CxDMpY3gyQBz07T0xqOH9tu+dVahUBZoJnw3iCDYG07CwGFdLsnQQEs6yTBOhRafZC7SRsSfccGZ/gmmyVUp2iRGphOxCgBhHXeBfElkd0a0aapWYU9ZelG83Mwbqbelx8MK+JcXWCH0o9rKGMcwCRE25bYxdA9yxisUgyHOgyQTPhJJnTMGJ+OLuN8eptC1WC091AUKH5zAuTcm+H2YeDQ8R4lllgAOx28BiUAJENMwDEjGL7YZlqiLKgRsoEEjnGxI3k8+Rwro9phr9gDl5wdovYfuxXmuMEk6Um0wVJ8ja4AgSPXGWweBdTriiykACdIYGPOSBMwwi2DavEVeulRSE0+1N/DM7ncxMKbcsIawqNurSOoMxtfHLlahU+E/3iMPo2DZI047WU2hCDpX2TMEQfD97Ty6R5Yb5TilGqEDtVqFRpDsFMAWW5WbARBkGRsbnA0+F1Om3mMGUOFVv1t/XGeKTBujf8POXpVSUqVFaNl0ABlb2QdJO1o5X64urUqQc1y7N4SBTeoNIMaeQ12HKcZXL9nqph1ceKxYSIv1nmd/TDLL9iHcQK8BoEAADSRY9Znn0xPxO6sOyXRqcqMu9NVApsAJALEi4km0W5Xna+wwn4rxZK1BqFKuqsCB7J5ekkk4b8A/J8o1pXqVbgAaXADqCf1RPw9+Ca35KMnrDKrFeakk/An8cCP8AHV9g2PkVThVRH/OEKBuWPS20+74Y1uU7fZenTK6GLjwybhhcG0kA+mN3mfyZZBtqRU9QfrM4qP5NMpA8NxaRaenKMVeKMnyI5GLyvb+km9Eueom4nobC17YszPa81ZNKhX8ROrwyI2i99+eN9w7sXQozNNX6al28r2P1wzp5JKOwVPgN8Z4YIyZ8rGfzjLNKjUkm2oqVB8gBsDsJwp4v2fzlcNUrIVdLHwmWnb3+mPslfiFCn7VWmvLcb+mFWc7WZQKfE1TSDISmWt9AMFRhEZJnzPglCqNCGqaehvAQIAk3BPTUSZvcmcasdhmYrVFZ2qA3JYQbyIIHI+s4VZ/tBkKup6etWuWBgDfl4unKMS4T+VIUlCGnq6HVJ99t9sUelWhFtfJtsl2WyirJy6hiPHJZgxPM6mn5DBJ4Nlx7NGmhHNVA5zeN74+cZn8r1Um1NV8Jnnflv0whr/lBzbE/nnCnkDG/mBPXCWvQ1H3U5hvP5/jgTMZsAeKooEblgPxuMfBanavMn+eqEebk+7e4wubPObkk+uNsGj7xnuPZRRpetSMjadUjzxj+L1eHb06hQjkoUg9IGrrj5m9Ynf0+GLVpApOu/NYP12wdmugOCY/PaXum8CkrsCTEjlaOfTDfhXbbTqdKWnSo1BdjePPT16WtGMBqxNKhFxjObfYPGl0fpofkhosgD5rMt18QE+sCfni2j+SfJKPF39SOTVW/CMe47CBZX/mf4bqnumMby0zb4/PHuc/JPw94C0Fp7XWZ+ZPX5Y9x2HTAuTNcX/J7SSqyoUCgA6e7HIbe1zxdnOyQNNdNQib3WRclCI1C1gYx7jsWsi0C1uwiR7SEuCpJpTtDSBrsbxvhT/m9ForC4B/R/wD947HYZNkmiT/k4AAPfmdOr2DvJH6/liyl2F8Q/PD/AO2f/JjsdhrYWlZOt2VcJoWuB4NQIpm1xOz88TyfZmqgKjMAmJJNM3O8x3lvQRjsdjzp9s7o8RGWSo5h0LtXXXTK6WFMizLMEd5yjfDihnqsAE0iTMko14/+pj3HYMeAMGznEq6qIalcH+bb/wAmFOaz2cadOYprY/zJO5t/ODbHY7DNgE+dyufqLP8AKBUWWFpR7/0m/XrgL/JfMsZbOkwP6M3uP9pjsdjBR1fs9WJP+kKYY70iZtz/ADgHLHlDshVWmNOYVQTECkRtFzFW+4+HnjsdhGhwDP8AYY1gs1kUrIlaMTzv+cwL/mw/3n/pf2mPMdh/Qr7O/wA2X+8f9P8AtMS/zYcvtP8A0v7THmOwTHn+bD/ef+l/aYvyv5K9R/1nY/0X9pj3HYDMV1PyZeI/6QNz/Nf2mKz+TKD/AKwDf+jP/kx2OwTF1P8AJhM/6QIkW7o8z/8AMwwH5IgEn7SD4NX6H1t+kx7jsAx//9k="/>
          <p:cNvSpPr>
            <a:spLocks noChangeAspect="1" noChangeArrowheads="1"/>
          </p:cNvSpPr>
          <p:nvPr/>
        </p:nvSpPr>
        <p:spPr bwMode="auto">
          <a:xfrm>
            <a:off x="155575" y="-754063"/>
            <a:ext cx="2286000" cy="1571626"/>
          </a:xfrm>
          <a:prstGeom prst="rect">
            <a:avLst/>
          </a:prstGeom>
          <a:noFill/>
          <a:ln w="9525">
            <a:noFill/>
            <a:miter lim="800000"/>
            <a:headEnd/>
            <a:tailEnd/>
          </a:ln>
        </p:spPr>
        <p:txBody>
          <a:bodyPr/>
          <a:lstStyle/>
          <a:p>
            <a:endParaRPr lang="el-GR">
              <a:latin typeface="Constantia" pitchFamily="18" charset="0"/>
            </a:endParaRPr>
          </a:p>
        </p:txBody>
      </p:sp>
      <p:pic>
        <p:nvPicPr>
          <p:cNvPr id="1038" name="Picture 14" descr="http://x.pstatic.gr/cman_img_f/1268621670190835.jpg"/>
          <p:cNvPicPr>
            <a:picLocks noChangeAspect="1" noChangeArrowheads="1"/>
          </p:cNvPicPr>
          <p:nvPr/>
        </p:nvPicPr>
        <p:blipFill>
          <a:blip r:embed="rId3" cstate="email"/>
          <a:srcRect/>
          <a:stretch>
            <a:fillRect/>
          </a:stretch>
        </p:blipFill>
        <p:spPr bwMode="auto">
          <a:xfrm>
            <a:off x="6286500" y="0"/>
            <a:ext cx="2857500" cy="197167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040" name="Picture 16" descr="http://t3.gstatic.com/images?q=tbn:ANd9GcQ88PYKCvu4ggGCmt6DNIcWZ-erl04DunjtDE6XSrp2se6pH32hiA"/>
          <p:cNvPicPr>
            <a:picLocks noChangeAspect="1" noChangeArrowheads="1"/>
          </p:cNvPicPr>
          <p:nvPr/>
        </p:nvPicPr>
        <p:blipFill>
          <a:blip r:embed="rId4" cstate="email"/>
          <a:srcRect/>
          <a:stretch>
            <a:fillRect/>
          </a:stretch>
        </p:blipFill>
        <p:spPr bwMode="auto">
          <a:xfrm>
            <a:off x="6800850" y="4653136"/>
            <a:ext cx="2343150" cy="19526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044" name="Picture 20" descr="http://t1.gstatic.com/images?q=tbn:ANd9GcRGrWx8xVvdtLs_qrthuUrbO24LZtF09vLKl9ByD4_X1t3tvILn"/>
          <p:cNvPicPr>
            <a:picLocks noChangeAspect="1" noChangeArrowheads="1"/>
          </p:cNvPicPr>
          <p:nvPr/>
        </p:nvPicPr>
        <p:blipFill>
          <a:blip r:embed="rId5" cstate="email"/>
          <a:srcRect/>
          <a:stretch>
            <a:fillRect/>
          </a:stretch>
        </p:blipFill>
        <p:spPr bwMode="auto">
          <a:xfrm>
            <a:off x="323528" y="5191125"/>
            <a:ext cx="2733675" cy="16668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46" name="Picture 22" descr="http://t2.gstatic.com/images?q=tbn:ANd9GcTa0YRfGojfnh20qybRrJ2a3zJ3dAo_l2DVKTIOCGIx16Yflz6F"/>
          <p:cNvPicPr>
            <a:picLocks noChangeAspect="1" noChangeArrowheads="1"/>
          </p:cNvPicPr>
          <p:nvPr/>
        </p:nvPicPr>
        <p:blipFill>
          <a:blip r:embed="rId6" cstate="email"/>
          <a:srcRect/>
          <a:stretch>
            <a:fillRect/>
          </a:stretch>
        </p:blipFill>
        <p:spPr bwMode="auto">
          <a:xfrm>
            <a:off x="251520" y="-171400"/>
            <a:ext cx="2466975" cy="184785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48" name="Picture 24" descr="http://t2.gstatic.com/images?q=tbn:ANd9GcRzJrJ7mSTKBxfwH4FnneB5g-yc3ZB1cz6LekP1eO9kTHTIDJHF"/>
          <p:cNvPicPr>
            <a:picLocks noChangeAspect="1" noChangeArrowheads="1"/>
          </p:cNvPicPr>
          <p:nvPr/>
        </p:nvPicPr>
        <p:blipFill>
          <a:blip r:embed="rId7" cstate="email"/>
          <a:srcRect/>
          <a:stretch>
            <a:fillRect/>
          </a:stretch>
        </p:blipFill>
        <p:spPr bwMode="auto">
          <a:xfrm>
            <a:off x="7164288" y="2564904"/>
            <a:ext cx="1835696" cy="13697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50" name="Picture 26" descr="http://t2.gstatic.com/images?q=tbn:ANd9GcQVHLsbJG-81uNhHdCaG5wSVnOaXgxe3vQbeB5oOWdku9t_dFUP"/>
          <p:cNvPicPr>
            <a:picLocks noChangeAspect="1" noChangeArrowheads="1"/>
          </p:cNvPicPr>
          <p:nvPr/>
        </p:nvPicPr>
        <p:blipFill>
          <a:blip r:embed="rId8" cstate="email"/>
          <a:srcRect/>
          <a:stretch>
            <a:fillRect/>
          </a:stretch>
        </p:blipFill>
        <p:spPr bwMode="auto">
          <a:xfrm>
            <a:off x="179512" y="2636912"/>
            <a:ext cx="1943100" cy="145732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28685" name="AutoShape 28" descr="data:image/jpeg;base64,/9j/4AAQSkZJRgABAQAAAQABAAD/2wCEAAkGBhQSEBQUExQWFRUUGRwYFxgXGBgXGBgXFxwYGBoYGBcYHSYeGBojGhcXHy8gIycqLCwsFR4xNTAqNSYrLCkBCQoKDgwOGg8PGiwkHx0pKSkpKSwsLCwpKSwsKSksKSwsLCwsKSkpKSksLCkpKSkpLCwsKSwpKSkpKSwsLCksLP/AABEIALIBGwMBIgACEQEDEQH/xAAbAAABBQEBAAAAAAAAAAAAAAAFAAECBAYDB//EAEcQAAECAwYCBwILBgYCAwEAAAECEQADIQQFEjFBUSJhBhMycYGRobHwByNCUlNicpLB0eEUFRYzgvFDk6Ky0uIkcyVEsxf/xAAZAQADAQEBAAAAAAAAAAAAAAAAAQIDBAX/xAAqEQACAgEEAgIBAgcAAAAAAAAAAQIRAwQSITFBURMiYTJxFCOBkaGxwf/aAAwDAQACEQMRAD8A9bJpECHh1xHHGgDEQ0IqhgqABaQoiVQsVICWhzD02iAVDvAOh3G0DOkF6Cz2dc3CFYGo7O5A/GCRMZrp+r/4+d3D/cmGFGcHwsJr/wCP5rH5Q3/9UB/+v/r/AOsYjo/akJmKMwPLKCFuxOFRSklL/KSCVBqukc4NSJMpEoSyZa1pVaAlQwkTJoly+rqc0YioJehI5xO4KNAPhPDhpAb7f6Q6fhJf/AH3/wBIzcifKEpPWJCipB64BsQBmpEtY2mhOI8wwVQmOtmlykTh1ikLlgJl4kuQoKRVYADhQBxVDhVDURSYqNNL+EIH/B/1fpHZPT0fQ/6/0jNWGw4StCgCs4glYqErl1DKyZZBS+xSY6IsqepUG+Ml4VnNylVCK7PLLc1xrGKfaEaQdO0/Qn7/AOkdP44R9Cr74/4wEu6UCLO6UnEJ2J0guz4XLcqRyl2UGStLfGJSJmr4TQp50KVb5xeyPoVsP/xun6E/fH5RE9NE/RK/zP8ArAq8gjrFJCQMClKUQABgZLJZOYxPX60KbICROWlIwqTLWhwDhxqDgYgcuJPcIpQh6FbCg6Zp+hV9/wD6w/8AF6Gfqlf5m/hA2zWYKVIdDpWlRmcIcl1OU6gBJQzZF+cQlfz7OghLKTKxDCliS2ImmusLZH0FsJjpfL1lL++D7RCHSuV9Gv7yYH2RAKZWFGPEqbiGFOLC0uozYhyRzpFSW6JpE2W7JqkgJLMKhuypmL756gixwfgLYb/iqV9HM80Qx6Tyvo5nmiBws6AldQoCWkpUEpJrNABbRWFwQahjpWOZTLTLSVpbEZiXCWKay2Vnw4XUW8O4+OHoLYTHSeV9GvzR+UN/EsmvxavNH5QLnoSkzjhTwTEiUDUKGIuD89JQAp+edYq3qhKVAJDBQCw4qBMAUEP9UFu94axQ9BbDR6SSfo1f6PyiKuk0j6NfkiKFnsIPV8LqRNQmaKlwsgBxyIUjxEV5glmYCZZKZZImhIIBdagGANGRXQEp84cYgmwsOlNmaqZg/pSfxiK+llmGkz7if+UCLZYOrlMUgrEyagnBixBIltxfJHEVA8+UUbQUmXKmJlpKph6sow8JVKKCVACrrCkBua20bGVFoPL6X2baYP6E/wDKOX8ZWfaZ90f8oFWi7AFzsUhUtHVLUjGhSSFDq3ANMYQVEBTVBBMcv3W4IRZ1LPUSVhSETFMtSXZSRovifbCCKAgwUHJXTCzkgDrKluyNf6o1wu36/qY8Ws6SJ4BDELDitCFZeGUe9pJanshdoQUXHNQjoqIFMUMZoRESJiGOACMJod4iowAJIhyGhmhlCABn1rGa+EM/+BO3Yf7hGlIjO9O7KpdimJSCpRwsBU5wwPDQI6ogj/Ddo+hmfdMSHR2eP8GZ90xFMCoiLElzHcXHOH+Ev7p/KLFluyahQV1SjhLsUqb0ikgLcq5z1glkpxKRiQwcLLPgH1nCk11S2oixLu10qKVOpABKWYsQSpi5cpAqNnzYtBJmfFfFEdSXTRZ+UFsSdMTn+ox1lmaFFQSpKirG4BcKDsz6cRz/ADjeNkMdF3lRmAEHAMRcM7B6DUs5bZJjsLtJEoggiYSNsKgWIV4cT7dxiUq2TErxBGHiKiAkhJemFtEs4YaEwpNpWlOEJAHDSpPCVEVP2iDuI1tktExcxdgQ7zQAxd5Ict3vT1jgmw0UXDJwuQNVaCvEaGrtwmuT2/3ksF8LF5pcYhWczsX0akc5lsUrE6AywMYTQKUl2WNEqqXalTSsPcwoh+7GxOoUQJmRqg4GI78YpyMR/dp+cKyzN1yTicd/DHY2xTLdL4kBGvClOFm3bAPWELepmw06oymxFmU7qbesO2FFadY8KUlwcYcAA1AUpGo3TlzENabKUKwliaM1QXAIbehEWDaT8Xw/y0lIL6kqUFd4Uo+QiM+eVhDiqBhd8w5IB2ZyBy8IpNiOdnsalrwdkvV9CN/JojIsalpcalhzOEqblQHzG8d7HbFy14kCjuxqNWDmtHMMm2FIZKWZjm7LwlJU3MHLJwILd8CIKutQckhkjiPzWCVN38YjiuwrxqSEklJYsH1bTfTviyq8FFwU0UDj+sSEh+XYHrDS7wUFrWU4ispUdA6VhdPFIEK2BU/ZlAKd0kJxAEM4cB6kaHR8oibAtlkfIYUepUoJYbkE+hizPtRUU8LBOjkg8Sl1Her0hkW4gAGXiYAGpGIJXjDjdyQ/dtXKVlIETpCgOyoO+hagBPoQe4jeB05caG2WxSpZDF1YAzE4erQEYgrdQDENp3MEm2VWx8owZoilOnKOp844i1KGSleZi1NsivmnyMVlWJXzT5GMmM6Xep5yPtD2iPfUIpnHg12WVQnS6Htp05iPekp9/cw10JhMwxhzEYYxlHyiLxImI4YAF7YRhoTQAMd6w5ETVKI0z9O+OajExnGStMBznETEiI42i0BJH9mAGZfSHKSirYCPvWHbLOB020KTxKJArQVSBSrtm28dbFeIWQKPhBYcwaENnGENRCbpMdFkjPPziKhTM+cWUSSQ7Z5Dxz8dI4rIAc0/OKhnhNtJ9BRAimZ84k3fEJU5KxQvrr3Zd8dRGyafQhh4w6BTMwgaxJMADFEIIiTVhwKwAIJhsEShEQAQCe+HSiEDDpMMBgiHKKQ4Ah9IBHMJiJlxJU5L1I8x+MO71B8f7Qgs59XWEJQ9xEkrFR5/20hPDAgqUIbqR7gR0UIcCEM4rkDYekQTITsPIRYo0RAgAgizp2HkI7FGzeUM8TCOcQmBYUKxGJkxAxYCIiNIZSmHKEMoAHjtIQKPnmAeWraxwFf0/SFb1FCXxqAAqpklhQa+30jz9blcUop9lRLig+Zo3dURWnSsPcfdoH2e1rExKZiwlVAgANiDByoKycgpbcavBGd2Xc9x50/GOLS5XDIo+GU+UcjFK0rGLES2GlagipI+qag82EW3rrA+8kgVILGhIy7zVjt5CPS1cXLE0iYdg28LWVFQbCyDuz5O5GTk6at3N0WsIrPWmuIpQBTYEqGuVH2MCrwtBBwpUGSCGJdgkE1ejM/fGkuW70izIUUJxKZRxZly49MNNG5x5cnsx/uaMKzkguSCGY5lx5UD5eOkBxOKwVGuHizLhQ7tgE15wNnWtNSlR7VZSSTiIo4xVAoonPMeHS22oqNXAUCQQK9y8qkUrrtGKi10+wXJRt16FJLFwxzZNSSEuRkwq3LuY7cl5ddKCj2hQ99PaIxV4rSQllOE05nWg+bzg1d8koRixqGLtJchOI0FBkWA3/P0sWRYkr8kuNmsSYeM/c1/Fczq1DMFjnk9PJjB5TNxFgctXOwr3x1zzxjHcyKJrmhIJUaAOe6OEu80ktUbYgzvUEPpFe1WXrDiBJpxAgUDEiishGbvG1gVSTRTM5bhAIfbsiOWOs3y+qK2m2SsEUP4+yHUqM10UvVUzEldW4gRqCa07z6RpHj0IytWQxkw4hJhRQD6Q6jSFCxQADJiR100kU6tNcNHHWEsWqQ6fMRTu+0LCEITQoTJGEhnBAxguOFg+zNq8H459WASRmc86tQPDsmgGJ83q1KDg9XjVwBxNFCliK07yAkbx0/bJgWA6mxoAdGcspcronhJXw6NsM4MCERSCwpgIWqfhUrErEJeIp6tLJmO2BinEddckvqDBSwrUSsEvgWUg0FGBDtTU1i0D71iMuUEkkBsRc51JYE+ggsdFO6G6lLbq/3r8qRcGUOowtffyiWMYiOgUYicoiT3e/jEAWlmkZ++ekRsyj1komX8laS9W7JBAwn3rF6/r0EmX20JWezjdn3ZIJLe5jEWy+pmEvaUTAe1LmS1JSoPoQKeYimx0ArR0vnYerxqASVs+eFYbCe4O2z0jUdFOlZmk9bMACQ5JolKaACmalKYdyTmTGLvK7UkJmSyyVFiDmk0pz79mO8FLJdCZSUGZMwJUAtgMSyT9RxlkCqlCa5xnKdBR6rLnHqutwLSlPEcYAK0gGqUviTp2gDAi8L2xyklyzjGOWfC2RembfiMuHpoJaggmfOlsAhzLUoV2TU00JJi50ru1E6R1sgD4xixJS5S5Br2WZQbdo4MsFkknIfPgqS74kuRLUokKABOOtXDk9kPTCPncoOKv5HWCVidwalhUMX2DVbePHVKmg9mZQ7a+/sg5ZkzVywBKxKNFKAUol3oSKDOJelSadi3B+f8JMsKpLUU5O/qxHtgtL6QpmywpCXSoa0yzD6GMKjoLOVmlQ+0oD0zi7/CUxKQFLQkNqo/iO+O9uTQJ8nK8b9k4yCFqZwWLA1+SwNAxg7d/S5E7hIZJAQkEAkUZJDZEbiM5M6JIJraEDuUIlZ+jQQ2CfLffFWMMmBTXQ9zL38Vy0lKcAIYuSoupsqtvUkZ6RZ/faTKAccXEE1wsCQQK0DjJP4QHmdFFqYhSFNso/lERdM9BBCVcOWEuwd2AeIeBegUqGt1rwAUwkvnqSWYZ5O0HheXWShMosULVBBTmz0IoPfLJ3nKWtXFiSzsCMgSSBXviV2rwApUtRGYAAbFl4eHKHPHF1+ClM0dxywq1JBCixKiEu7pdgpsg9P7xs5l5YaLKkuoAOkin2jSM90RXLCpkxBYUBNalRoKh6GueZjvettGPAlKlAVWhSqsoslwXSHr370jjzrdPb6BvyHJd5BdUFSqgiiiTuyiaRkOlc5EtZGFQxALLjN82OmX4QSuucpylQJSoDDho2EigNX4SHLeMD+nSVqwzErGFJUgDCokHhPGcmL55U1MThSjkoVmfu++5cufLUsLZNQA6e4FWoBIcf2PqVjtiZiQpBdJ1/vHkllsasak4XOnCGBVniJbLQ1zbKNz0Js/VyyMSSCXwpIOHOjYiQd8o9mD8EGpBpD4/ekcJ0/AkqqyQ7DlGetNsUtPEoEMQ3ySSARQekGXLHH2OjUg0hRkbN0lUhYSpykqOWTHVyM3r4RrMYZ9IqORNWKh1HKEIilT5RLFWLTT6EKGekMM4Tv+UAEkwmqIcGE+UMZH2QjCUavChAOBDvDe/wCkO0QAFvzokm0KKsZSSalsRYBglNQANd4hZ+htnQxIUsj5x/AMI0a4p26fhQo7D1i3S7GvR5l03sn7OpABdS1KUQDRIdkJA7jnqXjaXndcj9nqhLYQSHImOWFSGZRyrtGS6QW0mZZ1EEr6xJyGI4WNeWJqe2LNovwmSAtJdBBBY5lxhO4Cq4TnR948vO3kcXAdrpE0XKhM1ASoTpRIEx2SpHEBwro6gS5SRpvluJ1ydbZRJUvEqg6xQqGOZ1JwuOb+fng6TuVpw4Q6Wqo4QWyLZ9mudOcaaTfkwLQUoUJYcFQRTVzs5Uk129cnHI5L8CTL1ouqwWBIM34yYcgWUo9yMgOZjPXj05WoYZKEyU6Fgs+IoB4AxztUmYtSlKWCVFy60nPkaDyijPsRaolnxSPYRHqqKXSEDLdeNoWeKatQ5KLeQaKE6YCHUWO5189YjbcXXdWlWCuYqcnz28Yt2eySkhlSws54iSF+Zp5iLGDEWlDjiGY96RH9oQXqGeDybqEwEyzlmFshv6+wfMd0cLTd6ZZaZU/NSAx54lBiO4GJAoomhPZLq3By5BteflvFmzXpPTlMUB9YuPJT+kVLXZUHspCGyKSX8STX0jhYlkrKVcR37L+MAGmR0qBATNSJg1IDDyVn6Rdl3XItAxSVYd205FJqIzOA6JQO8g+1UWLBaZktYUls6gYADyLaQmkx0FJhmSEiWoUCioEag6PqNWMcbdfcxsSSHKOKr7hjvTffz2FrsSZstj8oAjcEhwfCMJMQzvHJkxqErIbotXbfi2BJyRwknI6Mw+scvHSJTBMnypsslICiCFFiANgqrE6vXzqPSNhHeQhQNCQfqu/iYSSu6NIwb8HeQhSUpHFLollEj5IYlgWcnVyfKNh0bt4WONUszfnBgpQNajMnch33MZeTdC1VLJG61N5DOCdmueTrNxnZI9zF/PGJ0x0rkaq3k9WW0YnuHfGVtM4EFKnQARoSluW1c+9oNySUhklTbLOIdzEYgIE3lYFlNBiz7/AHb3EY5Mkckk0D004+ARJkGZOwoYqW4AbIKevL8K7RvbJJUiUlK1pWtgkqUGHckAOz009IzHRqwTROWpxLSAcwFEvShemVTzgou8DLbBhXmSAnCtTu5xOxy0OsY6iUm9iZzvjsP2bIYmByplTfUQ0yaE5mBdltmIEqKAQoCg4kk6OSxf0Y+EbeSZrvjSAxqxSRVmGpZqZ+cTh1EsacZf0FVllF7DNuEgsXYuCzN4xalWkKyLt3vXLzzjK3lbAcQFWDPVy7Zv3Ow55xC5J0wEzA6k1oaE8xuANu+OzHqJdz6E4mzGWcOFVgWi8wlQClAuW2bv2i9ZrSFgKGRjrx5Yz6Jo7YoZ4QVCB9+940ATx0b39xHN4mFc4kDpNjAfCVeak4JYUtNcSmIDg0FAXLMdNc43k9NDz8I8V6RWdaJyypKkqGSVEkgF24hmwOerw5AB1rUphjUQKhyTQ1J/OL9wWKcuckoDYSMRq2Hm+405jw4SJLgKUk5ZClRTLMvy5QTVffUoAksCrN0MQ2fFkTtmI5st7aiuxP8GsXdaQJpQOKZWtRiGVDlkKRteinSKTapIQyUTAGXKy5EpGqfZrHiEy+Z6yHmrcFw7Agsx9NBGlu+zLnyxNSrBNSe0HSFEUcapVo49Y5sSenX8x8P/BCuPZv73uQS6gEpYmjaMwyLZ5xmbzMmTWYpKTsSok9wzPhSB9v6RW3CET1TMAoVoZK1JUQ4MwAird8Gritl1YRwrlTDmuY61k/+ziHoI9FNNWjQyN42Jc8hUqUqW2UxbSgf6c1d7PEkSp8v5CJuGuKmW+FdHd++PQl9H5M6sm1IU+5ST4kF/SBl+9GpsqUpZMvq0VoqpOT1AdW3kILAws+0TFNjRMJyyBzyAY08Igi1rS4SlTFnBCcJaocKJ84uqnsp6UI8Yndt2rtEwIlhJUQSHUBQGtTrUd8TuTAE2qWtTjCJZerF6fVGQ3z1hrPYsAOFlvqe15UIjaTOg85KfjlyZY+SVLr3AAcQ5DwgJarplILGaVkFiEoKW1dlcbf0iE37KSb6AxbVNeRb0IMFLnudC1BU1WBGZBqpQGgAqBlUgCsdBZzjQlKStRPC4KnBAo2dH3I8IvG6yQhUyYiWghh8tQIAf4sVBJ1b8Ih5PRqsfsLzb/BHxaQEj5SvwSPY8AZkpIPZcvQGpPfoIdqgh6JFSXFB9XLSOpIS25AJq9ftD2aRMoSlTNIygnVHMyHLqH6co0FmsUtOSE+aj50gEZoxCrkh+XKmpzg3PtCXAUuvzRU75DLLUxxZE+jvxbaLaJqRklL8gD+EOVk/rSBFnvUrWlKEFKSWxFnY7D83ivYypU1ClrUriTTIZ7CkaQ0eWXjoU9Xjh+QobzllYQFOokBkjJ6VO0VrPblqmJdISh6uXURXyjnd+HEgAAcSfaM4nZ5ZKgBV8m1JBakd60EIRk3y0r/ANnnz1s5NKPHJ3uy9ky0YqEzFUNS6Ugvo5IJGe8Vbzt3xpKp2EpFCCAVB8R4cgXo2VHGUAJktSeEggjQhiO8GusULysy5mEpagAqTpq8eYoRcrfk53K+zY3HbkIWermBsLqYAszlmo6iDnkPKLC7SJmMpVhJUpvtO7PrRix51jCXTdykrdakpA0BJc7bDxjXWOdLloAKWJbiDvTUgljlVlV2inp0+YscWcbZaOLCUu4AJS4xZAs/NoM2BJloCThVhAIahHZJfk4emiYCWOwGfMUlExKeE7nMswrqK0gmuT1bJKzjQASvego/eTmInLiagi0+SleVtKkYiNVDOtcm1NNuT87vRe8koX1TklbFIYkA1xBxkAGEBbZOUakgAKYKGQNCSG1Y1/WCvRSSo41gEOkJQouHY/JoxqKmOjD9FYpGqmWxIYCpOSQz08YnKtaS2j5PSKHXpRLJI7IDAsG07xkd83gJbrfhWQg9rCAlTmgAUA+jltc8tGzx6yUpcLgW02B0rE8Q92ihdtqxy0kkE5HvTTvzEXMJ3j0E7ILKxSBarkk9YZnVpxqcFRdRLtvTQeu8FVxyUPfeNAAVp6KWZasRlBJJd0Okvnp+EZ3pd0TxdX1Et6sQkak9ta3L1OuxjekREiE0B4+ropaZT45JUdClIUNCGw5ZHLKEvpHOkKKAnCUkOmZiUxGjKAZJ29Y9eSHina7mkTVYpkqWsgM6kAltq98ZSwxl2JqzJ9FunfXKVLnJCAc1I4ZQBcfGoNCObjnBe2XXYlrr1YU/+GcEpX9aXQh6OC5h19D5SArqfin0zTUNu7cnI5QAvyw2mzyXQknCzqQMQZqkjTLMp8Yzm5x4jETb8BK0XDZiv4qcEK2UcUsd06gPdUwIv6yLlYZalfWFThIyBGlat3Rk03/aMT9Yo7jTyyblFhV+qmzAFAAVACct+yS29A0L73yNXZYmKZm927or2e0lEwKBYoIUG3Bp6x0mqIFK19u3vvFeXJUtWFIJUqgSkEnR2Aq8CNGuD01fSmROQFGUZnzVHhKTulXaT3gx55b7unoWVIONJAIDlxiAPZPaNecacWJaGlmWoKaicJdgNAzmLRukBCZk2ZLkyylPEognsp+QKxy/Llk+jKMpeDKyulK0y0pViQHdgAlRICagsFDN+02TUjsm0JmHhLkAYqu1A7lt+ZEX7TellTJBVJFpJZIxkpSCmXLCmw8TVDeNYzt1JAmTCkFKRLmHCFKZwnfNuUbONq2dNW+Q0i0AlhmE7ahOmHuoY4yrXjUQVDhQryShRyDVpm8ULDaCVL0HVzMvsK1jldn8xX/rm/8A5ri7lVei/qnwXLotAXOCWcMo15IUcstIM2SSlKgw3r4GM70fP/kJ7l/7FRr7Bd0yYRhQSGJcslLMR2lMD4PHXgUVGTZlklJtHOyfzEd4/GGsQ+MRu4/Dzi3LTZ5RBXOMxQ+TJDgEaKWth5RBN6rJw2eUmU+eEdbMPPGsOPCLyauCbS5tHOlXZKyXasYZiwJctKhiVMOFmr2DxHyiEu3yJKsSCuetJof5crvB7ftEdEdGLROOOZn86aoqV+JHpE13BIlj460oBfJLE+0n0jlnmy5OkHXSBV5XtMnABWEJBcBKQ/isutXnXnA5SI0Mw3eihmzFEbA+3DHL9vu9+zPNW0r6xzPBklyxNN9gES4o3hZVqYpqNnbzehjWC8LuPyZ6dN/YTHaVLu6YWTOmIOfEk+J7NIFhnHlBTXRjLns01E0KUGSOYUdudKRpf28qSBiJNBXi9CHO7AmC0norKm/yLVLXyJD+hf0ivbehloR8jG3zC/oz+kEpZF+pD3yRQFjs/ZnrUkg7pwtls49+6NFY58ky0ps6kq6tmTVVMqjMZkvv3xhb2uaapfMUZTgj074Vy3dMlTMZVh2CCdWzNGGusWskHHb7K3ps2lunsk4ziSWYgudMQGh3789I52a6+vaY+H5gzFNyNyRnHOxy1zmlpdn4lBjRgCVUpR+fdGrRYEolBCC+EDmVc23LPHlZH8XEe/8Ah0XYITJkyFOlODEWKtgBiOXI+kWZN+ysIeYAe8D0gNepWJdXclTAga0129Yoy1JYcJyr2Q51NQ+cdeDJJR7Ikj0JUQVE1GOavf0j2DMYxACJKpEQYAHKYcJhJMIvABEpiBTHV4goekAA+2XNLmElaA/zhRXKoz8XjLXh8Hww/E4CXBZYao+sA3oI3BFYRTEuCYHjFtu20ywQuUpJDVIDKLsGORyPtizc0oIUmYscSS7EkADKuBQUk83j1idISpsQBbJw7HJ68iR4wJt3ROTMbCDLILgpyd37OXk0ZTxt/pBkLF0tlLACwUaO+OXlrMDzRFe8+hsi0jrJcwpJYBQPWS2DAAJrMAo2gDQOtHRadLJUlpgbNNF6HI1PgTA9FoVLWSCqWsDQqQsd+R84weSUP1IE2jle3Q60SpKQE9YAtanl8VCENwdsdlWYpAS7JRBm7iVM9ka0dPVSQ81IWGZ0/FLPeqWGXvEZvT+yTFjFZys9nEQhBCTm+F8X2VFucaJprg0U/ZnLiuyZMUrAhSnQtLgUxKSQAVZCu5h71uRdkbHMR1inBloU6wCGIJAaoJ1jb2m1C0cMi0iW4YSCOoKuQCKL84yN/dHpyVlJllBaiizJ5OHBeJ3c8/3JeQAWGYtEwLQogoqHAIO3Cc9X8quH1i7xmz0jrVqU9cJPAD9VFEjygHIsMxIAw8WpLEKoxyLt+EHbulDEgKoHGKrsHD1MYZp3STMpNs0NwdFjMSFzaI0SMyPwEd726Sy7K8qzS0qWKFuykjdi6j7vGovNKk2eaUDiCFYW3CSzd2keLrDl6+X6x2QxxguCkkgheN/z5r9YtTH5IdCfIMPN4FlQrVm3/OOgVsVeH94HW2W80Bb4TvRx7c40QywbaMLAKXmBhDse/LwiCZq3HxZ8SB/aL1mWpLJlu2iQHB/p1yi51KP8VPVFvk18DLDsX5pg5ACGavWWrwIPsif7wADcSQSHxBnPMgekGhLQP5SetLO6qHakuj5bqitaitYwqBIBbCaJB2CQwB8IQFaUUuHL91efaNI0N09KbTKIEpRKR8lTzAfPLwaMndUsicoBwlLuwJI0q/N43F3oAQysWTqdJJLgF61fCDlqIyzZfjQ0rNOi/ZVolKFpk4ZiBkdTshVCC4y9YDIutFVUUGoDSp+aqj61gTa71IZaSzEli5D6U5Eu0WLBbJkyVhpQpFM8JffcJf3eODNumlIair5Ctkv2XI4BhSkKarFxUkkjPRtI0Eu8JfDxpJUKAtkcuyN6PlTePOrXPPXs/C5cBhU11zFM+UEujN4rGFRSEpKg5cutmSaHIa7d1Y58uBbdw7oL9Mkp6tKy74sKgA2IZuS3L15RmJF2TJqQsYQFCgKwCwpk3KNxeqess5SGU9VYqUSQaDXSGukvJRTTloSI00clKNPwWluYWWIZokoxF49wxIKMQEdCYjABGHhjEsMAmReIqVEiaQwgGM7GFCJhQAQh2rCJhyKwwItnFa2WBE1LTEpUOY9hzHhFoCEoBoT5Ax18/B+iaHlrKCHYGo8DmPF9O6MlbehEyS5UFqA7JBBTpmQMn3aPXTWIqTWIeNeAPClyZ3zVl8n118Y0tydLFSJSUKmuBnLW8yXnkQfwMbu8+jcmc+JABPykcJ2elCe8GMHevwczZaVLQtMwJrhAIW3LQqbbakZSxsA/KvCzTgCuWZZNSuVxJ/yqFPg8dh0dUtLySmckv2C6h9pPyTycmPN0W2ZLDAlIfKtX/GPSLl6Y/EykzkLUQniUohbVYYUuMOnaVTYxzvFG/sTQV6O9MhLaRanSU0Ew5UoAvX+rlWK3S3onLw9fIVKSlTqIUUhB1dCzTwi7aZdntiAFzSvACXCwgpB3TMYEcwN6xjbxujAQJMwT0PibAcIP2VjCo805x1bku2O6BItKlPgCl4aOmiB/VQCIKsClj4xQ+ygOfFasj3Axsbv+EBSECVOs0tSRoAJf+kgp9BF1Fvuyd2pK5Rz4XH+0kekUnfQzDS7tKUnBMUhD5Hict2RkTTwD6RxTZplACg6VChn3GPRF9HrDNqi0qTsCAwGwBSIrTOjdjQQ9vlirgHCct2VTKADGWazkK4yGyo+eVXi/aJjas7mutCK+Y8oIXvdaJQCpU5E5C3qirHYgEtnQ55wEnThQsQWy/I7RzZLcikiEm1lxlTUcyVOWrUmDqpqilKiHSaFi+EDY655Nvm0ZqRLxKCUntKCXJADvQg6AR6J0j6OJkSUqQpwAlJKiHcMAoA0I3GWXODJDdHjwHRi7XOBASA/Kjk945n17o5SUupRcukMGyJNK8sx/eOqrDMX2Ak1LqCgz5UajbMIKWe6Epl8QGJnJqXI2HpHPLLCKryJzXgB2y0gE5qLNswYuG0zidh6SYRgJJSpgQ2g0fbVuQ2jQWi5pcx0YM9UhlBsmIHMxzsfwcIK3UVhPNQc+AAaDHOOVVtYt1l6zXjNmzk4QVJYhsXaTkKu435vGhk2TCkAaAe+UKwXamUkJSMqPqYvANtHRh06h+4Wyws0jniiS4i0dwCeIg198oRhCABgqHENDPASxGErKETCaAojEnhnrCMIBkmkJW8MMofaABwc4iYkIjAAyhDgQmhAwARIeIkbR0OcM1PbABwmyAoMoBQOhAI9YE2notLUXQTLUzUcjydx4Hwg5rD4YmUFLsDEWm4ZsoE4cdSXTVnL5f9fGOJtrFjUl8+E+JqI3wFIrWm70TDxICjoTmO45xy5NJGXRDimea9IL7KAEobEQ5JwltmqRvGc/esx3B9W8gI9TvPoPInmuNJGRSp2r9YHeA6/gnl6T1+IT7RF4sPxxpDSSRmJd8TVyFpAUSKlQzCfDnAP9pqBi8ucen3f0HMkEIKWLVNTTvSfIR1HRDN0ymVow2+xEOWRN/V0FnmthvJUpXaLGihWvf3QQtF4pPFmM8quXzOb5xp1fBghy61AE0ZWXKqYJyugUoISgsUgk1dy43fPPyENpt8RY1Iw9w21JtCAXqeFiQyjkedYJ9Jrunzl9YklaSAwKmIfcKNXfMRr7v6F2aUvEmXXRyad1aQYk2ZKRwgDTyifhm57lwT5s8/6KdF7UiaVLGBDHNQOI00GgzeNrIudI7VfQfnBFKIk3KNf4eDe6XLH2cpcgJyDd0dUiE0OE0jbakuAEUw7d3kIUIoO8JAdl/n7IYCohQosobeOY1hQoAEvL32htYUKGSx4YGkKFANC1icPChAclQ5GUNCgETTER2YaFAAhEwK+MKFAMb8vwjmTlChQDHVEtoUKABJyHvvDj39IUKACCYeFChkiOsIe/pChQn0JjTPfzh1QoUD6A4ExIH2QoUNdATH5RPbx/CFChDQ87P33hNTwMKFB4B9EXz99I6pFIUKJQH//Z"/>
          <p:cNvSpPr>
            <a:spLocks noChangeAspect="1" noChangeArrowheads="1"/>
          </p:cNvSpPr>
          <p:nvPr/>
        </p:nvSpPr>
        <p:spPr bwMode="auto">
          <a:xfrm>
            <a:off x="250825" y="5013325"/>
            <a:ext cx="2695575" cy="1695450"/>
          </a:xfrm>
          <a:prstGeom prst="rect">
            <a:avLst/>
          </a:prstGeom>
          <a:noFill/>
          <a:ln w="9525">
            <a:noFill/>
            <a:miter lim="800000"/>
            <a:headEnd/>
            <a:tailEnd/>
          </a:ln>
        </p:spPr>
        <p:txBody>
          <a:bodyPr/>
          <a:lstStyle/>
          <a:p>
            <a:endParaRPr lang="el-GR">
              <a:latin typeface="Constantia"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046"/>
                                        </p:tgtEl>
                                        <p:attrNameLst>
                                          <p:attrName>style.visibility</p:attrName>
                                        </p:attrNameLst>
                                      </p:cBhvr>
                                      <p:to>
                                        <p:strVal val="visible"/>
                                      </p:to>
                                    </p:set>
                                    <p:anim calcmode="lin" valueType="num">
                                      <p:cBhvr>
                                        <p:cTn id="7" dur="1000" fill="hold"/>
                                        <p:tgtEl>
                                          <p:spTgt spid="1046"/>
                                        </p:tgtEl>
                                        <p:attrNameLst>
                                          <p:attrName>ppt_w</p:attrName>
                                        </p:attrNameLst>
                                      </p:cBhvr>
                                      <p:tavLst>
                                        <p:tav tm="0">
                                          <p:val>
                                            <p:strVal val="#ppt_w+.3"/>
                                          </p:val>
                                        </p:tav>
                                        <p:tav tm="100000">
                                          <p:val>
                                            <p:strVal val="#ppt_w"/>
                                          </p:val>
                                        </p:tav>
                                      </p:tavLst>
                                    </p:anim>
                                    <p:anim calcmode="lin" valueType="num">
                                      <p:cBhvr>
                                        <p:cTn id="8" dur="1000" fill="hold"/>
                                        <p:tgtEl>
                                          <p:spTgt spid="1046"/>
                                        </p:tgtEl>
                                        <p:attrNameLst>
                                          <p:attrName>ppt_h</p:attrName>
                                        </p:attrNameLst>
                                      </p:cBhvr>
                                      <p:tavLst>
                                        <p:tav tm="0">
                                          <p:val>
                                            <p:strVal val="#ppt_h"/>
                                          </p:val>
                                        </p:tav>
                                        <p:tav tm="100000">
                                          <p:val>
                                            <p:strVal val="#ppt_h"/>
                                          </p:val>
                                        </p:tav>
                                      </p:tavLst>
                                    </p:anim>
                                    <p:animEffect transition="in" filter="fade">
                                      <p:cBhvr>
                                        <p:cTn id="9" dur="1000"/>
                                        <p:tgtEl>
                                          <p:spTgt spid="1046"/>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1038"/>
                                        </p:tgtEl>
                                        <p:attrNameLst>
                                          <p:attrName>style.visibility</p:attrName>
                                        </p:attrNameLst>
                                      </p:cBhvr>
                                      <p:to>
                                        <p:strVal val="visible"/>
                                      </p:to>
                                    </p:set>
                                    <p:anim calcmode="lin" valueType="num">
                                      <p:cBhvr>
                                        <p:cTn id="13" dur="1000" fill="hold"/>
                                        <p:tgtEl>
                                          <p:spTgt spid="1038"/>
                                        </p:tgtEl>
                                        <p:attrNameLst>
                                          <p:attrName>ppt_w</p:attrName>
                                        </p:attrNameLst>
                                      </p:cBhvr>
                                      <p:tavLst>
                                        <p:tav tm="0">
                                          <p:val>
                                            <p:strVal val="#ppt_w+.3"/>
                                          </p:val>
                                        </p:tav>
                                        <p:tav tm="100000">
                                          <p:val>
                                            <p:strVal val="#ppt_w"/>
                                          </p:val>
                                        </p:tav>
                                      </p:tavLst>
                                    </p:anim>
                                    <p:anim calcmode="lin" valueType="num">
                                      <p:cBhvr>
                                        <p:cTn id="14" dur="1000" fill="hold"/>
                                        <p:tgtEl>
                                          <p:spTgt spid="1038"/>
                                        </p:tgtEl>
                                        <p:attrNameLst>
                                          <p:attrName>ppt_h</p:attrName>
                                        </p:attrNameLst>
                                      </p:cBhvr>
                                      <p:tavLst>
                                        <p:tav tm="0">
                                          <p:val>
                                            <p:strVal val="#ppt_h"/>
                                          </p:val>
                                        </p:tav>
                                        <p:tav tm="100000">
                                          <p:val>
                                            <p:strVal val="#ppt_h"/>
                                          </p:val>
                                        </p:tav>
                                      </p:tavLst>
                                    </p:anim>
                                    <p:animEffect transition="in" filter="fade">
                                      <p:cBhvr>
                                        <p:cTn id="15" dur="1000"/>
                                        <p:tgtEl>
                                          <p:spTgt spid="1038"/>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1048"/>
                                        </p:tgtEl>
                                        <p:attrNameLst>
                                          <p:attrName>style.visibility</p:attrName>
                                        </p:attrNameLst>
                                      </p:cBhvr>
                                      <p:to>
                                        <p:strVal val="visible"/>
                                      </p:to>
                                    </p:set>
                                    <p:anim calcmode="lin" valueType="num">
                                      <p:cBhvr>
                                        <p:cTn id="19" dur="1000" fill="hold"/>
                                        <p:tgtEl>
                                          <p:spTgt spid="1048"/>
                                        </p:tgtEl>
                                        <p:attrNameLst>
                                          <p:attrName>ppt_w</p:attrName>
                                        </p:attrNameLst>
                                      </p:cBhvr>
                                      <p:tavLst>
                                        <p:tav tm="0">
                                          <p:val>
                                            <p:strVal val="#ppt_w+.3"/>
                                          </p:val>
                                        </p:tav>
                                        <p:tav tm="100000">
                                          <p:val>
                                            <p:strVal val="#ppt_w"/>
                                          </p:val>
                                        </p:tav>
                                      </p:tavLst>
                                    </p:anim>
                                    <p:anim calcmode="lin" valueType="num">
                                      <p:cBhvr>
                                        <p:cTn id="20" dur="1000" fill="hold"/>
                                        <p:tgtEl>
                                          <p:spTgt spid="1048"/>
                                        </p:tgtEl>
                                        <p:attrNameLst>
                                          <p:attrName>ppt_h</p:attrName>
                                        </p:attrNameLst>
                                      </p:cBhvr>
                                      <p:tavLst>
                                        <p:tav tm="0">
                                          <p:val>
                                            <p:strVal val="#ppt_h"/>
                                          </p:val>
                                        </p:tav>
                                        <p:tav tm="100000">
                                          <p:val>
                                            <p:strVal val="#ppt_h"/>
                                          </p:val>
                                        </p:tav>
                                      </p:tavLst>
                                    </p:anim>
                                    <p:animEffect transition="in" filter="fade">
                                      <p:cBhvr>
                                        <p:cTn id="21" dur="1000"/>
                                        <p:tgtEl>
                                          <p:spTgt spid="1048"/>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1040"/>
                                        </p:tgtEl>
                                        <p:attrNameLst>
                                          <p:attrName>style.visibility</p:attrName>
                                        </p:attrNameLst>
                                      </p:cBhvr>
                                      <p:to>
                                        <p:strVal val="visible"/>
                                      </p:to>
                                    </p:set>
                                    <p:anim calcmode="lin" valueType="num">
                                      <p:cBhvr>
                                        <p:cTn id="25" dur="1000" fill="hold"/>
                                        <p:tgtEl>
                                          <p:spTgt spid="1040"/>
                                        </p:tgtEl>
                                        <p:attrNameLst>
                                          <p:attrName>ppt_w</p:attrName>
                                        </p:attrNameLst>
                                      </p:cBhvr>
                                      <p:tavLst>
                                        <p:tav tm="0">
                                          <p:val>
                                            <p:strVal val="#ppt_w+.3"/>
                                          </p:val>
                                        </p:tav>
                                        <p:tav tm="100000">
                                          <p:val>
                                            <p:strVal val="#ppt_w"/>
                                          </p:val>
                                        </p:tav>
                                      </p:tavLst>
                                    </p:anim>
                                    <p:anim calcmode="lin" valueType="num">
                                      <p:cBhvr>
                                        <p:cTn id="26" dur="1000" fill="hold"/>
                                        <p:tgtEl>
                                          <p:spTgt spid="1040"/>
                                        </p:tgtEl>
                                        <p:attrNameLst>
                                          <p:attrName>ppt_h</p:attrName>
                                        </p:attrNameLst>
                                      </p:cBhvr>
                                      <p:tavLst>
                                        <p:tav tm="0">
                                          <p:val>
                                            <p:strVal val="#ppt_h"/>
                                          </p:val>
                                        </p:tav>
                                        <p:tav tm="100000">
                                          <p:val>
                                            <p:strVal val="#ppt_h"/>
                                          </p:val>
                                        </p:tav>
                                      </p:tavLst>
                                    </p:anim>
                                    <p:animEffect transition="in" filter="fade">
                                      <p:cBhvr>
                                        <p:cTn id="27" dur="1000"/>
                                        <p:tgtEl>
                                          <p:spTgt spid="1040"/>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1044"/>
                                        </p:tgtEl>
                                        <p:attrNameLst>
                                          <p:attrName>style.visibility</p:attrName>
                                        </p:attrNameLst>
                                      </p:cBhvr>
                                      <p:to>
                                        <p:strVal val="visible"/>
                                      </p:to>
                                    </p:set>
                                    <p:anim calcmode="lin" valueType="num">
                                      <p:cBhvr>
                                        <p:cTn id="31" dur="1000" fill="hold"/>
                                        <p:tgtEl>
                                          <p:spTgt spid="1044"/>
                                        </p:tgtEl>
                                        <p:attrNameLst>
                                          <p:attrName>ppt_w</p:attrName>
                                        </p:attrNameLst>
                                      </p:cBhvr>
                                      <p:tavLst>
                                        <p:tav tm="0">
                                          <p:val>
                                            <p:strVal val="#ppt_w+.3"/>
                                          </p:val>
                                        </p:tav>
                                        <p:tav tm="100000">
                                          <p:val>
                                            <p:strVal val="#ppt_w"/>
                                          </p:val>
                                        </p:tav>
                                      </p:tavLst>
                                    </p:anim>
                                    <p:anim calcmode="lin" valueType="num">
                                      <p:cBhvr>
                                        <p:cTn id="32" dur="1000" fill="hold"/>
                                        <p:tgtEl>
                                          <p:spTgt spid="1044"/>
                                        </p:tgtEl>
                                        <p:attrNameLst>
                                          <p:attrName>ppt_h</p:attrName>
                                        </p:attrNameLst>
                                      </p:cBhvr>
                                      <p:tavLst>
                                        <p:tav tm="0">
                                          <p:val>
                                            <p:strVal val="#ppt_h"/>
                                          </p:val>
                                        </p:tav>
                                        <p:tav tm="100000">
                                          <p:val>
                                            <p:strVal val="#ppt_h"/>
                                          </p:val>
                                        </p:tav>
                                      </p:tavLst>
                                    </p:anim>
                                    <p:animEffect transition="in" filter="fade">
                                      <p:cBhvr>
                                        <p:cTn id="33" dur="1000"/>
                                        <p:tgtEl>
                                          <p:spTgt spid="1044"/>
                                        </p:tgtEl>
                                      </p:cBhvr>
                                    </p:animEffect>
                                  </p:childTnLst>
                                </p:cTn>
                              </p:par>
                            </p:childTnLst>
                          </p:cTn>
                        </p:par>
                        <p:par>
                          <p:cTn id="34" fill="hold">
                            <p:stCondLst>
                              <p:cond delay="5000"/>
                            </p:stCondLst>
                            <p:childTnLst>
                              <p:par>
                                <p:cTn id="35" presetID="50" presetClass="entr" presetSubtype="0" decel="100000" fill="hold" nodeType="afterEffect">
                                  <p:stCondLst>
                                    <p:cond delay="0"/>
                                  </p:stCondLst>
                                  <p:childTnLst>
                                    <p:set>
                                      <p:cBhvr>
                                        <p:cTn id="36" dur="1" fill="hold">
                                          <p:stCondLst>
                                            <p:cond delay="0"/>
                                          </p:stCondLst>
                                        </p:cTn>
                                        <p:tgtEl>
                                          <p:spTgt spid="1050"/>
                                        </p:tgtEl>
                                        <p:attrNameLst>
                                          <p:attrName>style.visibility</p:attrName>
                                        </p:attrNameLst>
                                      </p:cBhvr>
                                      <p:to>
                                        <p:strVal val="visible"/>
                                      </p:to>
                                    </p:set>
                                    <p:anim calcmode="lin" valueType="num">
                                      <p:cBhvr>
                                        <p:cTn id="37" dur="1000" fill="hold"/>
                                        <p:tgtEl>
                                          <p:spTgt spid="1050"/>
                                        </p:tgtEl>
                                        <p:attrNameLst>
                                          <p:attrName>ppt_w</p:attrName>
                                        </p:attrNameLst>
                                      </p:cBhvr>
                                      <p:tavLst>
                                        <p:tav tm="0">
                                          <p:val>
                                            <p:strVal val="#ppt_w+.3"/>
                                          </p:val>
                                        </p:tav>
                                        <p:tav tm="100000">
                                          <p:val>
                                            <p:strVal val="#ppt_w"/>
                                          </p:val>
                                        </p:tav>
                                      </p:tavLst>
                                    </p:anim>
                                    <p:anim calcmode="lin" valueType="num">
                                      <p:cBhvr>
                                        <p:cTn id="38" dur="1000" fill="hold"/>
                                        <p:tgtEl>
                                          <p:spTgt spid="1050"/>
                                        </p:tgtEl>
                                        <p:attrNameLst>
                                          <p:attrName>ppt_h</p:attrName>
                                        </p:attrNameLst>
                                      </p:cBhvr>
                                      <p:tavLst>
                                        <p:tav tm="0">
                                          <p:val>
                                            <p:strVal val="#ppt_h"/>
                                          </p:val>
                                        </p:tav>
                                        <p:tav tm="100000">
                                          <p:val>
                                            <p:strVal val="#ppt_h"/>
                                          </p:val>
                                        </p:tav>
                                      </p:tavLst>
                                    </p:anim>
                                    <p:animEffect transition="in" filter="fade">
                                      <p:cBhvr>
                                        <p:cTn id="39" dur="1000"/>
                                        <p:tgtEl>
                                          <p:spTgt spid="1050"/>
                                        </p:tgtEl>
                                      </p:cBhvr>
                                    </p:animEffect>
                                  </p:childTnLst>
                                </p:cTn>
                              </p:par>
                            </p:childTnLst>
                          </p:cTn>
                        </p:par>
                        <p:par>
                          <p:cTn id="40" fill="hold">
                            <p:stCondLst>
                              <p:cond delay="6000"/>
                            </p:stCondLst>
                            <p:childTnLst>
                              <p:par>
                                <p:cTn id="41" presetID="25" presetClass="entr" presetSubtype="0" fill="hold" nodeType="afterEffect">
                                  <p:stCondLst>
                                    <p:cond delay="0"/>
                                  </p:stCondLst>
                                  <p:childTnLst>
                                    <p:set>
                                      <p:cBhvr>
                                        <p:cTn id="42" dur="1" fill="hold">
                                          <p:stCondLst>
                                            <p:cond delay="0"/>
                                          </p:stCondLst>
                                        </p:cTn>
                                        <p:tgtEl>
                                          <p:spTgt spid="1030"/>
                                        </p:tgtEl>
                                        <p:attrNameLst>
                                          <p:attrName>style.visibility</p:attrName>
                                        </p:attrNameLst>
                                      </p:cBhvr>
                                      <p:to>
                                        <p:strVal val="visible"/>
                                      </p:to>
                                    </p:set>
                                    <p:anim calcmode="lin" valueType="num">
                                      <p:cBhvr>
                                        <p:cTn id="43" dur="500" decel="50000" fill="hold">
                                          <p:stCondLst>
                                            <p:cond delay="0"/>
                                          </p:stCondLst>
                                        </p:cTn>
                                        <p:tgtEl>
                                          <p:spTgt spid="1030"/>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030"/>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030"/>
                                        </p:tgtEl>
                                        <p:attrNameLst>
                                          <p:attrName>ppt_w</p:attrName>
                                        </p:attrNameLst>
                                      </p:cBhvr>
                                      <p:tavLst>
                                        <p:tav tm="0">
                                          <p:val>
                                            <p:strVal val="#ppt_w*.05"/>
                                          </p:val>
                                        </p:tav>
                                        <p:tav tm="100000">
                                          <p:val>
                                            <p:strVal val="#ppt_w"/>
                                          </p:val>
                                        </p:tav>
                                      </p:tavLst>
                                    </p:anim>
                                    <p:anim calcmode="lin" valueType="num">
                                      <p:cBhvr>
                                        <p:cTn id="46" dur="1000" fill="hold"/>
                                        <p:tgtEl>
                                          <p:spTgt spid="1030"/>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030"/>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030"/>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030"/>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4929188"/>
          </a:xfrm>
        </p:spPr>
        <p:txBody>
          <a:bodyPr>
            <a:normAutofit fontScale="40000" lnSpcReduction="20000"/>
          </a:bodyPr>
          <a:lstStyle/>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sz="2900" dirty="0" smtClean="0"/>
              <a:t>Ο όρος λύματα αναφέρεται στα υγρά απόβλητα από τις κατοικίες (οικιακά λύματα) και τα υγρά απόβλητα από τις συνήθεις δραστηριότητες μιας πόλης (αστικά λύματα). Όταν τα υγρά απόβλητα μιας πόλης περιέχουν και σημαντικές ποσότητες υγρών βιομηχανικών αποβλήτων τότε ονομάζονται υγρά αστικά απόβλητα. Τα οικιακά λύματα παράγονται από τις ανάγκες των ανθρώπων όπως η αφόδευση, η χρήση του μπάνιου, η προετοιμασία του φαγητού κ.α. Κατά μέσο όρο παράγονται 180 - 300 λίτρα ανά άτομο κάθε ημέρα. Τα αστικά λύματα παράγονται από δημόσια κτήρια, νοσοκομεία κ.λπ.. Η ποιότητα και η ποσότητα των βιομηχανικών αποβλήτων μεταβάλλεται συνεχώς και δεν είναι εύκολο να προσδιοριστεί, αφού πολλές βιομηχανίες ρίχνουν - παρανόμως - ανεπεξέργαστα τα απόβλητά τους στο αποχετευτικό δίκτυο μιας πόλης.</a:t>
            </a:r>
          </a:p>
          <a:p>
            <a:pPr marL="274320" indent="-274320" eaLnBrk="1" fontAlgn="auto" hangingPunct="1">
              <a:spcAft>
                <a:spcPts val="0"/>
              </a:spcAft>
              <a:buFont typeface="Wingdings 2"/>
              <a:buChar char=""/>
              <a:defRPr/>
            </a:pPr>
            <a:endParaRPr lang="el-GR" sz="2900" dirty="0" smtClean="0"/>
          </a:p>
          <a:p>
            <a:pPr marL="274320" indent="-274320" eaLnBrk="1" fontAlgn="auto" hangingPunct="1">
              <a:spcAft>
                <a:spcPts val="0"/>
              </a:spcAft>
              <a:buFont typeface="Wingdings 2"/>
              <a:buChar char=""/>
              <a:defRPr/>
            </a:pPr>
            <a:endParaRPr lang="el-GR" sz="2900" dirty="0" smtClean="0"/>
          </a:p>
          <a:p>
            <a:pPr marL="274320" indent="-274320" eaLnBrk="1" fontAlgn="auto" hangingPunct="1">
              <a:spcAft>
                <a:spcPts val="0"/>
              </a:spcAft>
              <a:buFont typeface="Wingdings 2"/>
              <a:buNone/>
              <a:defRPr/>
            </a:pPr>
            <a:r>
              <a:rPr lang="el-GR" sz="2900" dirty="0" smtClean="0"/>
              <a:t>	Σύνθεση των λυμάτων</a:t>
            </a:r>
          </a:p>
          <a:p>
            <a:pPr marL="274320" indent="-274320" eaLnBrk="1" fontAlgn="auto" hangingPunct="1">
              <a:spcAft>
                <a:spcPts val="0"/>
              </a:spcAft>
              <a:buFont typeface="Wingdings 2"/>
              <a:buChar char=""/>
              <a:defRPr/>
            </a:pPr>
            <a:endParaRPr lang="el-GR" sz="2900" dirty="0" smtClean="0"/>
          </a:p>
          <a:p>
            <a:pPr marL="274320" indent="-274320" eaLnBrk="1" fontAlgn="auto" hangingPunct="1">
              <a:spcAft>
                <a:spcPts val="0"/>
              </a:spcAft>
              <a:buFont typeface="Wingdings 2"/>
              <a:buChar char=""/>
              <a:defRPr/>
            </a:pPr>
            <a:r>
              <a:rPr lang="el-GR" sz="2900" dirty="0" smtClean="0"/>
              <a:t>Η σύνθεση των λυμάτων μπορεί να προσδιορισθεί χρησιμοποιώντας φυσικές, χημικές και βιολογικές διαδικασίες κ.α.</a:t>
            </a:r>
          </a:p>
          <a:p>
            <a:pPr marL="274320" indent="-274320" eaLnBrk="1" fontAlgn="auto" hangingPunct="1">
              <a:spcAft>
                <a:spcPts val="0"/>
              </a:spcAft>
              <a:buFont typeface="Wingdings 2"/>
              <a:buChar char=""/>
              <a:defRPr/>
            </a:pPr>
            <a:endParaRPr lang="el-GR" sz="2900" dirty="0" smtClean="0"/>
          </a:p>
          <a:p>
            <a:pPr marL="274320" indent="-274320" eaLnBrk="1" fontAlgn="auto" hangingPunct="1">
              <a:spcAft>
                <a:spcPts val="0"/>
              </a:spcAft>
              <a:buFont typeface="Wingdings 2"/>
              <a:buNone/>
              <a:defRPr/>
            </a:pPr>
            <a:r>
              <a:rPr lang="el-GR" sz="2900" dirty="0" smtClean="0"/>
              <a:t>	Από τι μολύνεται το νερό</a:t>
            </a:r>
          </a:p>
          <a:p>
            <a:pPr marL="274320" indent="-274320" eaLnBrk="1" fontAlgn="auto" hangingPunct="1">
              <a:spcAft>
                <a:spcPts val="0"/>
              </a:spcAft>
              <a:buFont typeface="Wingdings 2"/>
              <a:buChar char=""/>
              <a:defRPr/>
            </a:pPr>
            <a:endParaRPr lang="el-GR" sz="2900" dirty="0" smtClean="0"/>
          </a:p>
          <a:p>
            <a:pPr marL="274320" indent="-274320" eaLnBrk="1" fontAlgn="auto" hangingPunct="1">
              <a:spcAft>
                <a:spcPts val="0"/>
              </a:spcAft>
              <a:buFont typeface="Wingdings 2"/>
              <a:buChar char=""/>
              <a:defRPr/>
            </a:pPr>
            <a:r>
              <a:rPr lang="el-GR" sz="2900" dirty="0" smtClean="0"/>
              <a:t>Το μη επεξεργασμένο νερό περιέχει ρύπους, οι οποίοι δίνουν στο νερό χρώμα γεύση και οσμή. Αυτοί οι ρύποι περιλαμβάνουν ζωντανούς μικροοργανισμούς (ιούς, βακτήρια), οργανικά υλικά και ανόργανες ενώσεις. Μπορούν να προκαλέσουν ασθένειες όπως γαστρεντερίτιδα, ηπατίτιδα, τυφοειδή πυρετό και δηλητηρίαση.Υπάρχουν τρία είδη μικροοργανισμών στο νερό: Ανθρώπινης Προέλευσης, από αγροτικές φάρμες και από τα φυτά τα δάση και γενικότερα την φύση.</a:t>
            </a:r>
            <a:endParaRPr lang="el-GR" sz="2900" dirty="0"/>
          </a:p>
        </p:txBody>
      </p:sp>
      <p:sp>
        <p:nvSpPr>
          <p:cNvPr id="3" name="2 - Τίτλος"/>
          <p:cNvSpPr>
            <a:spLocks noGrp="1"/>
          </p:cNvSpPr>
          <p:nvPr>
            <p:ph type="title"/>
          </p:nvPr>
        </p:nvSpPr>
        <p:spPr>
          <a:xfrm>
            <a:off x="611560" y="188640"/>
            <a:ext cx="8229600" cy="1219200"/>
          </a:xfrm>
        </p:spPr>
        <p:txBody>
          <a:bodyPr/>
          <a:lstStyle/>
          <a:p>
            <a:pPr eaLnBrk="1" fontAlgn="auto" hangingPunct="1">
              <a:spcAft>
                <a:spcPts val="0"/>
              </a:spcAft>
              <a:defRPr/>
            </a:pPr>
            <a:r>
              <a:rPr lang="el-GR" smtClean="0"/>
              <a:t>Προέλευση και είδη</a:t>
            </a:r>
            <a:endParaRPr lang="el-G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par>
                          <p:cTn id="8" fill="hold">
                            <p:stCondLst>
                              <p:cond delay="2000"/>
                            </p:stCondLst>
                            <p:childTnLst>
                              <p:par>
                                <p:cTn id="9" presetID="25" presetClass="entr" presetSubtype="0" fill="hold" grpId="0"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p:cTn id="11" dur="25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12" dur="25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13" dur="250" accel="50000" fill="hold">
                                          <p:stCondLst>
                                            <p:cond delay="25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15" dur="25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16" dur="25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17" dur="250" accel="50000" fill="hold">
                                          <p:stCondLst>
                                            <p:cond delay="25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18" dur="500" decel="50000">
                                          <p:stCondLst>
                                            <p:cond delay="0"/>
                                          </p:stCondLst>
                                        </p:cTn>
                                        <p:tgtEl>
                                          <p:spTgt spid="2">
                                            <p:txEl>
                                              <p:pRg st="2" end="2"/>
                                            </p:txEl>
                                          </p:spTgt>
                                        </p:tgtEl>
                                      </p:cBhvr>
                                    </p:animEffect>
                                  </p:childTnLst>
                                </p:cTn>
                              </p:par>
                            </p:childTnLst>
                          </p:cTn>
                        </p:par>
                        <p:par>
                          <p:cTn id="19" fill="hold">
                            <p:stCondLst>
                              <p:cond delay="2500"/>
                            </p:stCondLst>
                            <p:childTnLst>
                              <p:par>
                                <p:cTn id="20" presetID="25" presetClass="entr" presetSubtype="0" fill="hold" grpId="0" nodeType="after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 calcmode="lin" valueType="num">
                                      <p:cBhvr>
                                        <p:cTn id="22" dur="250" decel="50000" fill="hold">
                                          <p:stCondLst>
                                            <p:cond delay="0"/>
                                          </p:stCondLst>
                                        </p:cTn>
                                        <p:tgtEl>
                                          <p:spTgt spid="2">
                                            <p:txEl>
                                              <p:pRg st="5" end="5"/>
                                            </p:txEl>
                                          </p:spTgt>
                                        </p:tgtEl>
                                        <p:attrNameLst>
                                          <p:attrName>style.rotation</p:attrName>
                                        </p:attrNameLst>
                                      </p:cBhvr>
                                      <p:tavLst>
                                        <p:tav tm="0">
                                          <p:val>
                                            <p:fltVal val="-90"/>
                                          </p:val>
                                        </p:tav>
                                        <p:tav tm="100000">
                                          <p:val>
                                            <p:fltVal val="0"/>
                                          </p:val>
                                        </p:tav>
                                      </p:tavLst>
                                    </p:anim>
                                    <p:anim calcmode="lin" valueType="num">
                                      <p:cBhvr>
                                        <p:cTn id="23" dur="250" decel="50000" fill="hold">
                                          <p:stCondLst>
                                            <p:cond delay="0"/>
                                          </p:stCondLst>
                                        </p:cTn>
                                        <p:tgtEl>
                                          <p:spTgt spid="2">
                                            <p:txEl>
                                              <p:pRg st="5" end="5"/>
                                            </p:txEl>
                                          </p:spTgt>
                                        </p:tgtEl>
                                        <p:attrNameLst>
                                          <p:attrName>ppt_w</p:attrName>
                                        </p:attrNameLst>
                                      </p:cBhvr>
                                      <p:tavLst>
                                        <p:tav tm="0">
                                          <p:val>
                                            <p:strVal val="#ppt_w"/>
                                          </p:val>
                                        </p:tav>
                                        <p:tav tm="100000">
                                          <p:val>
                                            <p:strVal val="#ppt_w*.05"/>
                                          </p:val>
                                        </p:tav>
                                      </p:tavLst>
                                    </p:anim>
                                    <p:anim calcmode="lin" valueType="num">
                                      <p:cBhvr>
                                        <p:cTn id="24" dur="250" accel="50000" fill="hold">
                                          <p:stCondLst>
                                            <p:cond delay="250"/>
                                          </p:stCondLst>
                                        </p:cTn>
                                        <p:tgtEl>
                                          <p:spTgt spid="2">
                                            <p:txEl>
                                              <p:pRg st="5" end="5"/>
                                            </p:txEl>
                                          </p:spTgt>
                                        </p:tgtEl>
                                        <p:attrNameLst>
                                          <p:attrName>ppt_w</p:attrName>
                                        </p:attrNameLst>
                                      </p:cBhvr>
                                      <p:tavLst>
                                        <p:tav tm="0">
                                          <p:val>
                                            <p:strVal val="#ppt_w*.05"/>
                                          </p:val>
                                        </p:tav>
                                        <p:tav tm="100000">
                                          <p:val>
                                            <p:strVal val="#ppt_w"/>
                                          </p:val>
                                        </p:tav>
                                      </p:tavLst>
                                    </p:anim>
                                    <p:anim calcmode="lin" valueType="num">
                                      <p:cBhvr>
                                        <p:cTn id="25" dur="500" fill="hold"/>
                                        <p:tgtEl>
                                          <p:spTgt spid="2">
                                            <p:txEl>
                                              <p:pRg st="5" end="5"/>
                                            </p:txEl>
                                          </p:spTgt>
                                        </p:tgtEl>
                                        <p:attrNameLst>
                                          <p:attrName>ppt_h</p:attrName>
                                        </p:attrNameLst>
                                      </p:cBhvr>
                                      <p:tavLst>
                                        <p:tav tm="0">
                                          <p:val>
                                            <p:strVal val="#ppt_h"/>
                                          </p:val>
                                        </p:tav>
                                        <p:tav tm="100000">
                                          <p:val>
                                            <p:strVal val="#ppt_h"/>
                                          </p:val>
                                        </p:tav>
                                      </p:tavLst>
                                    </p:anim>
                                    <p:anim calcmode="lin" valueType="num">
                                      <p:cBhvr>
                                        <p:cTn id="26" dur="250" decel="50000" fill="hold">
                                          <p:stCondLst>
                                            <p:cond delay="0"/>
                                          </p:stCondLst>
                                        </p:cTn>
                                        <p:tgtEl>
                                          <p:spTgt spid="2">
                                            <p:txEl>
                                              <p:pRg st="5" end="5"/>
                                            </p:txEl>
                                          </p:spTgt>
                                        </p:tgtEl>
                                        <p:attrNameLst>
                                          <p:attrName>ppt_x</p:attrName>
                                        </p:attrNameLst>
                                      </p:cBhvr>
                                      <p:tavLst>
                                        <p:tav tm="0">
                                          <p:val>
                                            <p:strVal val="#ppt_x+.4"/>
                                          </p:val>
                                        </p:tav>
                                        <p:tav tm="100000">
                                          <p:val>
                                            <p:strVal val="#ppt_x"/>
                                          </p:val>
                                        </p:tav>
                                      </p:tavLst>
                                    </p:anim>
                                    <p:anim calcmode="lin" valueType="num">
                                      <p:cBhvr>
                                        <p:cTn id="27" dur="250" decel="50000" fill="hold">
                                          <p:stCondLst>
                                            <p:cond delay="0"/>
                                          </p:stCondLst>
                                        </p:cTn>
                                        <p:tgtEl>
                                          <p:spTgt spid="2">
                                            <p:txEl>
                                              <p:pRg st="5" end="5"/>
                                            </p:txEl>
                                          </p:spTgt>
                                        </p:tgtEl>
                                        <p:attrNameLst>
                                          <p:attrName>ppt_y</p:attrName>
                                        </p:attrNameLst>
                                      </p:cBhvr>
                                      <p:tavLst>
                                        <p:tav tm="0">
                                          <p:val>
                                            <p:strVal val="#ppt_y-.2"/>
                                          </p:val>
                                        </p:tav>
                                        <p:tav tm="100000">
                                          <p:val>
                                            <p:strVal val="#ppt_y+.1"/>
                                          </p:val>
                                        </p:tav>
                                      </p:tavLst>
                                    </p:anim>
                                    <p:anim calcmode="lin" valueType="num">
                                      <p:cBhvr>
                                        <p:cTn id="28" dur="250" accel="50000" fill="hold">
                                          <p:stCondLst>
                                            <p:cond delay="250"/>
                                          </p:stCondLst>
                                        </p:cTn>
                                        <p:tgtEl>
                                          <p:spTgt spid="2">
                                            <p:txEl>
                                              <p:pRg st="5" end="5"/>
                                            </p:txEl>
                                          </p:spTgt>
                                        </p:tgtEl>
                                        <p:attrNameLst>
                                          <p:attrName>ppt_y</p:attrName>
                                        </p:attrNameLst>
                                      </p:cBhvr>
                                      <p:tavLst>
                                        <p:tav tm="0">
                                          <p:val>
                                            <p:strVal val="#ppt_y+.1"/>
                                          </p:val>
                                        </p:tav>
                                        <p:tav tm="100000">
                                          <p:val>
                                            <p:strVal val="#ppt_y"/>
                                          </p:val>
                                        </p:tav>
                                      </p:tavLst>
                                    </p:anim>
                                    <p:animEffect transition="in" filter="fade">
                                      <p:cBhvr>
                                        <p:cTn id="29" dur="500" decel="50000">
                                          <p:stCondLst>
                                            <p:cond delay="0"/>
                                          </p:stCondLst>
                                        </p:cTn>
                                        <p:tgtEl>
                                          <p:spTgt spid="2">
                                            <p:txEl>
                                              <p:pRg st="5" end="5"/>
                                            </p:txEl>
                                          </p:spTgt>
                                        </p:tgtEl>
                                      </p:cBhvr>
                                    </p:animEffect>
                                  </p:childTnLst>
                                </p:cTn>
                              </p:par>
                            </p:childTnLst>
                          </p:cTn>
                        </p:par>
                        <p:par>
                          <p:cTn id="30" fill="hold">
                            <p:stCondLst>
                              <p:cond delay="3000"/>
                            </p:stCondLst>
                            <p:childTnLst>
                              <p:par>
                                <p:cTn id="31" presetID="25" presetClass="entr" presetSubtype="0" fill="hold" grpId="0" nodeType="after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p:cTn id="33" dur="250" decel="50000" fill="hold">
                                          <p:stCondLst>
                                            <p:cond delay="0"/>
                                          </p:stCondLst>
                                        </p:cTn>
                                        <p:tgtEl>
                                          <p:spTgt spid="2">
                                            <p:txEl>
                                              <p:pRg st="7" end="7"/>
                                            </p:txEl>
                                          </p:spTgt>
                                        </p:tgtEl>
                                        <p:attrNameLst>
                                          <p:attrName>style.rotation</p:attrName>
                                        </p:attrNameLst>
                                      </p:cBhvr>
                                      <p:tavLst>
                                        <p:tav tm="0">
                                          <p:val>
                                            <p:fltVal val="-90"/>
                                          </p:val>
                                        </p:tav>
                                        <p:tav tm="100000">
                                          <p:val>
                                            <p:fltVal val="0"/>
                                          </p:val>
                                        </p:tav>
                                      </p:tavLst>
                                    </p:anim>
                                    <p:anim calcmode="lin" valueType="num">
                                      <p:cBhvr>
                                        <p:cTn id="34" dur="250" decel="50000" fill="hold">
                                          <p:stCondLst>
                                            <p:cond delay="0"/>
                                          </p:stCondLst>
                                        </p:cTn>
                                        <p:tgtEl>
                                          <p:spTgt spid="2">
                                            <p:txEl>
                                              <p:pRg st="7" end="7"/>
                                            </p:txEl>
                                          </p:spTgt>
                                        </p:tgtEl>
                                        <p:attrNameLst>
                                          <p:attrName>ppt_w</p:attrName>
                                        </p:attrNameLst>
                                      </p:cBhvr>
                                      <p:tavLst>
                                        <p:tav tm="0">
                                          <p:val>
                                            <p:strVal val="#ppt_w"/>
                                          </p:val>
                                        </p:tav>
                                        <p:tav tm="100000">
                                          <p:val>
                                            <p:strVal val="#ppt_w*.05"/>
                                          </p:val>
                                        </p:tav>
                                      </p:tavLst>
                                    </p:anim>
                                    <p:anim calcmode="lin" valueType="num">
                                      <p:cBhvr>
                                        <p:cTn id="35" dur="250" accel="50000" fill="hold">
                                          <p:stCondLst>
                                            <p:cond delay="250"/>
                                          </p:stCondLst>
                                        </p:cTn>
                                        <p:tgtEl>
                                          <p:spTgt spid="2">
                                            <p:txEl>
                                              <p:pRg st="7" end="7"/>
                                            </p:txEl>
                                          </p:spTgt>
                                        </p:tgtEl>
                                        <p:attrNameLst>
                                          <p:attrName>ppt_w</p:attrName>
                                        </p:attrNameLst>
                                      </p:cBhvr>
                                      <p:tavLst>
                                        <p:tav tm="0">
                                          <p:val>
                                            <p:strVal val="#ppt_w*.05"/>
                                          </p:val>
                                        </p:tav>
                                        <p:tav tm="100000">
                                          <p:val>
                                            <p:strVal val="#ppt_w"/>
                                          </p:val>
                                        </p:tav>
                                      </p:tavLst>
                                    </p:anim>
                                    <p:anim calcmode="lin" valueType="num">
                                      <p:cBhvr>
                                        <p:cTn id="36" dur="500" fill="hold"/>
                                        <p:tgtEl>
                                          <p:spTgt spid="2">
                                            <p:txEl>
                                              <p:pRg st="7" end="7"/>
                                            </p:txEl>
                                          </p:spTgt>
                                        </p:tgtEl>
                                        <p:attrNameLst>
                                          <p:attrName>ppt_h</p:attrName>
                                        </p:attrNameLst>
                                      </p:cBhvr>
                                      <p:tavLst>
                                        <p:tav tm="0">
                                          <p:val>
                                            <p:strVal val="#ppt_h"/>
                                          </p:val>
                                        </p:tav>
                                        <p:tav tm="100000">
                                          <p:val>
                                            <p:strVal val="#ppt_h"/>
                                          </p:val>
                                        </p:tav>
                                      </p:tavLst>
                                    </p:anim>
                                    <p:anim calcmode="lin" valueType="num">
                                      <p:cBhvr>
                                        <p:cTn id="37" dur="250" decel="50000" fill="hold">
                                          <p:stCondLst>
                                            <p:cond delay="0"/>
                                          </p:stCondLst>
                                        </p:cTn>
                                        <p:tgtEl>
                                          <p:spTgt spid="2">
                                            <p:txEl>
                                              <p:pRg st="7" end="7"/>
                                            </p:txEl>
                                          </p:spTgt>
                                        </p:tgtEl>
                                        <p:attrNameLst>
                                          <p:attrName>ppt_x</p:attrName>
                                        </p:attrNameLst>
                                      </p:cBhvr>
                                      <p:tavLst>
                                        <p:tav tm="0">
                                          <p:val>
                                            <p:strVal val="#ppt_x+.4"/>
                                          </p:val>
                                        </p:tav>
                                        <p:tav tm="100000">
                                          <p:val>
                                            <p:strVal val="#ppt_x"/>
                                          </p:val>
                                        </p:tav>
                                      </p:tavLst>
                                    </p:anim>
                                    <p:anim calcmode="lin" valueType="num">
                                      <p:cBhvr>
                                        <p:cTn id="38" dur="250" decel="50000" fill="hold">
                                          <p:stCondLst>
                                            <p:cond delay="0"/>
                                          </p:stCondLst>
                                        </p:cTn>
                                        <p:tgtEl>
                                          <p:spTgt spid="2">
                                            <p:txEl>
                                              <p:pRg st="7" end="7"/>
                                            </p:txEl>
                                          </p:spTgt>
                                        </p:tgtEl>
                                        <p:attrNameLst>
                                          <p:attrName>ppt_y</p:attrName>
                                        </p:attrNameLst>
                                      </p:cBhvr>
                                      <p:tavLst>
                                        <p:tav tm="0">
                                          <p:val>
                                            <p:strVal val="#ppt_y-.2"/>
                                          </p:val>
                                        </p:tav>
                                        <p:tav tm="100000">
                                          <p:val>
                                            <p:strVal val="#ppt_y+.1"/>
                                          </p:val>
                                        </p:tav>
                                      </p:tavLst>
                                    </p:anim>
                                    <p:anim calcmode="lin" valueType="num">
                                      <p:cBhvr>
                                        <p:cTn id="39" dur="250" accel="50000" fill="hold">
                                          <p:stCondLst>
                                            <p:cond delay="250"/>
                                          </p:stCondLst>
                                        </p:cTn>
                                        <p:tgtEl>
                                          <p:spTgt spid="2">
                                            <p:txEl>
                                              <p:pRg st="7" end="7"/>
                                            </p:txEl>
                                          </p:spTgt>
                                        </p:tgtEl>
                                        <p:attrNameLst>
                                          <p:attrName>ppt_y</p:attrName>
                                        </p:attrNameLst>
                                      </p:cBhvr>
                                      <p:tavLst>
                                        <p:tav tm="0">
                                          <p:val>
                                            <p:strVal val="#ppt_y+.1"/>
                                          </p:val>
                                        </p:tav>
                                        <p:tav tm="100000">
                                          <p:val>
                                            <p:strVal val="#ppt_y"/>
                                          </p:val>
                                        </p:tav>
                                      </p:tavLst>
                                    </p:anim>
                                    <p:animEffect transition="in" filter="fade">
                                      <p:cBhvr>
                                        <p:cTn id="40" dur="500" decel="50000">
                                          <p:stCondLst>
                                            <p:cond delay="0"/>
                                          </p:stCondLst>
                                        </p:cTn>
                                        <p:tgtEl>
                                          <p:spTgt spid="2">
                                            <p:txEl>
                                              <p:pRg st="7" end="7"/>
                                            </p:txEl>
                                          </p:spTgt>
                                        </p:tgtEl>
                                      </p:cBhvr>
                                    </p:animEffect>
                                  </p:childTnLst>
                                </p:cTn>
                              </p:par>
                            </p:childTnLst>
                          </p:cTn>
                        </p:par>
                        <p:par>
                          <p:cTn id="41" fill="hold">
                            <p:stCondLst>
                              <p:cond delay="3500"/>
                            </p:stCondLst>
                            <p:childTnLst>
                              <p:par>
                                <p:cTn id="42" presetID="25" presetClass="entr" presetSubtype="0" fill="hold" grpId="0" nodeType="after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anim calcmode="lin" valueType="num">
                                      <p:cBhvr>
                                        <p:cTn id="44" dur="250" decel="50000" fill="hold">
                                          <p:stCondLst>
                                            <p:cond delay="0"/>
                                          </p:stCondLst>
                                        </p:cTn>
                                        <p:tgtEl>
                                          <p:spTgt spid="2">
                                            <p:txEl>
                                              <p:pRg st="9" end="9"/>
                                            </p:txEl>
                                          </p:spTgt>
                                        </p:tgtEl>
                                        <p:attrNameLst>
                                          <p:attrName>style.rotation</p:attrName>
                                        </p:attrNameLst>
                                      </p:cBhvr>
                                      <p:tavLst>
                                        <p:tav tm="0">
                                          <p:val>
                                            <p:fltVal val="-90"/>
                                          </p:val>
                                        </p:tav>
                                        <p:tav tm="100000">
                                          <p:val>
                                            <p:fltVal val="0"/>
                                          </p:val>
                                        </p:tav>
                                      </p:tavLst>
                                    </p:anim>
                                    <p:anim calcmode="lin" valueType="num">
                                      <p:cBhvr>
                                        <p:cTn id="45" dur="250" decel="50000" fill="hold">
                                          <p:stCondLst>
                                            <p:cond delay="0"/>
                                          </p:stCondLst>
                                        </p:cTn>
                                        <p:tgtEl>
                                          <p:spTgt spid="2">
                                            <p:txEl>
                                              <p:pRg st="9" end="9"/>
                                            </p:txEl>
                                          </p:spTgt>
                                        </p:tgtEl>
                                        <p:attrNameLst>
                                          <p:attrName>ppt_w</p:attrName>
                                        </p:attrNameLst>
                                      </p:cBhvr>
                                      <p:tavLst>
                                        <p:tav tm="0">
                                          <p:val>
                                            <p:strVal val="#ppt_w"/>
                                          </p:val>
                                        </p:tav>
                                        <p:tav tm="100000">
                                          <p:val>
                                            <p:strVal val="#ppt_w*.05"/>
                                          </p:val>
                                        </p:tav>
                                      </p:tavLst>
                                    </p:anim>
                                    <p:anim calcmode="lin" valueType="num">
                                      <p:cBhvr>
                                        <p:cTn id="46" dur="250" accel="50000" fill="hold">
                                          <p:stCondLst>
                                            <p:cond delay="250"/>
                                          </p:stCondLst>
                                        </p:cTn>
                                        <p:tgtEl>
                                          <p:spTgt spid="2">
                                            <p:txEl>
                                              <p:pRg st="9" end="9"/>
                                            </p:txEl>
                                          </p:spTgt>
                                        </p:tgtEl>
                                        <p:attrNameLst>
                                          <p:attrName>ppt_w</p:attrName>
                                        </p:attrNameLst>
                                      </p:cBhvr>
                                      <p:tavLst>
                                        <p:tav tm="0">
                                          <p:val>
                                            <p:strVal val="#ppt_w*.05"/>
                                          </p:val>
                                        </p:tav>
                                        <p:tav tm="100000">
                                          <p:val>
                                            <p:strVal val="#ppt_w"/>
                                          </p:val>
                                        </p:tav>
                                      </p:tavLst>
                                    </p:anim>
                                    <p:anim calcmode="lin" valueType="num">
                                      <p:cBhvr>
                                        <p:cTn id="47" dur="500" fill="hold"/>
                                        <p:tgtEl>
                                          <p:spTgt spid="2">
                                            <p:txEl>
                                              <p:pRg st="9" end="9"/>
                                            </p:txEl>
                                          </p:spTgt>
                                        </p:tgtEl>
                                        <p:attrNameLst>
                                          <p:attrName>ppt_h</p:attrName>
                                        </p:attrNameLst>
                                      </p:cBhvr>
                                      <p:tavLst>
                                        <p:tav tm="0">
                                          <p:val>
                                            <p:strVal val="#ppt_h"/>
                                          </p:val>
                                        </p:tav>
                                        <p:tav tm="100000">
                                          <p:val>
                                            <p:strVal val="#ppt_h"/>
                                          </p:val>
                                        </p:tav>
                                      </p:tavLst>
                                    </p:anim>
                                    <p:anim calcmode="lin" valueType="num">
                                      <p:cBhvr>
                                        <p:cTn id="48" dur="250" decel="50000" fill="hold">
                                          <p:stCondLst>
                                            <p:cond delay="0"/>
                                          </p:stCondLst>
                                        </p:cTn>
                                        <p:tgtEl>
                                          <p:spTgt spid="2">
                                            <p:txEl>
                                              <p:pRg st="9" end="9"/>
                                            </p:txEl>
                                          </p:spTgt>
                                        </p:tgtEl>
                                        <p:attrNameLst>
                                          <p:attrName>ppt_x</p:attrName>
                                        </p:attrNameLst>
                                      </p:cBhvr>
                                      <p:tavLst>
                                        <p:tav tm="0">
                                          <p:val>
                                            <p:strVal val="#ppt_x+.4"/>
                                          </p:val>
                                        </p:tav>
                                        <p:tav tm="100000">
                                          <p:val>
                                            <p:strVal val="#ppt_x"/>
                                          </p:val>
                                        </p:tav>
                                      </p:tavLst>
                                    </p:anim>
                                    <p:anim calcmode="lin" valueType="num">
                                      <p:cBhvr>
                                        <p:cTn id="49" dur="250" decel="50000" fill="hold">
                                          <p:stCondLst>
                                            <p:cond delay="0"/>
                                          </p:stCondLst>
                                        </p:cTn>
                                        <p:tgtEl>
                                          <p:spTgt spid="2">
                                            <p:txEl>
                                              <p:pRg st="9" end="9"/>
                                            </p:txEl>
                                          </p:spTgt>
                                        </p:tgtEl>
                                        <p:attrNameLst>
                                          <p:attrName>ppt_y</p:attrName>
                                        </p:attrNameLst>
                                      </p:cBhvr>
                                      <p:tavLst>
                                        <p:tav tm="0">
                                          <p:val>
                                            <p:strVal val="#ppt_y-.2"/>
                                          </p:val>
                                        </p:tav>
                                        <p:tav tm="100000">
                                          <p:val>
                                            <p:strVal val="#ppt_y+.1"/>
                                          </p:val>
                                        </p:tav>
                                      </p:tavLst>
                                    </p:anim>
                                    <p:anim calcmode="lin" valueType="num">
                                      <p:cBhvr>
                                        <p:cTn id="50" dur="250" accel="50000" fill="hold">
                                          <p:stCondLst>
                                            <p:cond delay="250"/>
                                          </p:stCondLst>
                                        </p:cTn>
                                        <p:tgtEl>
                                          <p:spTgt spid="2">
                                            <p:txEl>
                                              <p:pRg st="9" end="9"/>
                                            </p:txEl>
                                          </p:spTgt>
                                        </p:tgtEl>
                                        <p:attrNameLst>
                                          <p:attrName>ppt_y</p:attrName>
                                        </p:attrNameLst>
                                      </p:cBhvr>
                                      <p:tavLst>
                                        <p:tav tm="0">
                                          <p:val>
                                            <p:strVal val="#ppt_y+.1"/>
                                          </p:val>
                                        </p:tav>
                                        <p:tav tm="100000">
                                          <p:val>
                                            <p:strVal val="#ppt_y"/>
                                          </p:val>
                                        </p:tav>
                                      </p:tavLst>
                                    </p:anim>
                                    <p:animEffect transition="in" filter="fade">
                                      <p:cBhvr>
                                        <p:cTn id="51" dur="500" decel="50000">
                                          <p:stCondLst>
                                            <p:cond delay="0"/>
                                          </p:stCondLst>
                                        </p:cTn>
                                        <p:tgtEl>
                                          <p:spTgt spid="2">
                                            <p:txEl>
                                              <p:pRg st="9" end="9"/>
                                            </p:txEl>
                                          </p:spTgt>
                                        </p:tgtEl>
                                      </p:cBhvr>
                                    </p:animEffect>
                                  </p:childTnLst>
                                </p:cTn>
                              </p:par>
                            </p:childTnLst>
                          </p:cTn>
                        </p:par>
                        <p:par>
                          <p:cTn id="52" fill="hold">
                            <p:stCondLst>
                              <p:cond delay="4000"/>
                            </p:stCondLst>
                            <p:childTnLst>
                              <p:par>
                                <p:cTn id="53" presetID="25" presetClass="entr" presetSubtype="0" fill="hold" grpId="0" nodeType="after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p:cTn id="55" dur="250" decel="50000" fill="hold">
                                          <p:stCondLst>
                                            <p:cond delay="0"/>
                                          </p:stCondLst>
                                        </p:cTn>
                                        <p:tgtEl>
                                          <p:spTgt spid="2">
                                            <p:txEl>
                                              <p:pRg st="11" end="11"/>
                                            </p:txEl>
                                          </p:spTgt>
                                        </p:tgtEl>
                                        <p:attrNameLst>
                                          <p:attrName>style.rotation</p:attrName>
                                        </p:attrNameLst>
                                      </p:cBhvr>
                                      <p:tavLst>
                                        <p:tav tm="0">
                                          <p:val>
                                            <p:fltVal val="-90"/>
                                          </p:val>
                                        </p:tav>
                                        <p:tav tm="100000">
                                          <p:val>
                                            <p:fltVal val="0"/>
                                          </p:val>
                                        </p:tav>
                                      </p:tavLst>
                                    </p:anim>
                                    <p:anim calcmode="lin" valueType="num">
                                      <p:cBhvr>
                                        <p:cTn id="56" dur="250" decel="50000" fill="hold">
                                          <p:stCondLst>
                                            <p:cond delay="0"/>
                                          </p:stCondLst>
                                        </p:cTn>
                                        <p:tgtEl>
                                          <p:spTgt spid="2">
                                            <p:txEl>
                                              <p:pRg st="11" end="11"/>
                                            </p:txEl>
                                          </p:spTgt>
                                        </p:tgtEl>
                                        <p:attrNameLst>
                                          <p:attrName>ppt_w</p:attrName>
                                        </p:attrNameLst>
                                      </p:cBhvr>
                                      <p:tavLst>
                                        <p:tav tm="0">
                                          <p:val>
                                            <p:strVal val="#ppt_w"/>
                                          </p:val>
                                        </p:tav>
                                        <p:tav tm="100000">
                                          <p:val>
                                            <p:strVal val="#ppt_w*.05"/>
                                          </p:val>
                                        </p:tav>
                                      </p:tavLst>
                                    </p:anim>
                                    <p:anim calcmode="lin" valueType="num">
                                      <p:cBhvr>
                                        <p:cTn id="57" dur="250" accel="50000" fill="hold">
                                          <p:stCondLst>
                                            <p:cond delay="250"/>
                                          </p:stCondLst>
                                        </p:cTn>
                                        <p:tgtEl>
                                          <p:spTgt spid="2">
                                            <p:txEl>
                                              <p:pRg st="11" end="11"/>
                                            </p:txEl>
                                          </p:spTgt>
                                        </p:tgtEl>
                                        <p:attrNameLst>
                                          <p:attrName>ppt_w</p:attrName>
                                        </p:attrNameLst>
                                      </p:cBhvr>
                                      <p:tavLst>
                                        <p:tav tm="0">
                                          <p:val>
                                            <p:strVal val="#ppt_w*.05"/>
                                          </p:val>
                                        </p:tav>
                                        <p:tav tm="100000">
                                          <p:val>
                                            <p:strVal val="#ppt_w"/>
                                          </p:val>
                                        </p:tav>
                                      </p:tavLst>
                                    </p:anim>
                                    <p:anim calcmode="lin" valueType="num">
                                      <p:cBhvr>
                                        <p:cTn id="58" dur="500" fill="hold"/>
                                        <p:tgtEl>
                                          <p:spTgt spid="2">
                                            <p:txEl>
                                              <p:pRg st="11" end="11"/>
                                            </p:txEl>
                                          </p:spTgt>
                                        </p:tgtEl>
                                        <p:attrNameLst>
                                          <p:attrName>ppt_h</p:attrName>
                                        </p:attrNameLst>
                                      </p:cBhvr>
                                      <p:tavLst>
                                        <p:tav tm="0">
                                          <p:val>
                                            <p:strVal val="#ppt_h"/>
                                          </p:val>
                                        </p:tav>
                                        <p:tav tm="100000">
                                          <p:val>
                                            <p:strVal val="#ppt_h"/>
                                          </p:val>
                                        </p:tav>
                                      </p:tavLst>
                                    </p:anim>
                                    <p:anim calcmode="lin" valueType="num">
                                      <p:cBhvr>
                                        <p:cTn id="59" dur="250" decel="50000" fill="hold">
                                          <p:stCondLst>
                                            <p:cond delay="0"/>
                                          </p:stCondLst>
                                        </p:cTn>
                                        <p:tgtEl>
                                          <p:spTgt spid="2">
                                            <p:txEl>
                                              <p:pRg st="11" end="11"/>
                                            </p:txEl>
                                          </p:spTgt>
                                        </p:tgtEl>
                                        <p:attrNameLst>
                                          <p:attrName>ppt_x</p:attrName>
                                        </p:attrNameLst>
                                      </p:cBhvr>
                                      <p:tavLst>
                                        <p:tav tm="0">
                                          <p:val>
                                            <p:strVal val="#ppt_x+.4"/>
                                          </p:val>
                                        </p:tav>
                                        <p:tav tm="100000">
                                          <p:val>
                                            <p:strVal val="#ppt_x"/>
                                          </p:val>
                                        </p:tav>
                                      </p:tavLst>
                                    </p:anim>
                                    <p:anim calcmode="lin" valueType="num">
                                      <p:cBhvr>
                                        <p:cTn id="60" dur="250" decel="50000" fill="hold">
                                          <p:stCondLst>
                                            <p:cond delay="0"/>
                                          </p:stCondLst>
                                        </p:cTn>
                                        <p:tgtEl>
                                          <p:spTgt spid="2">
                                            <p:txEl>
                                              <p:pRg st="11" end="11"/>
                                            </p:txEl>
                                          </p:spTgt>
                                        </p:tgtEl>
                                        <p:attrNameLst>
                                          <p:attrName>ppt_y</p:attrName>
                                        </p:attrNameLst>
                                      </p:cBhvr>
                                      <p:tavLst>
                                        <p:tav tm="0">
                                          <p:val>
                                            <p:strVal val="#ppt_y-.2"/>
                                          </p:val>
                                        </p:tav>
                                        <p:tav tm="100000">
                                          <p:val>
                                            <p:strVal val="#ppt_y+.1"/>
                                          </p:val>
                                        </p:tav>
                                      </p:tavLst>
                                    </p:anim>
                                    <p:anim calcmode="lin" valueType="num">
                                      <p:cBhvr>
                                        <p:cTn id="61" dur="250" accel="50000" fill="hold">
                                          <p:stCondLst>
                                            <p:cond delay="250"/>
                                          </p:stCondLst>
                                        </p:cTn>
                                        <p:tgtEl>
                                          <p:spTgt spid="2">
                                            <p:txEl>
                                              <p:pRg st="11" end="11"/>
                                            </p:txEl>
                                          </p:spTgt>
                                        </p:tgtEl>
                                        <p:attrNameLst>
                                          <p:attrName>ppt_y</p:attrName>
                                        </p:attrNameLst>
                                      </p:cBhvr>
                                      <p:tavLst>
                                        <p:tav tm="0">
                                          <p:val>
                                            <p:strVal val="#ppt_y+.1"/>
                                          </p:val>
                                        </p:tav>
                                        <p:tav tm="100000">
                                          <p:val>
                                            <p:strVal val="#ppt_y"/>
                                          </p:val>
                                        </p:tav>
                                      </p:tavLst>
                                    </p:anim>
                                    <p:animEffect transition="in" filter="fade">
                                      <p:cBhvr>
                                        <p:cTn id="62" dur="500" decel="50000">
                                          <p:stCondLst>
                                            <p:cond delay="0"/>
                                          </p:stCondLst>
                                        </p:cTn>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5001">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el-GR" dirty="0" smtClean="0"/>
              <a:t>Για την επεξεργασία των αστικών λυμάτων, ως</a:t>
            </a:r>
            <a:r>
              <a:rPr lang="el-GR" b="1" dirty="0" smtClean="0"/>
              <a:t> "Αστικά λύματα"</a:t>
            </a:r>
            <a:r>
              <a:rPr lang="el-GR" dirty="0" smtClean="0"/>
              <a:t> ορίζονται τα οικιακά λύματα . Τα οικιακά λύματα προέρχονται από περιοχές κατοικίας και υπηρεσιών που αφορούν κυρίως  τους ανθρώπους και τις εμπορικές δραστηριότητες τους. Τα βιομηχανικά σχετίζονται με οποιαδήποτε λύματα που απορρίπτονται από κτίρια και χώρους που χρησιμοποιούνται για οποιαδήποτε  βιομηχανική δραστηριότητα. Τα αστικά λύματα είναι  ένα θολό υγρό που περιέχει κυρίως νερό. Η δυσάρεστη οσμή και το χρώμα τους, είναι ενοχλητικά για τους ανθρώπους. Σε γενικές γραμμές τα οικιακά ή αστικά λύματα προέρχονται από τις χρήσεις του νερού που καταναλώνει ο άνθρωπος για τις ανάγκες του. H απόρριψη των αστικών λυμάτων χωρίς επεξεργασία σε θαλάσσιες περιοχές καταστρέφει τα οικοσυστήματα αυτά και τα υποβαθμίζει  με αποτέλεσμα να χάνεται ο τουρισμός, η χαλάρωση αλιεία, επηρεάζοντας αρνητικά τα οικοσυστήματα αυτών των περιοχών.</a:t>
            </a:r>
          </a:p>
          <a:p>
            <a:pPr marL="274320" indent="-274320" eaLnBrk="1" fontAlgn="auto" hangingPunct="1">
              <a:spcAft>
                <a:spcPts val="0"/>
              </a:spcAft>
              <a:buFont typeface="Wingdings 2"/>
              <a:buNone/>
              <a:defRPr/>
            </a:pPr>
            <a:r>
              <a:rPr lang="el-GR" b="1" dirty="0" smtClean="0"/>
              <a:t> </a:t>
            </a:r>
            <a:endParaRPr lang="el-GR" dirty="0" smtClean="0"/>
          </a:p>
          <a:p>
            <a:pPr marL="274320" indent="-274320" eaLnBrk="1" fontAlgn="auto" hangingPunct="1">
              <a:spcAft>
                <a:spcPts val="0"/>
              </a:spcAft>
              <a:buFont typeface="Wingdings 2"/>
              <a:buChar char=""/>
              <a:defRPr/>
            </a:pPr>
            <a:endParaRPr lang="el-GR" dirty="0"/>
          </a:p>
        </p:txBody>
      </p:sp>
      <p:sp>
        <p:nvSpPr>
          <p:cNvPr id="3" name="2 - Τίτλος"/>
          <p:cNvSpPr>
            <a:spLocks noGrp="1"/>
          </p:cNvSpPr>
          <p:nvPr>
            <p:ph type="title"/>
          </p:nvPr>
        </p:nvSpPr>
        <p:spPr>
          <a:xfrm>
            <a:off x="611560" y="836712"/>
            <a:ext cx="8229600" cy="822920"/>
          </a:xfrm>
        </p:spPr>
        <p:txBody>
          <a:bodyPr>
            <a:noAutofit/>
          </a:bodyPr>
          <a:lstStyle/>
          <a:p>
            <a:pPr eaLnBrk="1" fontAlgn="auto" hangingPunct="1">
              <a:spcAft>
                <a:spcPts val="0"/>
              </a:spcAft>
              <a:defRPr/>
            </a:pPr>
            <a:r>
              <a:rPr lang="el-GR" sz="2000" b="1" smtClean="0"/>
              <a:t>ΑΣΤΙΚΑ  ΛΥΜΑΤΑ  ΚΑΙ ΒΙΟΛΟΓΙΚΟΣ  ΚΑΘΑΡΙΣΜΟΣ </a:t>
            </a:r>
            <a:r>
              <a:rPr lang="el-GR" sz="2000" smtClean="0"/>
              <a:t/>
            </a:r>
            <a:br>
              <a:rPr lang="el-GR" sz="2000" smtClean="0"/>
            </a:br>
            <a:r>
              <a:rPr lang="el-GR" sz="2000" b="1" smtClean="0"/>
              <a:t>ΕΙΣΑΓΩΓΗ</a:t>
            </a:r>
            <a:r>
              <a:rPr lang="el-GR" sz="2000" smtClean="0"/>
              <a:t/>
            </a:r>
            <a:br>
              <a:rPr lang="el-GR" sz="2000" smtClean="0"/>
            </a:br>
            <a:endParaRPr lang="el-GR" sz="200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ox(in)">
                                      <p:cBhvr>
                                        <p:cTn id="11" dur="500"/>
                                        <p:tgtEl>
                                          <p:spTgt spid="2">
                                            <p:txEl>
                                              <p:pRg st="1" end="1"/>
                                            </p:txEl>
                                          </p:spTgt>
                                        </p:tgtEl>
                                      </p:cBhvr>
                                    </p:animEffect>
                                  </p:childTnLst>
                                </p:cTn>
                              </p:par>
                            </p:childTnLst>
                          </p:cTn>
                        </p:par>
                        <p:par>
                          <p:cTn id="12" fill="hold">
                            <p:stCondLst>
                              <p:cond delay="1000"/>
                            </p:stCondLst>
                            <p:childTnLst>
                              <p:par>
                                <p:cTn id="13" presetID="8" presetClass="emph" presetSubtype="0" fill="hold" nodeType="afterEffect">
                                  <p:stCondLst>
                                    <p:cond delay="0"/>
                                  </p:stCondLst>
                                  <p:childTnLst>
                                    <p:animRot by="43200000">
                                      <p:cBhvr>
                                        <p:cTn id="14" dur="1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750" y="1700213"/>
            <a:ext cx="8229600" cy="4710112"/>
          </a:xfrm>
        </p:spPr>
        <p:txBody>
          <a:bodyPr>
            <a:normAutofit/>
          </a:bodyPr>
          <a:lstStyle/>
          <a:p>
            <a:pPr marL="274320" indent="-274320" algn="just" eaLnBrk="1" fontAlgn="auto" hangingPunct="1">
              <a:spcAft>
                <a:spcPts val="0"/>
              </a:spcAft>
              <a:buFont typeface="Wingdings" pitchFamily="2" charset="2"/>
              <a:buChar char="ü"/>
              <a:defRPr/>
            </a:pPr>
            <a:r>
              <a:rPr lang="el-GR" sz="2800" dirty="0" smtClean="0">
                <a:solidFill>
                  <a:schemeClr val="tx2">
                    <a:lumMod val="75000"/>
                  </a:schemeClr>
                </a:solidFill>
                <a:latin typeface="Bookman Old Style" pitchFamily="18" charset="0"/>
              </a:rPr>
              <a:t>Είναι </a:t>
            </a:r>
            <a:r>
              <a:rPr lang="el-GR" sz="2800" dirty="0">
                <a:solidFill>
                  <a:schemeClr val="tx2">
                    <a:lumMod val="75000"/>
                  </a:schemeClr>
                </a:solidFill>
                <a:latin typeface="Bookman Old Style" pitchFamily="18" charset="0"/>
              </a:rPr>
              <a:t>από τους πιο αποτελεσματικούς </a:t>
            </a:r>
            <a:r>
              <a:rPr lang="el-GR" sz="2800" dirty="0" smtClean="0">
                <a:solidFill>
                  <a:schemeClr val="tx2">
                    <a:lumMod val="75000"/>
                  </a:schemeClr>
                </a:solidFill>
                <a:latin typeface="Bookman Old Style" pitchFamily="18" charset="0"/>
              </a:rPr>
              <a:t>τρόπους αντιμετώπισης </a:t>
            </a:r>
            <a:r>
              <a:rPr lang="el-GR" sz="2800" dirty="0">
                <a:solidFill>
                  <a:schemeClr val="tx2">
                    <a:lumMod val="75000"/>
                  </a:schemeClr>
                </a:solidFill>
                <a:latin typeface="Bookman Old Style" pitchFamily="18" charset="0"/>
              </a:rPr>
              <a:t>της ρύπανσης των </a:t>
            </a:r>
            <a:r>
              <a:rPr lang="el-GR" sz="2800" dirty="0" smtClean="0">
                <a:solidFill>
                  <a:schemeClr val="tx2">
                    <a:lumMod val="75000"/>
                  </a:schemeClr>
                </a:solidFill>
                <a:latin typeface="Bookman Old Style" pitchFamily="18" charset="0"/>
              </a:rPr>
              <a:t>υδάτινων αποδεκτών.</a:t>
            </a:r>
            <a:endParaRPr lang="el-GR" sz="2800" dirty="0">
              <a:solidFill>
                <a:schemeClr val="tx2">
                  <a:lumMod val="75000"/>
                </a:schemeClr>
              </a:solidFill>
              <a:latin typeface="Bookman Old Style" pitchFamily="18" charset="0"/>
            </a:endParaRPr>
          </a:p>
          <a:p>
            <a:pPr marL="274320" indent="-274320" algn="just" eaLnBrk="1" fontAlgn="auto" hangingPunct="1">
              <a:spcAft>
                <a:spcPts val="0"/>
              </a:spcAft>
              <a:buFont typeface="Wingdings" pitchFamily="2" charset="2"/>
              <a:buChar char="ü"/>
              <a:defRPr/>
            </a:pPr>
            <a:r>
              <a:rPr lang="el-GR" sz="2800" dirty="0" smtClean="0">
                <a:solidFill>
                  <a:schemeClr val="tx2">
                    <a:lumMod val="75000"/>
                  </a:schemeClr>
                </a:solidFill>
                <a:latin typeface="Bookman Old Style" pitchFamily="18" charset="0"/>
              </a:rPr>
              <a:t>Επιτυγχάνει </a:t>
            </a:r>
            <a:r>
              <a:rPr lang="el-GR" sz="2800" dirty="0">
                <a:solidFill>
                  <a:schemeClr val="tx2">
                    <a:lumMod val="75000"/>
                  </a:schemeClr>
                </a:solidFill>
                <a:latin typeface="Bookman Old Style" pitchFamily="18" charset="0"/>
              </a:rPr>
              <a:t>τον καθαρισμό (διαχωρισμό), των</a:t>
            </a:r>
          </a:p>
          <a:p>
            <a:pPr marL="274320" indent="-274320" algn="just" eaLnBrk="1" fontAlgn="auto" hangingPunct="1">
              <a:spcAft>
                <a:spcPts val="0"/>
              </a:spcAft>
              <a:buFont typeface="Wingdings 2"/>
              <a:buNone/>
              <a:defRPr/>
            </a:pPr>
            <a:r>
              <a:rPr lang="el-GR" sz="2800" dirty="0" smtClean="0">
                <a:solidFill>
                  <a:schemeClr val="tx2">
                    <a:lumMod val="75000"/>
                  </a:schemeClr>
                </a:solidFill>
                <a:latin typeface="Bookman Old Style" pitchFamily="18" charset="0"/>
              </a:rPr>
              <a:t> αστικών </a:t>
            </a:r>
            <a:r>
              <a:rPr lang="el-GR" sz="2800" dirty="0">
                <a:solidFill>
                  <a:schemeClr val="tx2">
                    <a:lumMod val="75000"/>
                  </a:schemeClr>
                </a:solidFill>
                <a:latin typeface="Bookman Old Style" pitchFamily="18" charset="0"/>
              </a:rPr>
              <a:t>λυμάτων, από τα περιεχόμενα σ’ </a:t>
            </a:r>
            <a:r>
              <a:rPr lang="el-GR" sz="2800" dirty="0" smtClean="0">
                <a:solidFill>
                  <a:schemeClr val="tx2">
                    <a:lumMod val="75000"/>
                  </a:schemeClr>
                </a:solidFill>
                <a:latin typeface="Bookman Old Style" pitchFamily="18" charset="0"/>
              </a:rPr>
              <a:t>αυτά βλαβερά συστατικά.</a:t>
            </a:r>
            <a:endParaRPr lang="el-GR" sz="2800" dirty="0">
              <a:solidFill>
                <a:schemeClr val="tx2">
                  <a:lumMod val="75000"/>
                </a:schemeClr>
              </a:solidFill>
              <a:latin typeface="Bookman Old Style" pitchFamily="18" charset="0"/>
            </a:endParaRPr>
          </a:p>
          <a:p>
            <a:pPr marL="274320" indent="-274320" algn="just" eaLnBrk="1" fontAlgn="auto" hangingPunct="1">
              <a:spcAft>
                <a:spcPts val="0"/>
              </a:spcAft>
              <a:buFont typeface="Wingdings" pitchFamily="2" charset="2"/>
              <a:buChar char="ü"/>
              <a:defRPr/>
            </a:pPr>
            <a:r>
              <a:rPr lang="el-GR" sz="2800" dirty="0" smtClean="0">
                <a:solidFill>
                  <a:schemeClr val="tx2">
                    <a:lumMod val="75000"/>
                  </a:schemeClr>
                </a:solidFill>
                <a:latin typeface="Bookman Old Style" pitchFamily="18" charset="0"/>
              </a:rPr>
              <a:t>Την </a:t>
            </a:r>
            <a:r>
              <a:rPr lang="el-GR" sz="2800" dirty="0">
                <a:solidFill>
                  <a:schemeClr val="tx2">
                    <a:lumMod val="75000"/>
                  </a:schemeClr>
                </a:solidFill>
                <a:latin typeface="Bookman Old Style" pitchFamily="18" charset="0"/>
              </a:rPr>
              <a:t>ακίνδυνη διάθεση των λυμάτων </a:t>
            </a:r>
            <a:r>
              <a:rPr lang="el-GR" sz="2800" dirty="0" smtClean="0">
                <a:solidFill>
                  <a:schemeClr val="tx2">
                    <a:lumMod val="75000"/>
                  </a:schemeClr>
                </a:solidFill>
                <a:latin typeface="Bookman Old Style" pitchFamily="18" charset="0"/>
              </a:rPr>
              <a:t>στο περιβάλλον.</a:t>
            </a:r>
            <a:endParaRPr lang="el-GR" sz="2800" dirty="0">
              <a:solidFill>
                <a:schemeClr val="tx2">
                  <a:lumMod val="75000"/>
                </a:schemeClr>
              </a:solidFill>
              <a:latin typeface="Bookman Old Style" pitchFamily="18" charset="0"/>
            </a:endParaRPr>
          </a:p>
        </p:txBody>
      </p:sp>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sz="3100" b="1" u="dbl" smtClean="0">
                <a:solidFill>
                  <a:srgbClr val="990000"/>
                </a:solidFill>
                <a:effectLst>
                  <a:outerShdw blurRad="38100" dist="38100" dir="2700000" algn="tl">
                    <a:srgbClr val="000000">
                      <a:alpha val="43137"/>
                    </a:srgbClr>
                  </a:outerShdw>
                </a:effectLst>
                <a:uFill>
                  <a:solidFill>
                    <a:schemeClr val="tx2">
                      <a:lumMod val="60000"/>
                      <a:lumOff val="40000"/>
                    </a:schemeClr>
                  </a:solidFill>
                </a:uFill>
                <a:latin typeface="Calibri" pitchFamily="34" charset="0"/>
              </a:rPr>
              <a:t>Σε τι αποσκοπεί ο Βιολογικός Καθαρισμός</a:t>
            </a:r>
            <a:br>
              <a:rPr lang="el-GR" sz="3100" b="1" u="dbl" smtClean="0">
                <a:solidFill>
                  <a:srgbClr val="990000"/>
                </a:solidFill>
                <a:effectLst>
                  <a:outerShdw blurRad="38100" dist="38100" dir="2700000" algn="tl">
                    <a:srgbClr val="000000">
                      <a:alpha val="43137"/>
                    </a:srgbClr>
                  </a:outerShdw>
                </a:effectLst>
                <a:uFill>
                  <a:solidFill>
                    <a:schemeClr val="tx2">
                      <a:lumMod val="60000"/>
                      <a:lumOff val="40000"/>
                    </a:schemeClr>
                  </a:solidFill>
                </a:uFill>
                <a:latin typeface="Calibri" pitchFamily="34" charset="0"/>
              </a:rPr>
            </a:br>
            <a:r>
              <a:rPr lang="el-GR" sz="3100" b="1" u="dbl" smtClean="0">
                <a:solidFill>
                  <a:srgbClr val="990000"/>
                </a:solidFill>
                <a:effectLst>
                  <a:outerShdw blurRad="38100" dist="38100" dir="2700000" algn="tl">
                    <a:srgbClr val="000000">
                      <a:alpha val="43137"/>
                    </a:srgbClr>
                  </a:outerShdw>
                </a:effectLst>
                <a:uFill>
                  <a:solidFill>
                    <a:schemeClr val="tx2">
                      <a:lumMod val="60000"/>
                      <a:lumOff val="40000"/>
                    </a:schemeClr>
                  </a:solidFill>
                </a:uFill>
                <a:latin typeface="Calibri" pitchFamily="34" charset="0"/>
              </a:rPr>
              <a:t>των Αποβλήτων</a:t>
            </a:r>
            <a:r>
              <a:rPr lang="el-GR" smtClean="0"/>
              <a:t/>
            </a:r>
            <a:br>
              <a:rPr lang="el-GR" smtClean="0"/>
            </a:br>
            <a:endParaRPr lang="el-G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5" presetClass="entr" presetSubtype="5"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down)">
                                      <p:cBhvr>
                                        <p:cTn id="11" dur="500"/>
                                        <p:tgtEl>
                                          <p:spTgt spid="3">
                                            <p:txEl>
                                              <p:pRg st="0" end="0"/>
                                            </p:txEl>
                                          </p:spTgt>
                                        </p:tgtEl>
                                      </p:cBhvr>
                                    </p:animEffect>
                                  </p:childTnLst>
                                </p:cTn>
                              </p:par>
                            </p:childTnLst>
                          </p:cTn>
                        </p:par>
                        <p:par>
                          <p:cTn id="12" fill="hold">
                            <p:stCondLst>
                              <p:cond delay="2500"/>
                            </p:stCondLst>
                            <p:childTnLst>
                              <p:par>
                                <p:cTn id="13" presetID="5" presetClass="entr" presetSubtype="5"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down)">
                                      <p:cBhvr>
                                        <p:cTn id="15" dur="500"/>
                                        <p:tgtEl>
                                          <p:spTgt spid="3">
                                            <p:txEl>
                                              <p:pRg st="1" end="1"/>
                                            </p:txEl>
                                          </p:spTgt>
                                        </p:tgtEl>
                                      </p:cBhvr>
                                    </p:animEffect>
                                  </p:childTnLst>
                                </p:cTn>
                              </p:par>
                            </p:childTnLst>
                          </p:cTn>
                        </p:par>
                        <p:par>
                          <p:cTn id="16" fill="hold">
                            <p:stCondLst>
                              <p:cond delay="3000"/>
                            </p:stCondLst>
                            <p:childTnLst>
                              <p:par>
                                <p:cTn id="17" presetID="5" presetClass="entr" presetSubtype="5"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down)">
                                      <p:cBhvr>
                                        <p:cTn id="19" dur="500"/>
                                        <p:tgtEl>
                                          <p:spTgt spid="3">
                                            <p:txEl>
                                              <p:pRg st="2" end="2"/>
                                            </p:txEl>
                                          </p:spTgt>
                                        </p:tgtEl>
                                      </p:cBhvr>
                                    </p:animEffect>
                                  </p:childTnLst>
                                </p:cTn>
                              </p:par>
                            </p:childTnLst>
                          </p:cTn>
                        </p:par>
                        <p:par>
                          <p:cTn id="20" fill="hold">
                            <p:stCondLst>
                              <p:cond delay="3500"/>
                            </p:stCondLst>
                            <p:childTnLst>
                              <p:par>
                                <p:cTn id="21" presetID="5" presetClass="entr" presetSubtype="5"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47500" lnSpcReduction="20000"/>
          </a:bodyPr>
          <a:lstStyle/>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None/>
              <a:defRPr/>
            </a:pPr>
            <a:r>
              <a:rPr lang="el-GR" dirty="0" smtClean="0"/>
              <a:t>	</a:t>
            </a:r>
            <a:r>
              <a:rPr lang="el-GR" dirty="0" err="1" smtClean="0"/>
              <a:t>Υπάρουν</a:t>
            </a:r>
            <a:r>
              <a:rPr lang="el-GR" dirty="0" smtClean="0"/>
              <a:t> συνήθως τρία βασικά στάδια επεξεργασίας λυμάτων:</a:t>
            </a:r>
          </a:p>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dirty="0" smtClean="0"/>
              <a:t>Πρωτοβάθμια επεξεργασία </a:t>
            </a:r>
          </a:p>
          <a:p>
            <a:pPr marL="274320" indent="-274320" eaLnBrk="1" fontAlgn="auto" hangingPunct="1">
              <a:spcAft>
                <a:spcPts val="0"/>
              </a:spcAft>
              <a:buFont typeface="Wingdings 2"/>
              <a:buNone/>
              <a:defRPr/>
            </a:pPr>
            <a:r>
              <a:rPr lang="el-GR" dirty="0" smtClean="0"/>
              <a:t>	Στοχεύει κυρίως στην αφαίρεση του αιωρούμενου υλικού (οργανικού και ανόργανου). Περιλαμβάνει, συνήθως, την Προεπεξεργασία και την Πρωτοβάθμια Καθίζηση. Η Προεπεξεργασία περιλαμβάνει την Εσχάρωση, τους Πολτοποιητές και τα Τριβεία, την Εξάμμωση, καθώς και την μέτρηση ή/και την εξισορρόπηση της παροχής. Στόχος της είναι η απομάκρυνση σωμάτων που επιπλέουν ή βρίσκονται σε αιώρηση στα λύματα και εγκυμονούν κινδύνους έμφραξης των αγωγών, καταστροφής του μηχανολογικού εξοπλισμού(π.χ αντλίες) και τελικώς δυσλειτουργίας των μονάδων επεξεργασίας που ακολουθούν.Η Πρωτοβάθμια Καθίζηση περιλαμβάνει δεξαμενές καθίζησης (συνήθως κυκλικής διατομής) που συχνά αναφέρονται εν συντομία ΔΠΚ (Δεξαμενές Πρωτοβάθμιας Καθίζησης)και έχει ως σκοπό να απομακρύνει τα αιωρούμενα οργανικά και ανόργανα στερεά (10-1 έως 10-2 mm), ώστε να μειωθεί το ρυπαντικό φορτίο που προορίζεται για τα επόμενα στάδια επεξεργασίας. Η πρωτοβάθμια καθίζηση αφαιρεί τα καθιζάνοντα στερεά υπό μορφή Πρωτοβάθμιας Ιλύος(Λάσπης) και το υπερκείμενο υγρό αποτελεί την πρωτοβάθμια επεξεργασμένη εκροή, που είναι διαθέσιμη προς περαιτέρω επεξεργασία.</a:t>
            </a:r>
          </a:p>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dirty="0" smtClean="0"/>
              <a:t>Δευτεροβάθμια </a:t>
            </a:r>
          </a:p>
          <a:p>
            <a:pPr marL="274320" indent="-274320" eaLnBrk="1" fontAlgn="auto" hangingPunct="1">
              <a:spcAft>
                <a:spcPts val="0"/>
              </a:spcAft>
              <a:buFont typeface="Wingdings 2"/>
              <a:buNone/>
              <a:defRPr/>
            </a:pPr>
            <a:r>
              <a:rPr lang="el-GR" dirty="0" smtClean="0"/>
              <a:t>	Βιολογικός καθαρισμός στον οποίο αφαιρούνται οι οργανικές ουσίες με την βοήθεια αερισμού (οξυγόνωσης)</a:t>
            </a:r>
          </a:p>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dirty="0" smtClean="0"/>
              <a:t>Τριτοβάθμια </a:t>
            </a:r>
          </a:p>
          <a:p>
            <a:pPr marL="274320" indent="-274320" eaLnBrk="1" fontAlgn="auto" hangingPunct="1">
              <a:spcAft>
                <a:spcPts val="0"/>
              </a:spcAft>
              <a:buFont typeface="Wingdings 2"/>
              <a:buNone/>
              <a:defRPr/>
            </a:pPr>
            <a:r>
              <a:rPr lang="el-GR" dirty="0" smtClean="0"/>
              <a:t>	Σκοπός της είναι η αφαίρεση βαρέων μετάλλων και τοξικών ή άλλων συστατικών. Το στάδιο αυτό είναι επιθυμητό όταν η παρουσία βιομηχανικών αποβλήτων στα λύματα είναι σημαντική και ο στόχος είναι η επαναχρησιμοποίηση των λυμάτων (π.χ στην βιομηχανία, για άρδευση ή για χώρους αναψυχής). Στο στάδιο αυτό περιλαμβάνονται επεξεργασίες όπως η κροκίδωση - ιζηματοποίηση, η διύλιση, η προσρόφηση από ενεργό άνθρακα και διεργασίες με μεμβράνες.</a:t>
            </a:r>
          </a:p>
          <a:p>
            <a:pPr marL="274320" indent="-274320" eaLnBrk="1" fontAlgn="auto" hangingPunct="1">
              <a:spcAft>
                <a:spcPts val="0"/>
              </a:spcAft>
              <a:buFont typeface="Wingdings 2"/>
              <a:buChar char=""/>
              <a:defRPr/>
            </a:pPr>
            <a:endParaRPr lang="el-GR" dirty="0"/>
          </a:p>
        </p:txBody>
      </p:sp>
      <p:sp>
        <p:nvSpPr>
          <p:cNvPr id="3" name="2 - Τίτλος"/>
          <p:cNvSpPr>
            <a:spLocks noGrp="1"/>
          </p:cNvSpPr>
          <p:nvPr>
            <p:ph type="title"/>
          </p:nvPr>
        </p:nvSpPr>
        <p:spPr/>
        <p:txBody>
          <a:bodyPr>
            <a:normAutofit fontScale="90000"/>
          </a:bodyPr>
          <a:lstStyle/>
          <a:p>
            <a:pPr eaLnBrk="1" fontAlgn="auto" hangingPunct="1">
              <a:spcAft>
                <a:spcPts val="0"/>
              </a:spcAft>
              <a:defRPr/>
            </a:pPr>
            <a:r>
              <a:rPr lang="el-GR" smtClean="0"/>
              <a:t>Στάδια επεξεργασίας λυμάτων</a:t>
            </a:r>
            <a:br>
              <a:rPr lang="el-GR" smtClean="0"/>
            </a:br>
            <a:endParaRPr lang="el-G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6" presetClass="emph" presetSubtype="0" fill="hold" grpId="0" nodeType="afterEffect">
                                  <p:stCondLst>
                                    <p:cond delay="0"/>
                                  </p:stCondLst>
                                  <p:childTnLst>
                                    <p:animScale>
                                      <p:cBhvr>
                                        <p:cTn id="10" dur="500" fill="hold"/>
                                        <p:tgtEl>
                                          <p:spTgt spid="2">
                                            <p:txEl>
                                              <p:pRg st="1" end="1"/>
                                            </p:txEl>
                                          </p:spTgt>
                                        </p:tgtEl>
                                      </p:cBhvr>
                                      <p:by x="150000" y="150000"/>
                                    </p:animScale>
                                  </p:childTnLst>
                                </p:cTn>
                              </p:par>
                            </p:childTnLst>
                          </p:cTn>
                        </p:par>
                        <p:par>
                          <p:cTn id="11" fill="hold">
                            <p:stCondLst>
                              <p:cond delay="1000"/>
                            </p:stCondLst>
                            <p:childTnLst>
                              <p:par>
                                <p:cTn id="12" presetID="6" presetClass="emph" presetSubtype="0" fill="hold" grpId="0" nodeType="afterEffect">
                                  <p:stCondLst>
                                    <p:cond delay="0"/>
                                  </p:stCondLst>
                                  <p:childTnLst>
                                    <p:animScale>
                                      <p:cBhvr>
                                        <p:cTn id="13" dur="500" fill="hold"/>
                                        <p:tgtEl>
                                          <p:spTgt spid="2">
                                            <p:txEl>
                                              <p:pRg st="3" end="3"/>
                                            </p:txEl>
                                          </p:spTgt>
                                        </p:tgtEl>
                                      </p:cBhvr>
                                      <p:by x="150000" y="150000"/>
                                    </p:animScale>
                                  </p:childTnLst>
                                </p:cTn>
                              </p:par>
                            </p:childTnLst>
                          </p:cTn>
                        </p:par>
                        <p:par>
                          <p:cTn id="14" fill="hold">
                            <p:stCondLst>
                              <p:cond delay="1500"/>
                            </p:stCondLst>
                            <p:childTnLst>
                              <p:par>
                                <p:cTn id="15" presetID="6" presetClass="emph" presetSubtype="0" fill="hold" grpId="0" nodeType="afterEffect">
                                  <p:stCondLst>
                                    <p:cond delay="0"/>
                                  </p:stCondLst>
                                  <p:childTnLst>
                                    <p:animScale>
                                      <p:cBhvr>
                                        <p:cTn id="16" dur="500" fill="hold"/>
                                        <p:tgtEl>
                                          <p:spTgt spid="2">
                                            <p:txEl>
                                              <p:pRg st="4" end="4"/>
                                            </p:txEl>
                                          </p:spTgt>
                                        </p:tgtEl>
                                      </p:cBhvr>
                                      <p:by x="150000" y="150000"/>
                                    </p:animScale>
                                  </p:childTnLst>
                                </p:cTn>
                              </p:par>
                            </p:childTnLst>
                          </p:cTn>
                        </p:par>
                        <p:par>
                          <p:cTn id="17" fill="hold">
                            <p:stCondLst>
                              <p:cond delay="2000"/>
                            </p:stCondLst>
                            <p:childTnLst>
                              <p:par>
                                <p:cTn id="18" presetID="6" presetClass="emph" presetSubtype="0" fill="hold" grpId="0" nodeType="afterEffect">
                                  <p:stCondLst>
                                    <p:cond delay="0"/>
                                  </p:stCondLst>
                                  <p:childTnLst>
                                    <p:animScale>
                                      <p:cBhvr>
                                        <p:cTn id="19" dur="500" fill="hold"/>
                                        <p:tgtEl>
                                          <p:spTgt spid="2">
                                            <p:txEl>
                                              <p:pRg st="6" end="6"/>
                                            </p:txEl>
                                          </p:spTgt>
                                        </p:tgtEl>
                                      </p:cBhvr>
                                      <p:by x="150000" y="150000"/>
                                    </p:animScale>
                                  </p:childTnLst>
                                </p:cTn>
                              </p:par>
                            </p:childTnLst>
                          </p:cTn>
                        </p:par>
                        <p:par>
                          <p:cTn id="20" fill="hold">
                            <p:stCondLst>
                              <p:cond delay="2500"/>
                            </p:stCondLst>
                            <p:childTnLst>
                              <p:par>
                                <p:cTn id="21" presetID="6" presetClass="emph" presetSubtype="0" fill="hold" grpId="0" nodeType="afterEffect">
                                  <p:stCondLst>
                                    <p:cond delay="0"/>
                                  </p:stCondLst>
                                  <p:childTnLst>
                                    <p:animScale>
                                      <p:cBhvr>
                                        <p:cTn id="22" dur="500" fill="hold"/>
                                        <p:tgtEl>
                                          <p:spTgt spid="2">
                                            <p:txEl>
                                              <p:pRg st="7" end="7"/>
                                            </p:txEl>
                                          </p:spTgt>
                                        </p:tgtEl>
                                      </p:cBhvr>
                                      <p:by x="150000" y="150000"/>
                                    </p:animScale>
                                  </p:childTnLst>
                                </p:cTn>
                              </p:par>
                            </p:childTnLst>
                          </p:cTn>
                        </p:par>
                        <p:par>
                          <p:cTn id="23" fill="hold">
                            <p:stCondLst>
                              <p:cond delay="3000"/>
                            </p:stCondLst>
                            <p:childTnLst>
                              <p:par>
                                <p:cTn id="24" presetID="6" presetClass="emph" presetSubtype="0" fill="hold" grpId="0" nodeType="afterEffect">
                                  <p:stCondLst>
                                    <p:cond delay="0"/>
                                  </p:stCondLst>
                                  <p:childTnLst>
                                    <p:animScale>
                                      <p:cBhvr>
                                        <p:cTn id="25" dur="500" fill="hold"/>
                                        <p:tgtEl>
                                          <p:spTgt spid="2">
                                            <p:txEl>
                                              <p:pRg st="9" end="9"/>
                                            </p:txEl>
                                          </p:spTgt>
                                        </p:tgtEl>
                                      </p:cBhvr>
                                      <p:by x="150000" y="150000"/>
                                    </p:animScale>
                                  </p:childTnLst>
                                </p:cTn>
                              </p:par>
                            </p:childTnLst>
                          </p:cTn>
                        </p:par>
                        <p:par>
                          <p:cTn id="26" fill="hold">
                            <p:stCondLst>
                              <p:cond delay="3500"/>
                            </p:stCondLst>
                            <p:childTnLst>
                              <p:par>
                                <p:cTn id="27" presetID="6" presetClass="emph" presetSubtype="0" fill="hold" grpId="0" nodeType="afterEffect">
                                  <p:stCondLst>
                                    <p:cond delay="0"/>
                                  </p:stCondLst>
                                  <p:childTnLst>
                                    <p:animScale>
                                      <p:cBhvr>
                                        <p:cTn id="28" dur="500" fill="hold"/>
                                        <p:tgtEl>
                                          <p:spTgt spid="2">
                                            <p:txEl>
                                              <p:pRg st="10" end="1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lin ang="5400000"/>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pPr marL="274320" indent="-274320" eaLnBrk="1" fontAlgn="auto" hangingPunct="1">
              <a:spcAft>
                <a:spcPts val="0"/>
              </a:spcAft>
              <a:buFont typeface="Wingdings 2"/>
              <a:buChar char=""/>
              <a:defRPr/>
            </a:pPr>
            <a:r>
              <a:rPr lang="el-GR" dirty="0" smtClean="0">
                <a:solidFill>
                  <a:schemeClr val="accent6">
                    <a:lumMod val="50000"/>
                  </a:schemeClr>
                </a:solidFill>
              </a:rPr>
              <a:t>Αρχικό στάδιο καθαρισμού </a:t>
            </a:r>
          </a:p>
          <a:p>
            <a:pPr marL="274320" indent="-274320" eaLnBrk="1" fontAlgn="auto" hangingPunct="1">
              <a:spcAft>
                <a:spcPts val="0"/>
              </a:spcAft>
              <a:buFont typeface="Wingdings 2"/>
              <a:buChar char=""/>
              <a:defRPr/>
            </a:pPr>
            <a:endParaRPr lang="el-GR" dirty="0" smtClean="0">
              <a:solidFill>
                <a:schemeClr val="accent6">
                  <a:lumMod val="50000"/>
                </a:schemeClr>
              </a:solidFill>
            </a:endParaRPr>
          </a:p>
          <a:p>
            <a:pPr marL="274320" indent="-274320" eaLnBrk="1" fontAlgn="auto" hangingPunct="1">
              <a:spcAft>
                <a:spcPts val="0"/>
              </a:spcAft>
              <a:buFont typeface="Wingdings 2"/>
              <a:buNone/>
              <a:defRPr/>
            </a:pPr>
            <a:r>
              <a:rPr lang="el-GR" dirty="0" smtClean="0">
                <a:solidFill>
                  <a:schemeClr val="accent6">
                    <a:lumMod val="50000"/>
                  </a:schemeClr>
                </a:solidFill>
              </a:rPr>
              <a:t>	Στο αρχικό στάδιο καθαρισμού απομακρύνονται υλικά όπως τα λίπη και τα έλαια και η άμμος. Εδώ εφαρμόζεται μηχανική μέθοδος. Κατόπιν, αφαιρούνται τα μεγάλα αντικείμενα, όπως τα ξύλα, τα σίδερα, κουτιά κ.α. Αυτό γίνεται επειδή υπάρχει περίπτωση να καταστραφούν οι εγκαταστάσεις του βιολογικού καθαρισμού αν αυτά τα υλικά περάσουν στο εσωτερικό. Εδώ χρησιμοποιούνται σχάρες για την κατακράτηση των στερεών υλικών. Ύστερα γίνεται η ιζηματοποίηση. Σε όλες σχεδόν τις εγκαταστάσεις υπάρχει αυτό το στάδιο. Εκεί τα βαρέα λύματα ανεβαίνουν στην επιφάνεια (κόπρανα, λάσπη), ώστε να αφαιρεθούν.</a:t>
            </a:r>
          </a:p>
          <a:p>
            <a:pPr marL="274320" indent="-274320" eaLnBrk="1" fontAlgn="auto" hangingPunct="1">
              <a:spcAft>
                <a:spcPts val="0"/>
              </a:spcAft>
              <a:buFont typeface="Wingdings 2"/>
              <a:buChar char=""/>
              <a:defRPr/>
            </a:pPr>
            <a:endParaRPr lang="el-GR" dirty="0" smtClean="0">
              <a:solidFill>
                <a:schemeClr val="accent6">
                  <a:lumMod val="50000"/>
                </a:schemeClr>
              </a:solidFill>
            </a:endParaRPr>
          </a:p>
          <a:p>
            <a:pPr marL="274320" indent="-274320" eaLnBrk="1" fontAlgn="auto" hangingPunct="1">
              <a:spcAft>
                <a:spcPts val="0"/>
              </a:spcAft>
              <a:buFont typeface="Wingdings 2"/>
              <a:buChar char=""/>
              <a:defRPr/>
            </a:pPr>
            <a:r>
              <a:rPr lang="el-GR" dirty="0" smtClean="0">
                <a:solidFill>
                  <a:schemeClr val="accent6">
                    <a:lumMod val="50000"/>
                  </a:schemeClr>
                </a:solidFill>
              </a:rPr>
              <a:t>Δεύτερο στάδιο </a:t>
            </a:r>
          </a:p>
          <a:p>
            <a:pPr marL="274320" indent="-274320" eaLnBrk="1" fontAlgn="auto" hangingPunct="1">
              <a:spcAft>
                <a:spcPts val="0"/>
              </a:spcAft>
              <a:buFont typeface="Wingdings 2"/>
              <a:buChar char=""/>
              <a:defRPr/>
            </a:pPr>
            <a:endParaRPr lang="el-GR" dirty="0" smtClean="0">
              <a:solidFill>
                <a:schemeClr val="accent6">
                  <a:lumMod val="50000"/>
                </a:schemeClr>
              </a:solidFill>
            </a:endParaRPr>
          </a:p>
          <a:p>
            <a:pPr marL="274320" indent="-274320" eaLnBrk="1" fontAlgn="auto" hangingPunct="1">
              <a:spcAft>
                <a:spcPts val="0"/>
              </a:spcAft>
              <a:buFont typeface="Wingdings 2"/>
              <a:buNone/>
              <a:defRPr/>
            </a:pPr>
            <a:r>
              <a:rPr lang="el-GR" dirty="0" smtClean="0">
                <a:solidFill>
                  <a:schemeClr val="accent6">
                    <a:lumMod val="50000"/>
                  </a:schemeClr>
                </a:solidFill>
              </a:rPr>
              <a:t>	Στο δεύτερο στάδιο καθαρισμού αφαιρούνται βιολογικά απόβλητα, όπως το ανθρώπινα απόβλητα, οι σάπωνες και τα απορρυπαντικά. Η πλειονότητα των βιολογικών εγκαταστάσεων χρησιμοποιεί αερόβια αποικοδόμηση. Για να είναι αποτελεσματική η μέθοδος οι οργανισμοί που θα εκτελέσουν την αποικοδόμηση απαιτούν οξυγόνο και ένα υπόστρωμα για να ζήσουν. Υπάρχουν πολλοί τρόποι με τους οποίους μπορεί να γίνει αυτό. Σε όλες τις μεθόδους τα βακτήρια και τα πρωτόζωα (αποικοδομητές γενικότερα) καταναλώνουν υλικά όπως ζάχαρη.</a:t>
            </a:r>
            <a:endParaRPr lang="el-GR" dirty="0">
              <a:solidFill>
                <a:schemeClr val="accent6">
                  <a:lumMod val="50000"/>
                </a:schemeClr>
              </a:solidFill>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from="(-#ppt_w/2)" to="(#ppt_x)" calcmode="lin" valueType="num">
                                      <p:cBhvr>
                                        <p:cTn id="14" dur="600" fill="hold">
                                          <p:stCondLst>
                                            <p:cond delay="0"/>
                                          </p:stCondLst>
                                        </p:cTn>
                                        <p:tgtEl>
                                          <p:spTgt spid="2">
                                            <p:txEl>
                                              <p:pRg st="2" end="2"/>
                                            </p:txEl>
                                          </p:spTgt>
                                        </p:tgtEl>
                                        <p:attrNameLst>
                                          <p:attrName>ppt_x</p:attrName>
                                        </p:attrNameLst>
                                      </p:cBhvr>
                                    </p:anim>
                                    <p:anim from="0" to="-1.0" calcmode="lin" valueType="num">
                                      <p:cBhvr>
                                        <p:cTn id="15" dur="200" decel="50000" autoRev="1" fill="hold">
                                          <p:stCondLst>
                                            <p:cond delay="600"/>
                                          </p:stCondLst>
                                        </p:cTn>
                                        <p:tgtEl>
                                          <p:spTgt spid="2">
                                            <p:txEl>
                                              <p:pRg st="2" end="2"/>
                                            </p:txEl>
                                          </p:spTgt>
                                        </p:tgtEl>
                                        <p:attrNameLst>
                                          <p:attrName>xshear</p:attrName>
                                        </p:attrNameLst>
                                      </p:cBhvr>
                                    </p:anim>
                                    <p:animScale>
                                      <p:cBhvr>
                                        <p:cTn id="16" dur="200" decel="100000" autoRev="1" fill="hold">
                                          <p:stCondLst>
                                            <p:cond delay="600"/>
                                          </p:stCondLst>
                                        </p:cTn>
                                        <p:tgtEl>
                                          <p:spTgt spid="2">
                                            <p:txEl>
                                              <p:pRg st="2" end="2"/>
                                            </p:txEl>
                                          </p:spTgt>
                                        </p:tgtEl>
                                      </p:cBhvr>
                                      <p:from x="100000" y="100000"/>
                                      <p:to x="80000" y="100000"/>
                                    </p:animScale>
                                    <p:anim by="(#ppt_h/3+#ppt_w*0.1)" calcmode="lin" valueType="num">
                                      <p:cBhvr additive="sum">
                                        <p:cTn id="17" dur="200" decel="100000" autoRev="1" fill="hold">
                                          <p:stCondLst>
                                            <p:cond delay="600"/>
                                          </p:stCondLst>
                                        </p:cTn>
                                        <p:tgtEl>
                                          <p:spTgt spid="2">
                                            <p:txEl>
                                              <p:pRg st="2" end="2"/>
                                            </p:txEl>
                                          </p:spTgt>
                                        </p:tgtEl>
                                        <p:attrNameLst>
                                          <p:attrName>ppt_x</p:attrName>
                                        </p:attrNameLst>
                                      </p:cBhvr>
                                    </p:anim>
                                  </p:childTnLst>
                                </p:cTn>
                              </p:par>
                            </p:childTnLst>
                          </p:cTn>
                        </p:par>
                        <p:par>
                          <p:cTn id="18" fill="hold">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from="(-#ppt_w/2)" to="(#ppt_x)" calcmode="lin" valueType="num">
                                      <p:cBhvr>
                                        <p:cTn id="21" dur="600" fill="hold">
                                          <p:stCondLst>
                                            <p:cond delay="0"/>
                                          </p:stCondLst>
                                        </p:cTn>
                                        <p:tgtEl>
                                          <p:spTgt spid="2">
                                            <p:txEl>
                                              <p:pRg st="4" end="4"/>
                                            </p:txEl>
                                          </p:spTgt>
                                        </p:tgtEl>
                                        <p:attrNameLst>
                                          <p:attrName>ppt_x</p:attrName>
                                        </p:attrNameLst>
                                      </p:cBhvr>
                                    </p:anim>
                                    <p:anim from="0" to="-1.0" calcmode="lin" valueType="num">
                                      <p:cBhvr>
                                        <p:cTn id="22" dur="200" decel="50000" autoRev="1" fill="hold">
                                          <p:stCondLst>
                                            <p:cond delay="600"/>
                                          </p:stCondLst>
                                        </p:cTn>
                                        <p:tgtEl>
                                          <p:spTgt spid="2">
                                            <p:txEl>
                                              <p:pRg st="4" end="4"/>
                                            </p:txEl>
                                          </p:spTgt>
                                        </p:tgtEl>
                                        <p:attrNameLst>
                                          <p:attrName>xshear</p:attrName>
                                        </p:attrNameLst>
                                      </p:cBhvr>
                                    </p:anim>
                                    <p:animScale>
                                      <p:cBhvr>
                                        <p:cTn id="23" dur="200" decel="100000" autoRev="1" fill="hold">
                                          <p:stCondLst>
                                            <p:cond delay="600"/>
                                          </p:stCondLst>
                                        </p:cTn>
                                        <p:tgtEl>
                                          <p:spTgt spid="2">
                                            <p:txEl>
                                              <p:pRg st="4" end="4"/>
                                            </p:txEl>
                                          </p:spTgt>
                                        </p:tgtEl>
                                      </p:cBhvr>
                                      <p:from x="100000" y="100000"/>
                                      <p:to x="80000" y="100000"/>
                                    </p:animScale>
                                    <p:anim by="(#ppt_h/3+#ppt_w*0.1)" calcmode="lin" valueType="num">
                                      <p:cBhvr additive="sum">
                                        <p:cTn id="24" dur="200" decel="100000" autoRev="1" fill="hold">
                                          <p:stCondLst>
                                            <p:cond delay="600"/>
                                          </p:stCondLst>
                                        </p:cTn>
                                        <p:tgtEl>
                                          <p:spTgt spid="2">
                                            <p:txEl>
                                              <p:pRg st="4" end="4"/>
                                            </p:txEl>
                                          </p:spTgt>
                                        </p:tgtEl>
                                        <p:attrNameLst>
                                          <p:attrName>ppt_x</p:attrName>
                                        </p:attrNameLst>
                                      </p:cBhvr>
                                    </p:anim>
                                  </p:childTnLst>
                                </p:cTn>
                              </p:par>
                            </p:childTnLst>
                          </p:cTn>
                        </p:par>
                        <p:par>
                          <p:cTn id="25" fill="hold">
                            <p:stCondLst>
                              <p:cond delay="3000"/>
                            </p:stCondLst>
                            <p:childTnLst>
                              <p:par>
                                <p:cTn id="26" presetID="34" presetClass="entr" presetSubtype="0" fill="hold" grpId="0" nodeType="after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from="(-#ppt_w/2)" to="(#ppt_x)" calcmode="lin" valueType="num">
                                      <p:cBhvr>
                                        <p:cTn id="28" dur="600" fill="hold">
                                          <p:stCondLst>
                                            <p:cond delay="0"/>
                                          </p:stCondLst>
                                        </p:cTn>
                                        <p:tgtEl>
                                          <p:spTgt spid="2">
                                            <p:txEl>
                                              <p:pRg st="6" end="6"/>
                                            </p:txEl>
                                          </p:spTgt>
                                        </p:tgtEl>
                                        <p:attrNameLst>
                                          <p:attrName>ppt_x</p:attrName>
                                        </p:attrNameLst>
                                      </p:cBhvr>
                                    </p:anim>
                                    <p:anim from="0" to="-1.0" calcmode="lin" valueType="num">
                                      <p:cBhvr>
                                        <p:cTn id="29" dur="200" decel="50000" autoRev="1" fill="hold">
                                          <p:stCondLst>
                                            <p:cond delay="600"/>
                                          </p:stCondLst>
                                        </p:cTn>
                                        <p:tgtEl>
                                          <p:spTgt spid="2">
                                            <p:txEl>
                                              <p:pRg st="6" end="6"/>
                                            </p:txEl>
                                          </p:spTgt>
                                        </p:tgtEl>
                                        <p:attrNameLst>
                                          <p:attrName>xshear</p:attrName>
                                        </p:attrNameLst>
                                      </p:cBhvr>
                                    </p:anim>
                                    <p:animScale>
                                      <p:cBhvr>
                                        <p:cTn id="30" dur="200" decel="100000" autoRev="1" fill="hold">
                                          <p:stCondLst>
                                            <p:cond delay="600"/>
                                          </p:stCondLst>
                                        </p:cTn>
                                        <p:tgtEl>
                                          <p:spTgt spid="2">
                                            <p:txEl>
                                              <p:pRg st="6" end="6"/>
                                            </p:txEl>
                                          </p:spTgt>
                                        </p:tgtEl>
                                      </p:cBhvr>
                                      <p:from x="100000" y="100000"/>
                                      <p:to x="80000" y="100000"/>
                                    </p:animScale>
                                    <p:anim by="(#ppt_h/3+#ppt_w*0.1)" calcmode="lin" valueType="num">
                                      <p:cBhvr additive="sum">
                                        <p:cTn id="31" dur="200" decel="100000" autoRev="1" fill="hold">
                                          <p:stCondLst>
                                            <p:cond delay="600"/>
                                          </p:stCondLst>
                                        </p:cTn>
                                        <p:tgtEl>
                                          <p:spTgt spid="2">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8313" y="188913"/>
            <a:ext cx="8229600" cy="4572000"/>
          </a:xfrm>
        </p:spPr>
        <p:txBody>
          <a:bodyPr>
            <a:normAutofit fontScale="92500" lnSpcReduction="20000"/>
          </a:bodyPr>
          <a:lstStyle/>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dirty="0" smtClean="0"/>
              <a:t>Μη συμβατικές μέθοδοι επεξεργασίας λυμάτων </a:t>
            </a:r>
          </a:p>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dirty="0" smtClean="0"/>
              <a:t>Ηλεκτρομαγνητικά Κύματα: Η ηλεκτρομαγνητική ακτινοβολία είναι η μετάδοση της ενέργειας στο χώρο με τη χρήση ηλεκτρικών και μαγνητικών πεδίων. Η ηλεκτρομαγνητική ακτινοβολία μπορεί να προσδιοριστεί με βάση τη συχνότητα, το κενό το μήκος κύματος, η την ενέργεια των φωτονίων. Για τον καθαρισμό του νερού τα ηλεκτρομαγνητικά κύματα στην χαμηλότερη θέση της υπεριώδους δεσμίδας θα έχουν ως αποτέλεσμα την θέρμανση του νερού.</a:t>
            </a:r>
            <a:endParaRPr lang="el-GR" dirty="0"/>
          </a:p>
        </p:txBody>
      </p:sp>
      <p:sp>
        <p:nvSpPr>
          <p:cNvPr id="4" name="3 - Ορθογώνιο"/>
          <p:cNvSpPr>
            <a:spLocks noChangeArrowheads="1"/>
          </p:cNvSpPr>
          <p:nvPr/>
        </p:nvSpPr>
        <p:spPr bwMode="auto">
          <a:xfrm>
            <a:off x="539750" y="4292600"/>
            <a:ext cx="8135938" cy="2032000"/>
          </a:xfrm>
          <a:prstGeom prst="rect">
            <a:avLst/>
          </a:prstGeom>
          <a:noFill/>
          <a:ln w="9525">
            <a:noFill/>
            <a:miter lim="800000"/>
            <a:headEnd/>
            <a:tailEnd/>
          </a:ln>
        </p:spPr>
        <p:txBody>
          <a:bodyPr>
            <a:spAutoFit/>
          </a:bodyPr>
          <a:lstStyle/>
          <a:p>
            <a:r>
              <a:rPr lang="el-GR">
                <a:latin typeface="Constantia" pitchFamily="18" charset="0"/>
              </a:rPr>
              <a:t>Διαχείριση Λάσπης</a:t>
            </a:r>
          </a:p>
          <a:p>
            <a:endParaRPr lang="el-GR">
              <a:latin typeface="Constantia" pitchFamily="18" charset="0"/>
            </a:endParaRPr>
          </a:p>
          <a:p>
            <a:r>
              <a:rPr lang="el-GR">
                <a:latin typeface="Constantia" pitchFamily="18" charset="0"/>
              </a:rPr>
              <a:t>Η λάσπη (ιλύς) που θα προέλθει από τα λύματα πρέπει να υποστεί διαχείριση και επεξεργασία με αποτελεσματικό και ασφαλή τρόπο. Ο σκοπός της χώνευσης της λάσπης είναι η μείωση της οργανικής ύλης και των παθογόνων μικροοργανισμών. Οι πιο συνηθισμένες μέθοδοι επεξεργασίας της λάσπης είναι η αναερόβια χώνευση, η αερόβια χώνευση και η σύνθεση.</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ox(in)">
                                      <p:cBhvr>
                                        <p:cTn id="7" dur="500"/>
                                        <p:tgtEl>
                                          <p:spTgt spid="2">
                                            <p:txEl>
                                              <p:pRg st="2" end="2"/>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box(in)">
                                      <p:cBhvr>
                                        <p:cTn id="10" dur="500"/>
                                        <p:tgtEl>
                                          <p:spTgt spid="2">
                                            <p:txEl>
                                              <p:pRg st="4" end="4"/>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alpha val="58000"/>
          </a:schemeClr>
        </a:solidFill>
        <a:effectLst/>
      </p:bgPr>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55000" lnSpcReduction="20000"/>
          </a:bodyPr>
          <a:lstStyle/>
          <a:p>
            <a:pPr marL="274320" indent="-274320" eaLnBrk="1" fontAlgn="auto" hangingPunct="1">
              <a:spcAft>
                <a:spcPts val="0"/>
              </a:spcAft>
              <a:buFont typeface="Wingdings 2"/>
              <a:buChar char=""/>
              <a:defRPr/>
            </a:pPr>
            <a:endParaRPr lang="el-GR" dirty="0" smtClean="0"/>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Αναερόβια χώνευση </a:t>
            </a:r>
          </a:p>
          <a:p>
            <a:pPr marL="274320" indent="-274320" eaLnBrk="1" fontAlgn="auto" hangingPunct="1">
              <a:spcAft>
                <a:spcPts val="0"/>
              </a:spcAft>
              <a:buFont typeface="Wingdings 2"/>
              <a:buNone/>
              <a:defRPr/>
            </a:pPr>
            <a:r>
              <a:rPr lang="el-GR" dirty="0" smtClean="0">
                <a:solidFill>
                  <a:schemeClr val="bg1">
                    <a:lumMod val="95000"/>
                    <a:lumOff val="5000"/>
                  </a:schemeClr>
                </a:solidFill>
              </a:rPr>
              <a:t>	Η αναερόβια χώνεψη είναι μια διαδικασία η οποία πραγματοποιείται με την απουσία οξυγόνου. Η διαδικασία μπορεί να είναι είτε θερμόφιλη χώνευση, στην οποία η λάσπη βρίσκεται υπό ζύμωση μέσα σε δεξαμενές σε θερμοκρασία 55° C. Ονομάζεται θερμόφιλη εξαιτίας των μικροοργανισμών που παίρνουν μέρος στην διαδικασία, οι οποίοι περιέχουν ένζυμα τα οποία λειτουργούν σε υψηλές θερμοκρασίες. Αυτά τα ένζυμα έχουν μεγάλη σημασία σε πολλές εφαρμογές της βιοτεχνολογίας. Επίσης, η διαδικασία μπορεί να είναι είτε μεσόφιλη δηλαδή σε θερμοκρασία 36° C. Κατά την αναερόβια χώνευση παράγεται βιοαέριο με υψηλή περιεκτικότητα σε μεθάνιο, το οποίο μπορεί να χρησιμοποιηθεί για την θέρμανση των δεξαμενών καθώς και για την κάλυψη των ενεργειακών αναγκών των εγκαταστάσεων. Σε μεγάλες μονάδες επεξεργασίας λυμάτων μπορεί να παραχθεί περισσότερη ενέργεια από όση χρειάζεται για την κάλυψη των ενεργειακών αναγκών της μονάδας. Τα πλεονεκτήματα της αναερόβιας διαδικασίας είναι η παραγωγή του μεθανίου και τα μειονεκτήματα είναι η μεγάλη χρονική περίοδος που χρειάζεται η διαδικασία (ως 30 ημέρες) καθώς και το υψηλό κόστος.</a:t>
            </a:r>
          </a:p>
          <a:p>
            <a:pPr marL="274320" indent="-274320" eaLnBrk="1" fontAlgn="auto" hangingPunct="1">
              <a:spcAft>
                <a:spcPts val="0"/>
              </a:spcAft>
              <a:buFont typeface="Wingdings 2"/>
              <a:buChar char=""/>
              <a:defRPr/>
            </a:pPr>
            <a:endParaRPr lang="el-GR" dirty="0" smtClean="0">
              <a:solidFill>
                <a:schemeClr val="bg1">
                  <a:lumMod val="95000"/>
                  <a:lumOff val="5000"/>
                </a:schemeClr>
              </a:solidFill>
            </a:endParaRPr>
          </a:p>
          <a:p>
            <a:pPr marL="274320" indent="-274320" eaLnBrk="1" fontAlgn="auto" hangingPunct="1">
              <a:spcAft>
                <a:spcPts val="0"/>
              </a:spcAft>
              <a:buFont typeface="Wingdings 2"/>
              <a:buChar char=""/>
              <a:defRPr/>
            </a:pPr>
            <a:r>
              <a:rPr lang="el-GR" dirty="0" smtClean="0">
                <a:solidFill>
                  <a:schemeClr val="bg1">
                    <a:lumMod val="95000"/>
                    <a:lumOff val="5000"/>
                  </a:schemeClr>
                </a:solidFill>
              </a:rPr>
              <a:t>Αεροβική χώνευση </a:t>
            </a:r>
          </a:p>
          <a:p>
            <a:pPr marL="274320" indent="-274320" eaLnBrk="1" fontAlgn="auto" hangingPunct="1">
              <a:spcAft>
                <a:spcPts val="0"/>
              </a:spcAft>
              <a:buFont typeface="Wingdings 2"/>
              <a:buNone/>
              <a:defRPr/>
            </a:pPr>
            <a:r>
              <a:rPr lang="el-GR" dirty="0" smtClean="0">
                <a:solidFill>
                  <a:schemeClr val="bg1">
                    <a:lumMod val="95000"/>
                    <a:lumOff val="5000"/>
                  </a:schemeClr>
                </a:solidFill>
              </a:rPr>
              <a:t>	Η αεροβική χώνευση είναι μια βακτηριακή διαδικασία, η οποία λαμβάνει χώρα παρουσία οξυγόνου. Κάτω από αερόβιες συνθήκες, τα βακτήρια καταναλώνουν με γρήγορο ρυθμό την οργανική ύλη, μετατρέποντας την σε διοξείδιο του άνθρακα. Αφού η οργανική ύλη καταναλωθεί, τα βακτήρια πεθαίνουν και καταναλώνονται από άλλα βακτήρια. Τα πλεονεκτήματα της αερόβιας διαδικασίας είναι ότι πραγματοποιείται πολύ ταχύτερα, έχοντας έτσι μικρότερες κεφαλαιουχικές δαπάνες, δηλαδή αποδίδει περισσότερο. Το λειτουργικό κόστος, όμως, είναι πολύ μεγαλύτερο, εξαιτίας του ενεργειακού κόστους για τον αερισμό που χρειάζεται για την προσθήκη οξυγόνου στην διαδικασία.</a:t>
            </a:r>
          </a:p>
          <a:p>
            <a:pPr marL="274320" indent="-274320" eaLnBrk="1" fontAlgn="auto" hangingPunct="1">
              <a:spcAft>
                <a:spcPts val="0"/>
              </a:spcAft>
              <a:buFont typeface="Wingdings 2"/>
              <a:buChar char=""/>
              <a:defRPr/>
            </a:pPr>
            <a:endParaRPr lang="el-GR" dirty="0">
              <a:solidFill>
                <a:schemeClr val="bg1">
                  <a:lumMod val="95000"/>
                  <a:lumOff val="5000"/>
                </a:schemeClr>
              </a:solidFill>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box(in)">
                                      <p:cBhvr>
                                        <p:cTn id="11" dur="500"/>
                                        <p:tgtEl>
                                          <p:spTgt spid="2">
                                            <p:txEl>
                                              <p:pRg st="2" end="2"/>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box(in)">
                                      <p:cBhvr>
                                        <p:cTn id="15" dur="500"/>
                                        <p:tgtEl>
                                          <p:spTgt spid="2">
                                            <p:txEl>
                                              <p:pRg st="4" end="4"/>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box(in)">
                                      <p:cBhvr>
                                        <p:cTn id="1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
  <TotalTime>182</TotalTime>
  <Words>850</Words>
  <Application>Microsoft Office PowerPoint</Application>
  <PresentationFormat>Προβολή στην οθόνη (4:3)</PresentationFormat>
  <Paragraphs>219</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Χαρτί</vt:lpstr>
      <vt:lpstr>Βιολογικός Καθαρισμός</vt:lpstr>
      <vt:lpstr>Ορισμός</vt:lpstr>
      <vt:lpstr>Προέλευση και είδη</vt:lpstr>
      <vt:lpstr>ΑΣΤΙΚΑ  ΛΥΜΑΤΑ  ΚΑΙ ΒΙΟΛΟΓΙΚΟΣ  ΚΑΘΑΡΙΣΜΟΣ  ΕΙΣΑΓΩΓΗ </vt:lpstr>
      <vt:lpstr>Σε τι αποσκοπεί ο Βιολογικός Καθαρισμός των Αποβλήτων </vt:lpstr>
      <vt:lpstr>Στάδια επεξεργασίας λυμάτων </vt:lpstr>
      <vt:lpstr>Διαφάνεια 7</vt:lpstr>
      <vt:lpstr>Διαφάνεια 8</vt:lpstr>
      <vt:lpstr>Διαφάνεια 9</vt:lpstr>
      <vt:lpstr>Βαθμός-Στάδια Καθαρισμού</vt:lpstr>
      <vt:lpstr>Πρωτοβάθμια Επεξεργασία </vt:lpstr>
      <vt:lpstr>Κατά τη Χημική επεξεργασία πραγματοποιείται: </vt:lpstr>
      <vt:lpstr>Πρωτοβάθμια Επεξεργασία </vt:lpstr>
      <vt:lpstr>Πρωτοβάθμια Επεξεργασία </vt:lpstr>
      <vt:lpstr> Δευτεροβάθμια (Βιολογική) Επεξεργασία</vt:lpstr>
      <vt:lpstr>Δευτεροβάθμια (Βιολογική) Επεξεργασία </vt:lpstr>
      <vt:lpstr>Δευτεροβάθμια (Βιολογική) Επεξεργασία Μέθοδος Ενεργού Ιλύος </vt:lpstr>
      <vt:lpstr>Δευτεροβάθμια (Βιολογική) Επεξεργασία Μέθοδος Ενεργού Ιλύος </vt:lpstr>
      <vt:lpstr>Δευτεροβάθμια (Βιολογική) Επεξεργασία Μέθοδος Ενεργού Ιλύος</vt:lpstr>
      <vt:lpstr>Τριτοβάθμια (Χημική)  </vt:lpstr>
      <vt:lpstr>Μειονεκτήματα  Πλεονεκτήματα </vt:lpstr>
      <vt:lpstr>ΕΠΙΛΟΓΟΣ</vt:lpstr>
      <vt:lpstr>Διαφάνεια 23</vt:lpstr>
      <vt:lpstr>Διαφάνεια 24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Βιολογικός Καθαρισμός</dc:title>
  <dc:creator>User</dc:creator>
  <cp:lastModifiedBy>ΓΙΑΝΝΟΥΛΕΑΣ</cp:lastModifiedBy>
  <cp:revision>25</cp:revision>
  <dcterms:created xsi:type="dcterms:W3CDTF">2012-12-12T15:05:18Z</dcterms:created>
  <dcterms:modified xsi:type="dcterms:W3CDTF">2013-02-28T20:08:47Z</dcterms:modified>
</cp:coreProperties>
</file>