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0"/>
  </p:notesMasterIdLst>
  <p:sldIdLst>
    <p:sldId id="256" r:id="rId2"/>
    <p:sldId id="260" r:id="rId3"/>
    <p:sldId id="257" r:id="rId4"/>
    <p:sldId id="263" r:id="rId5"/>
    <p:sldId id="261" r:id="rId6"/>
    <p:sldId id="258" r:id="rId7"/>
    <p:sldId id="264" r:id="rId8"/>
    <p:sldId id="259"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6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86EFB3-8A22-491A-B570-80C4538F5DC5}" type="datetimeFigureOut">
              <a:rPr lang="el-GR" smtClean="0"/>
              <a:pPr/>
              <a:t>02/04/2013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224315-30EB-44F2-BFE1-689E1872C3F6}" type="slidenum">
              <a:rPr lang="el-GR" smtClean="0"/>
              <a:pPr/>
              <a:t>‹#›</a:t>
            </a:fld>
            <a:endParaRPr lang="el-GR"/>
          </a:p>
        </p:txBody>
      </p:sp>
    </p:spTree>
    <p:extLst>
      <p:ext uri="{BB962C8B-B14F-4D97-AF65-F5344CB8AC3E}">
        <p14:creationId xmlns:p14="http://schemas.microsoft.com/office/powerpoint/2010/main" xmlns="" val="2895113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B224315-30EB-44F2-BFE1-689E1872C3F6}"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17A32CFF-FDDF-44F0-A83C-F8A011ABAF40}" type="datetimeFigureOut">
              <a:rPr lang="el-GR" smtClean="0"/>
              <a:pPr/>
              <a:t>02/04/2013</a:t>
            </a:fld>
            <a:endParaRPr lang="el-GR" dirty="0"/>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dirty="0"/>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FF1650EC-E0D8-4E14-84BC-38DCF9C2E1BC}"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transition spd="slow" advClick="0" advTm="1100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7A32CFF-FDDF-44F0-A83C-F8A011ABAF40}"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F1650EC-E0D8-4E14-84BC-38DCF9C2E1BC}" type="slidenum">
              <a:rPr lang="el-GR" smtClean="0"/>
              <a:pPr/>
              <a:t>‹#›</a:t>
            </a:fld>
            <a:endParaRPr lang="el-GR" dirty="0"/>
          </a:p>
        </p:txBody>
      </p:sp>
    </p:spTree>
  </p:cSld>
  <p:clrMapOvr>
    <a:masterClrMapping/>
  </p:clrMapOvr>
  <p:transition spd="slow" advClick="0" advTm="1100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7A32CFF-FDDF-44F0-A83C-F8A011ABAF40}" type="datetimeFigureOut">
              <a:rPr lang="el-GR" smtClean="0"/>
              <a:pPr/>
              <a:t>02/04/2013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FF1650EC-E0D8-4E14-84BC-38DCF9C2E1BC}" type="slidenum">
              <a:rPr lang="el-GR" smtClean="0"/>
              <a:pPr/>
              <a:t>‹#›</a:t>
            </a:fld>
            <a:endParaRPr lang="el-GR" dirty="0"/>
          </a:p>
        </p:txBody>
      </p:sp>
    </p:spTree>
  </p:cSld>
  <p:clrMapOvr>
    <a:masterClrMapping/>
  </p:clrMapOvr>
  <p:transition spd="slow" advClick="0" advTm="1100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17A32CFF-FDDF-44F0-A83C-F8A011ABAF40}" type="datetimeFigureOut">
              <a:rPr lang="el-GR" smtClean="0"/>
              <a:pPr/>
              <a:t>02/04/2013</a:t>
            </a:fld>
            <a:endParaRPr lang="el-GR" dirty="0"/>
          </a:p>
        </p:txBody>
      </p:sp>
      <p:sp>
        <p:nvSpPr>
          <p:cNvPr id="9" name="8 - Θέση αριθμού διαφάνειας"/>
          <p:cNvSpPr>
            <a:spLocks noGrp="1"/>
          </p:cNvSpPr>
          <p:nvPr>
            <p:ph type="sldNum" sz="quarter" idx="15"/>
          </p:nvPr>
        </p:nvSpPr>
        <p:spPr/>
        <p:txBody>
          <a:bodyPr rtlCol="0"/>
          <a:lstStyle/>
          <a:p>
            <a:fld id="{FF1650EC-E0D8-4E14-84BC-38DCF9C2E1BC}" type="slidenum">
              <a:rPr lang="el-GR" smtClean="0"/>
              <a:pPr/>
              <a:t>‹#›</a:t>
            </a:fld>
            <a:endParaRPr lang="el-GR" dirty="0"/>
          </a:p>
        </p:txBody>
      </p:sp>
      <p:sp>
        <p:nvSpPr>
          <p:cNvPr id="10" name="9 - Θέση υποσέλιδου"/>
          <p:cNvSpPr>
            <a:spLocks noGrp="1"/>
          </p:cNvSpPr>
          <p:nvPr>
            <p:ph type="ftr" sz="quarter" idx="16"/>
          </p:nvPr>
        </p:nvSpPr>
        <p:spPr/>
        <p:txBody>
          <a:bodyPr rtlCol="0"/>
          <a:lstStyle/>
          <a:p>
            <a:endParaRPr lang="el-GR" dirty="0"/>
          </a:p>
        </p:txBody>
      </p:sp>
    </p:spTree>
  </p:cSld>
  <p:clrMapOvr>
    <a:masterClrMapping/>
  </p:clrMapOvr>
  <p:transition spd="slow" advClick="0" advTm="1100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17A32CFF-FDDF-44F0-A83C-F8A011ABAF40}" type="datetimeFigureOut">
              <a:rPr lang="el-GR" smtClean="0"/>
              <a:pPr/>
              <a:t>02/04/2013</a:t>
            </a:fld>
            <a:endParaRPr lang="el-GR" dirty="0"/>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dirty="0"/>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FF1650EC-E0D8-4E14-84BC-38DCF9C2E1BC}"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transition spd="slow" advClick="0" advTm="1100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17A32CFF-FDDF-44F0-A83C-F8A011ABAF40}" type="datetimeFigureOut">
              <a:rPr lang="el-GR" smtClean="0"/>
              <a:pPr/>
              <a:t>02/04/2013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FF1650EC-E0D8-4E14-84BC-38DCF9C2E1BC}" type="slidenum">
              <a:rPr lang="el-GR" smtClean="0"/>
              <a:pPr/>
              <a:t>‹#›</a:t>
            </a:fld>
            <a:endParaRPr lang="el-GR" dirty="0"/>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slow" advClick="0" advTm="1100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17A32CFF-FDDF-44F0-A83C-F8A011ABAF40}" type="datetimeFigureOut">
              <a:rPr lang="el-GR" smtClean="0"/>
              <a:pPr/>
              <a:t>02/04/2013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FF1650EC-E0D8-4E14-84BC-38DCF9C2E1BC}" type="slidenum">
              <a:rPr lang="el-GR" smtClean="0"/>
              <a:pPr/>
              <a:t>‹#›</a:t>
            </a:fld>
            <a:endParaRPr lang="el-GR" dirty="0"/>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spd="slow" advClick="0" advTm="1100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17A32CFF-FDDF-44F0-A83C-F8A011ABAF40}" type="datetimeFigureOut">
              <a:rPr lang="el-GR" smtClean="0"/>
              <a:pPr/>
              <a:t>02/04/2013</a:t>
            </a:fld>
            <a:endParaRPr lang="el-GR" dirty="0"/>
          </a:p>
        </p:txBody>
      </p:sp>
      <p:sp>
        <p:nvSpPr>
          <p:cNvPr id="7" name="6 - Θέση αριθμού διαφάνειας"/>
          <p:cNvSpPr>
            <a:spLocks noGrp="1"/>
          </p:cNvSpPr>
          <p:nvPr>
            <p:ph type="sldNum" sz="quarter" idx="11"/>
          </p:nvPr>
        </p:nvSpPr>
        <p:spPr/>
        <p:txBody>
          <a:bodyPr rtlCol="0"/>
          <a:lstStyle/>
          <a:p>
            <a:fld id="{FF1650EC-E0D8-4E14-84BC-38DCF9C2E1BC}" type="slidenum">
              <a:rPr lang="el-GR" smtClean="0"/>
              <a:pPr/>
              <a:t>‹#›</a:t>
            </a:fld>
            <a:endParaRPr lang="el-GR" dirty="0"/>
          </a:p>
        </p:txBody>
      </p:sp>
      <p:sp>
        <p:nvSpPr>
          <p:cNvPr id="8" name="7 - Θέση υποσέλιδου"/>
          <p:cNvSpPr>
            <a:spLocks noGrp="1"/>
          </p:cNvSpPr>
          <p:nvPr>
            <p:ph type="ftr" sz="quarter" idx="12"/>
          </p:nvPr>
        </p:nvSpPr>
        <p:spPr/>
        <p:txBody>
          <a:bodyPr rtlCol="0"/>
          <a:lstStyle/>
          <a:p>
            <a:endParaRPr lang="el-GR" dirty="0"/>
          </a:p>
        </p:txBody>
      </p:sp>
    </p:spTree>
  </p:cSld>
  <p:clrMapOvr>
    <a:masterClrMapping/>
  </p:clrMapOvr>
  <p:transition spd="slow" advClick="0" advTm="1100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7A32CFF-FDDF-44F0-A83C-F8A011ABAF40}" type="datetimeFigureOut">
              <a:rPr lang="el-GR" smtClean="0"/>
              <a:pPr/>
              <a:t>02/04/2013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FF1650EC-E0D8-4E14-84BC-38DCF9C2E1BC}" type="slidenum">
              <a:rPr lang="el-GR" smtClean="0"/>
              <a:pPr/>
              <a:t>‹#›</a:t>
            </a:fld>
            <a:endParaRPr lang="el-GR" dirty="0"/>
          </a:p>
        </p:txBody>
      </p:sp>
    </p:spTree>
  </p:cSld>
  <p:clrMapOvr>
    <a:masterClrMapping/>
  </p:clrMapOvr>
  <p:transition spd="slow" advClick="0" advTm="1100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17A32CFF-FDDF-44F0-A83C-F8A011ABAF40}" type="datetimeFigureOut">
              <a:rPr lang="el-GR" smtClean="0"/>
              <a:pPr/>
              <a:t>02/04/2013</a:t>
            </a:fld>
            <a:endParaRPr lang="el-GR" dirty="0"/>
          </a:p>
        </p:txBody>
      </p:sp>
      <p:sp>
        <p:nvSpPr>
          <p:cNvPr id="22" name="21 - Θέση αριθμού διαφάνειας"/>
          <p:cNvSpPr>
            <a:spLocks noGrp="1"/>
          </p:cNvSpPr>
          <p:nvPr>
            <p:ph type="sldNum" sz="quarter" idx="15"/>
          </p:nvPr>
        </p:nvSpPr>
        <p:spPr/>
        <p:txBody>
          <a:bodyPr rtlCol="0"/>
          <a:lstStyle/>
          <a:p>
            <a:fld id="{FF1650EC-E0D8-4E14-84BC-38DCF9C2E1BC}" type="slidenum">
              <a:rPr lang="el-GR" smtClean="0"/>
              <a:pPr/>
              <a:t>‹#›</a:t>
            </a:fld>
            <a:endParaRPr lang="el-GR" dirty="0"/>
          </a:p>
        </p:txBody>
      </p:sp>
      <p:sp>
        <p:nvSpPr>
          <p:cNvPr id="23" name="22 - Θέση υποσέλιδου"/>
          <p:cNvSpPr>
            <a:spLocks noGrp="1"/>
          </p:cNvSpPr>
          <p:nvPr>
            <p:ph type="ftr" sz="quarter" idx="16"/>
          </p:nvPr>
        </p:nvSpPr>
        <p:spPr/>
        <p:txBody>
          <a:bodyPr rtlCol="0"/>
          <a:lstStyle/>
          <a:p>
            <a:endParaRPr lang="el-GR" dirty="0"/>
          </a:p>
        </p:txBody>
      </p:sp>
    </p:spTree>
  </p:cSld>
  <p:clrMapOvr>
    <a:overrideClrMapping bg1="lt1" tx1="dk1" bg2="lt2" tx2="dk2" accent1="accent1" accent2="accent2" accent3="accent3" accent4="accent4" accent5="accent5" accent6="accent6" hlink="hlink" folHlink="folHlink"/>
  </p:clrMapOvr>
  <p:transition spd="slow" advClick="0" advTm="1100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17A32CFF-FDDF-44F0-A83C-F8A011ABAF40}" type="datetimeFigureOut">
              <a:rPr lang="el-GR" smtClean="0"/>
              <a:pPr/>
              <a:t>02/04/2013</a:t>
            </a:fld>
            <a:endParaRPr lang="el-GR" dirty="0"/>
          </a:p>
        </p:txBody>
      </p:sp>
      <p:sp>
        <p:nvSpPr>
          <p:cNvPr id="18" name="17 - Θέση αριθμού διαφάνειας"/>
          <p:cNvSpPr>
            <a:spLocks noGrp="1"/>
          </p:cNvSpPr>
          <p:nvPr>
            <p:ph type="sldNum" sz="quarter" idx="11"/>
          </p:nvPr>
        </p:nvSpPr>
        <p:spPr/>
        <p:txBody>
          <a:bodyPr rtlCol="0"/>
          <a:lstStyle/>
          <a:p>
            <a:fld id="{FF1650EC-E0D8-4E14-84BC-38DCF9C2E1BC}" type="slidenum">
              <a:rPr lang="el-GR" smtClean="0"/>
              <a:pPr/>
              <a:t>‹#›</a:t>
            </a:fld>
            <a:endParaRPr lang="el-GR" dirty="0"/>
          </a:p>
        </p:txBody>
      </p:sp>
      <p:sp>
        <p:nvSpPr>
          <p:cNvPr id="21" name="20 - Θέση υποσέλιδου"/>
          <p:cNvSpPr>
            <a:spLocks noGrp="1"/>
          </p:cNvSpPr>
          <p:nvPr>
            <p:ph type="ftr" sz="quarter" idx="12"/>
          </p:nvPr>
        </p:nvSpPr>
        <p:spPr/>
        <p:txBody>
          <a:bodyPr rtlCol="0"/>
          <a:lstStyle/>
          <a:p>
            <a:endParaRPr lang="el-GR" dirty="0"/>
          </a:p>
        </p:txBody>
      </p:sp>
    </p:spTree>
  </p:cSld>
  <p:clrMapOvr>
    <a:masterClrMapping/>
  </p:clrMapOvr>
  <p:transition spd="slow" advClick="0" advTm="1100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7A32CFF-FDDF-44F0-A83C-F8A011ABAF40}" type="datetimeFigureOut">
              <a:rPr lang="el-GR" smtClean="0"/>
              <a:pPr/>
              <a:t>02/04/2013</a:t>
            </a:fld>
            <a:endParaRPr lang="el-GR" dirty="0"/>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dirty="0"/>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1650EC-E0D8-4E14-84BC-38DCF9C2E1BC}"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slow" advClick="0" advTm="11000">
    <p:newsflash/>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907704" y="1340768"/>
            <a:ext cx="6172200" cy="1894362"/>
          </a:xfrm>
        </p:spPr>
        <p:txBody>
          <a:bodyPr>
            <a:normAutofit/>
          </a:bodyPr>
          <a:lstStyle/>
          <a:p>
            <a:pPr algn="ctr"/>
            <a:r>
              <a:rPr lang="el-GR" sz="6600" b="1" i="1" dirty="0" smtClean="0"/>
              <a:t>Πυριτιο</a:t>
            </a:r>
            <a:endParaRPr lang="el-GR" sz="6600" b="1" i="1" dirty="0"/>
          </a:p>
        </p:txBody>
      </p:sp>
      <p:sp>
        <p:nvSpPr>
          <p:cNvPr id="3" name="2 - Υπότιτλος"/>
          <p:cNvSpPr>
            <a:spLocks noGrp="1"/>
          </p:cNvSpPr>
          <p:nvPr>
            <p:ph type="subTitle" idx="1"/>
          </p:nvPr>
        </p:nvSpPr>
        <p:spPr>
          <a:xfrm>
            <a:off x="1619672" y="3861048"/>
            <a:ext cx="6400800" cy="2279104"/>
          </a:xfrm>
        </p:spPr>
        <p:txBody>
          <a:bodyPr>
            <a:normAutofit fontScale="92500" lnSpcReduction="20000"/>
          </a:bodyPr>
          <a:lstStyle/>
          <a:p>
            <a:pPr algn="r"/>
            <a:r>
              <a:rPr lang="el-GR" sz="2000" b="1" dirty="0" smtClean="0">
                <a:latin typeface="Candara" pitchFamily="34" charset="0"/>
              </a:rPr>
              <a:t>Βενετία Τσαγκαρούλη</a:t>
            </a:r>
          </a:p>
          <a:p>
            <a:pPr algn="r"/>
            <a:r>
              <a:rPr lang="el-GR" sz="2000" b="1" dirty="0" smtClean="0">
                <a:latin typeface="Candara" pitchFamily="34" charset="0"/>
              </a:rPr>
              <a:t>Μαριτίνα Τσαγκαρούλη</a:t>
            </a:r>
          </a:p>
          <a:p>
            <a:pPr algn="r"/>
            <a:r>
              <a:rPr lang="el-GR" sz="2000" b="1" dirty="0" smtClean="0">
                <a:latin typeface="Candara" pitchFamily="34" charset="0"/>
              </a:rPr>
              <a:t>Δήμητρα Λυμπεράκου</a:t>
            </a:r>
          </a:p>
          <a:p>
            <a:pPr algn="r"/>
            <a:r>
              <a:rPr lang="el-GR" sz="2000" b="1" dirty="0" smtClean="0">
                <a:latin typeface="Candara" pitchFamily="34" charset="0"/>
              </a:rPr>
              <a:t>Ματίνα Τσακαλάκη</a:t>
            </a:r>
          </a:p>
          <a:p>
            <a:pPr algn="r"/>
            <a:endParaRPr lang="el-GR" sz="2000" dirty="0" smtClean="0">
              <a:latin typeface="Candara" pitchFamily="34" charset="0"/>
            </a:endParaRPr>
          </a:p>
          <a:p>
            <a:pPr algn="r"/>
            <a:r>
              <a:rPr lang="el-GR" sz="2000" dirty="0" smtClean="0">
                <a:latin typeface="Candara" pitchFamily="34" charset="0"/>
              </a:rPr>
              <a:t>2</a:t>
            </a:r>
            <a:r>
              <a:rPr lang="el-GR" sz="2000" baseline="30000" dirty="0" smtClean="0">
                <a:latin typeface="Candara" pitchFamily="34" charset="0"/>
              </a:rPr>
              <a:t>ο</a:t>
            </a:r>
            <a:r>
              <a:rPr lang="el-GR" sz="2000" dirty="0" smtClean="0">
                <a:latin typeface="Candara" pitchFamily="34" charset="0"/>
              </a:rPr>
              <a:t> Γυμνάσιο Σπάρτης</a:t>
            </a:r>
          </a:p>
          <a:p>
            <a:pPr algn="r"/>
            <a:r>
              <a:rPr lang="el-GR" sz="2000" b="1" dirty="0" smtClean="0">
                <a:latin typeface="Candara" pitchFamily="34" charset="0"/>
              </a:rPr>
              <a:t>Τμήμα Γ’4</a:t>
            </a:r>
          </a:p>
          <a:p>
            <a:endParaRPr lang="el-GR" dirty="0" smtClean="0"/>
          </a:p>
          <a:p>
            <a:endParaRPr lang="el-GR"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set>
                                      <p:cBhvr>
                                        <p:cTn id="14" dur="228" fill="hold">
                                          <p:stCondLst>
                                            <p:cond delay="0"/>
                                          </p:stCondLst>
                                        </p:cTn>
                                        <p:tgtEl>
                                          <p:spTgt spid="3">
                                            <p:txEl>
                                              <p:pRg st="0" end="0"/>
                                            </p:txEl>
                                          </p:spTgt>
                                        </p:tgtEl>
                                        <p:attrNameLst>
                                          <p:attrName>style.rotation</p:attrName>
                                        </p:attrNameLst>
                                      </p:cBhvr>
                                      <p:to>
                                        <p:strVal val="-45.0"/>
                                      </p:to>
                                    </p:set>
                                    <p:anim calcmode="lin" valueType="num">
                                      <p:cBhvr>
                                        <p:cTn id="15"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6"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7"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8"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par>
                                <p:cTn id="19" presetID="38" presetClass="entr" presetSubtype="0" accel="50000" fill="hold" nodeType="withEffect">
                                  <p:stCondLst>
                                    <p:cond delay="0"/>
                                  </p:stCondLst>
                                  <p:iterate type="lt">
                                    <p:tmPct val="50000"/>
                                  </p:iterate>
                                  <p:childTnLst>
                                    <p:set>
                                      <p:cBhvr>
                                        <p:cTn id="20" dur="1" fill="hold">
                                          <p:stCondLst>
                                            <p:cond delay="0"/>
                                          </p:stCondLst>
                                        </p:cTn>
                                        <p:tgtEl>
                                          <p:spTgt spid="3">
                                            <p:txEl>
                                              <p:pRg st="1" end="1"/>
                                            </p:txEl>
                                          </p:spTgt>
                                        </p:tgtEl>
                                        <p:attrNameLst>
                                          <p:attrName>style.visibility</p:attrName>
                                        </p:attrNameLst>
                                      </p:cBhvr>
                                      <p:to>
                                        <p:strVal val="visible"/>
                                      </p:to>
                                    </p:set>
                                    <p:set>
                                      <p:cBhvr>
                                        <p:cTn id="21" dur="228" fill="hold">
                                          <p:stCondLst>
                                            <p:cond delay="0"/>
                                          </p:stCondLst>
                                        </p:cTn>
                                        <p:tgtEl>
                                          <p:spTgt spid="3">
                                            <p:txEl>
                                              <p:pRg st="1" end="1"/>
                                            </p:txEl>
                                          </p:spTgt>
                                        </p:tgtEl>
                                        <p:attrNameLst>
                                          <p:attrName>style.rotation</p:attrName>
                                        </p:attrNameLst>
                                      </p:cBhvr>
                                      <p:to>
                                        <p:strVal val="-45.0"/>
                                      </p:to>
                                    </p:set>
                                    <p:anim calcmode="lin" valueType="num">
                                      <p:cBhvr>
                                        <p:cTn id="22" dur="228" fill="hold">
                                          <p:stCondLst>
                                            <p:cond delay="228"/>
                                          </p:stCondLst>
                                        </p:cTn>
                                        <p:tgtEl>
                                          <p:spTgt spid="3">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23" dur="228" fill="hold">
                                          <p:stCondLst>
                                            <p:cond delay="0"/>
                                          </p:stCondLst>
                                        </p:cTn>
                                        <p:tgtEl>
                                          <p:spTgt spid="3">
                                            <p:txEl>
                                              <p:pRg st="1" end="1"/>
                                            </p:txEl>
                                          </p:spTgt>
                                        </p:tgtEl>
                                        <p:attrNameLst>
                                          <p:attrName>ppt_y</p:attrName>
                                        </p:attrNameLst>
                                      </p:cBhvr>
                                      <p:tavLst>
                                        <p:tav tm="0">
                                          <p:val>
                                            <p:strVal val="#ppt_y-1"/>
                                          </p:val>
                                        </p:tav>
                                        <p:tav tm="100000">
                                          <p:val>
                                            <p:strVal val="#ppt_y-(0.354*#ppt_w-0.172*#ppt_h)"/>
                                          </p:val>
                                        </p:tav>
                                      </p:tavLst>
                                    </p:anim>
                                    <p:anim calcmode="lin" valueType="num">
                                      <p:cBhvr>
                                        <p:cTn id="24" dur="78" decel="50000" autoRev="1" fill="hold">
                                          <p:stCondLst>
                                            <p:cond delay="228"/>
                                          </p:stCondLst>
                                        </p:cTn>
                                        <p:tgtEl>
                                          <p:spTgt spid="3">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5" dur="68" fill="hold">
                                          <p:stCondLst>
                                            <p:cond delay="432"/>
                                          </p:stCondLst>
                                        </p:cTn>
                                        <p:tgtEl>
                                          <p:spTgt spid="3">
                                            <p:txEl>
                                              <p:pRg st="1" end="1"/>
                                            </p:txEl>
                                          </p:spTgt>
                                        </p:tgtEl>
                                        <p:attrNameLst>
                                          <p:attrName>ppt_y</p:attrName>
                                        </p:attrNameLst>
                                      </p:cBhvr>
                                      <p:tavLst>
                                        <p:tav tm="0">
                                          <p:val>
                                            <p:strVal val="#ppt_y-(0.354*#ppt_w-0.172*#ppt_h)"/>
                                          </p:val>
                                        </p:tav>
                                        <p:tav tm="100000">
                                          <p:val>
                                            <p:strVal val="#ppt_y"/>
                                          </p:val>
                                        </p:tav>
                                      </p:tavLst>
                                    </p:anim>
                                  </p:childTnLst>
                                </p:cTn>
                              </p:par>
                              <p:par>
                                <p:cTn id="26" presetID="38" presetClass="entr" presetSubtype="0" accel="50000" fill="hold" nodeType="withEffect">
                                  <p:stCondLst>
                                    <p:cond delay="0"/>
                                  </p:stCondLst>
                                  <p:iterate type="lt">
                                    <p:tmPct val="50000"/>
                                  </p:iterate>
                                  <p:childTnLst>
                                    <p:set>
                                      <p:cBhvr>
                                        <p:cTn id="27" dur="1" fill="hold">
                                          <p:stCondLst>
                                            <p:cond delay="0"/>
                                          </p:stCondLst>
                                        </p:cTn>
                                        <p:tgtEl>
                                          <p:spTgt spid="3">
                                            <p:txEl>
                                              <p:pRg st="2" end="2"/>
                                            </p:txEl>
                                          </p:spTgt>
                                        </p:tgtEl>
                                        <p:attrNameLst>
                                          <p:attrName>style.visibility</p:attrName>
                                        </p:attrNameLst>
                                      </p:cBhvr>
                                      <p:to>
                                        <p:strVal val="visible"/>
                                      </p:to>
                                    </p:set>
                                    <p:set>
                                      <p:cBhvr>
                                        <p:cTn id="28" dur="228" fill="hold">
                                          <p:stCondLst>
                                            <p:cond delay="0"/>
                                          </p:stCondLst>
                                        </p:cTn>
                                        <p:tgtEl>
                                          <p:spTgt spid="3">
                                            <p:txEl>
                                              <p:pRg st="2" end="2"/>
                                            </p:txEl>
                                          </p:spTgt>
                                        </p:tgtEl>
                                        <p:attrNameLst>
                                          <p:attrName>style.rotation</p:attrName>
                                        </p:attrNameLst>
                                      </p:cBhvr>
                                      <p:to>
                                        <p:strVal val="-45.0"/>
                                      </p:to>
                                    </p:set>
                                    <p:anim calcmode="lin" valueType="num">
                                      <p:cBhvr>
                                        <p:cTn id="29"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30"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31"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32"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par>
                                <p:cTn id="33" presetID="38" presetClass="entr" presetSubtype="0" accel="50000" fill="hold" nodeType="withEffect">
                                  <p:stCondLst>
                                    <p:cond delay="0"/>
                                  </p:stCondLst>
                                  <p:iterate type="lt">
                                    <p:tmPct val="50000"/>
                                  </p:iterate>
                                  <p:childTnLst>
                                    <p:set>
                                      <p:cBhvr>
                                        <p:cTn id="34" dur="1" fill="hold">
                                          <p:stCondLst>
                                            <p:cond delay="0"/>
                                          </p:stCondLst>
                                        </p:cTn>
                                        <p:tgtEl>
                                          <p:spTgt spid="3">
                                            <p:txEl>
                                              <p:pRg st="3" end="3"/>
                                            </p:txEl>
                                          </p:spTgt>
                                        </p:tgtEl>
                                        <p:attrNameLst>
                                          <p:attrName>style.visibility</p:attrName>
                                        </p:attrNameLst>
                                      </p:cBhvr>
                                      <p:to>
                                        <p:strVal val="visible"/>
                                      </p:to>
                                    </p:set>
                                    <p:set>
                                      <p:cBhvr>
                                        <p:cTn id="35" dur="228" fill="hold">
                                          <p:stCondLst>
                                            <p:cond delay="0"/>
                                          </p:stCondLst>
                                        </p:cTn>
                                        <p:tgtEl>
                                          <p:spTgt spid="3">
                                            <p:txEl>
                                              <p:pRg st="3" end="3"/>
                                            </p:txEl>
                                          </p:spTgt>
                                        </p:tgtEl>
                                        <p:attrNameLst>
                                          <p:attrName>style.rotation</p:attrName>
                                        </p:attrNameLst>
                                      </p:cBhvr>
                                      <p:to>
                                        <p:strVal val="-45.0"/>
                                      </p:to>
                                    </p:set>
                                    <p:anim calcmode="lin" valueType="num">
                                      <p:cBhvr>
                                        <p:cTn id="36" dur="228" fill="hold">
                                          <p:stCondLst>
                                            <p:cond delay="228"/>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228"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8" dur="78" decel="50000" autoRev="1" fill="hold">
                                          <p:stCondLst>
                                            <p:cond delay="228"/>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68" fill="hold">
                                          <p:stCondLst>
                                            <p:cond delay="432"/>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3"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50"/>
                                        <p:tgtEl>
                                          <p:spTgt spid="3">
                                            <p:txEl>
                                              <p:pRg st="6" end="6"/>
                                            </p:txEl>
                                          </p:spTgt>
                                        </p:tgtEl>
                                      </p:cBhvr>
                                    </p:animEffect>
                                    <p:anim calcmode="lin" valueType="num">
                                      <p:cBhvr>
                                        <p:cTn id="54" dur="2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200" fill="hold"/>
                                        <p:tgtEl>
                                          <p:spTgt spid="3">
                                            <p:txEl>
                                              <p:pRg st="6" end="6"/>
                                            </p:txEl>
                                          </p:spTgt>
                                        </p:tgtEl>
                                        <p:attrNameLst>
                                          <p:attrName>ppt_y</p:attrName>
                                        </p:attrNameLst>
                                      </p:cBhvr>
                                      <p:tavLst>
                                        <p:tav tm="0">
                                          <p:val>
                                            <p:strVal val="#ppt_y+0.31"/>
                                          </p:val>
                                        </p:tav>
                                        <p:tav tm="100000">
                                          <p:val>
                                            <p:strVal val="#ppt_y+0.31"/>
                                          </p:val>
                                        </p:tav>
                                      </p:tavLst>
                                    </p:anim>
                                    <p:anim calcmode="lin" valueType="num">
                                      <p:cBhvr>
                                        <p:cTn id="56" dur="300" decel="50000" fill="hold">
                                          <p:stCondLst>
                                            <p:cond delay="200"/>
                                          </p:stCondLst>
                                        </p:cTn>
                                        <p:tgtEl>
                                          <p:spTgt spid="3">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7" dur="300" decel="50000" fill="hold">
                                          <p:stCondLst>
                                            <p:cond delay="200"/>
                                          </p:stCondLst>
                                        </p:cTn>
                                        <p:tgtEl>
                                          <p:spTgt spid="3">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355160" cy="634082"/>
          </a:xfrm>
        </p:spPr>
        <p:txBody>
          <a:bodyPr/>
          <a:lstStyle/>
          <a:p>
            <a:r>
              <a:rPr lang="el-GR" dirty="0" smtClean="0"/>
              <a:t>Τι ειναι το πυρίτιο;</a:t>
            </a:r>
            <a:endParaRPr lang="el-GR" dirty="0"/>
          </a:p>
        </p:txBody>
      </p:sp>
      <p:sp>
        <p:nvSpPr>
          <p:cNvPr id="3" name="2 - Θέση περιεχομένου"/>
          <p:cNvSpPr>
            <a:spLocks noGrp="1"/>
          </p:cNvSpPr>
          <p:nvPr>
            <p:ph sz="quarter" idx="1"/>
          </p:nvPr>
        </p:nvSpPr>
        <p:spPr>
          <a:xfrm>
            <a:off x="467544" y="1340768"/>
            <a:ext cx="8229600" cy="4525963"/>
          </a:xfrm>
        </p:spPr>
        <p:txBody>
          <a:bodyPr>
            <a:noAutofit/>
          </a:bodyPr>
          <a:lstStyle/>
          <a:p>
            <a:r>
              <a:rPr lang="el-GR" sz="2000" i="1" dirty="0" smtClean="0"/>
              <a:t>Το πυρίτιο είναι το χημικό στοιχείο με χημικό σύμβολο </a:t>
            </a:r>
            <a:r>
              <a:rPr lang="el-GR" sz="2000" i="1" dirty="0" err="1" smtClean="0"/>
              <a:t>Si</a:t>
            </a:r>
            <a:r>
              <a:rPr lang="el-GR" sz="2000" i="1" dirty="0" smtClean="0"/>
              <a:t>, ατομικό αριθμό 14</a:t>
            </a:r>
            <a:r>
              <a:rPr lang="en-US" sz="2000" i="1" dirty="0" smtClean="0"/>
              <a:t>. </a:t>
            </a:r>
            <a:r>
              <a:rPr lang="el-GR" sz="2000" i="1" dirty="0" smtClean="0"/>
              <a:t>Είναι ένα μεταλλοειδές που ανήκει στην ομάδα 14 του περιοδικού πίνακα μαζί με τον Άνθρακα, το Γερμάνιο, τον Κασσίτερο και το Μόλυβδο. Αυτό σημαίνει ότι έχει τέσσερα ηλεκτρόνια</a:t>
            </a:r>
            <a:r>
              <a:rPr lang="en-US" sz="2000" i="1" dirty="0" smtClean="0"/>
              <a:t> </a:t>
            </a:r>
            <a:r>
              <a:rPr lang="el-GR" sz="2000" i="1" dirty="0" smtClean="0"/>
              <a:t>στην εξωτερική του στοιβάδα</a:t>
            </a:r>
            <a:r>
              <a:rPr lang="en-US" sz="2000" i="1" dirty="0" smtClean="0"/>
              <a:t>. </a:t>
            </a:r>
            <a:r>
              <a:rPr lang="el-GR" sz="2000" i="1" dirty="0" smtClean="0"/>
              <a:t>Είναι το όγδοο (8ο) κατά σειρά αφθονίας μάζας στοιχείο στο</a:t>
            </a:r>
            <a:r>
              <a:rPr lang="en-US" sz="2000" i="1" dirty="0" smtClean="0"/>
              <a:t> </a:t>
            </a:r>
            <a:r>
              <a:rPr lang="el-GR" sz="2000" i="1" dirty="0" smtClean="0"/>
              <a:t>σύμπαν και δεύτερο στο φλοιό της Γης, όπου όμως σπάνια βρίσκεται σε ελεύθερη στοιχειακή κατάσταση. Η πιο συνηθισμένη μορφή του στη διαστρική σκόνη, σε αστεροειδείς, δορυφόρους και πλανήτες είναι το διοξείδιο του πυριτίου (SiO2) και διάφορες πυριτικές ενώσεις</a:t>
            </a:r>
            <a:r>
              <a:rPr lang="en-US" sz="2000" i="1" dirty="0" smtClean="0"/>
              <a:t>.</a:t>
            </a:r>
            <a:endParaRPr lang="el-GR" sz="2000" i="1" dirty="0"/>
          </a:p>
        </p:txBody>
      </p:sp>
      <p:sp>
        <p:nvSpPr>
          <p:cNvPr id="29698" name="AutoShape 2" descr="data:image/jpeg;base64,/9j/4AAQSkZJRgABAQAAAQABAAD/2wCEAAkGBhQSERUUEhQVFRUUGBQYFxQYGBQVGBQXFRcXHBcXFRcYHCYeFxkkHBUXHy8gIycpLCwsFR4xNTAqNSYrLCkBCQoKDgwOGg8PGiwkHB0pLCwsLCwsKSwsLCwsKSwsKSwsKSwsLCwpLCwpKSwsLCksLCwsLCwsKSwpLCksLCksLP/AABEIAMsA+QMBIgACEQEDEQH/xAAbAAABBQEBAAAAAAAAAAAAAAABAAIDBQYEB//EAD8QAAEDAwIEBQMBBQUHBQAAAAEAAhEDEiEEMQUiQVEGEzJhcYGRoUJSscHR4QcUI/DxFRYkQ2JygjNTkqKy/8QAGQEAAwEBAQAAAAAAAAAAAAAAAAECBAMF/8QAIhEAAgICAgIDAQEAAAAAAAAAAAECEQMhEjEEUSJBYTIT/9oADAMBAAIRAxEAPwC5BT2JoUjV5x6A8JrgnKNzuyAExkKSU1oPVG1AAtRwmPKeEAKUJTKtUNEkgDucJml1tOpNj2ujeDMJ0xWieQkQOyRCUJiDKBCMJQgBpam+V7BSBIlAEbaXwnFqcUC5AhnlppYFIXhNLwgBlvygKif5oQLwgBpqFNNQpxqI3+yAIx7pWhOLvZNuTGRuYOw/CIaOykQISAVoRsCViRYgAWgIwO6FhSsKQEgaiHJ8BMcEih4ckcqNr1IHIAaJTr0Q9R1CEAPXLxHijKDC+oYHTqSlqdaym24k9gO56ALI8aN5Jr1BccCm08tMdiep6GF3w4f9Hvo45cvBfozi/G2al7ch1NpEs6XbyTvHSQMSVTanVxqTWbUsGbQ2MD6dANp7IVA24MBDbYnDtxkz8Z6dFDp9F5lRwiRs02h0AOE4jb37BeqowjGl0ebcpSts1Hh7x0HOtqOubJAfsW9r/wCa2jKg6LzBngxtQkM5KgI5ct5e4O2QJyI32VtwXxJU0sUK7XPic7ugdhMu6YH0WLLhvcTXjzJaZurklWaXxTpniRVYNvUbSPmVZUa4cJaQQdiDKyOLXZpTT6CZTZKfOElIyNroRNRSIEoGc73yhcppTYQBASld7FUniHxrQ0stJL6g/wCW3uejndFmGf2suvF1Dk6w43fO0LoscmrIc0nR6Fd7IXeyz/8Av/pQxjnvgvAIYOYif2iMN+qh0v8AaDp6j7Q2oG/tkY+0z9UuEvQ+S9mmlOCZRq3AEQQeoMhTKCqGz7FGfZG5BzykMVyVyHmeyBf7IsAl3yh5iIPsjI7IGdYopGinBpSDFIyPykDTXRYUCxFCsg8tV/FOJMowDlx2aI/+x6BdXENTYIblxBPTAG5M/T7rKeJNQwuNrYcCBBBknrdHX+J9lrw4OXyfRmzZ+Ol2c/FOMOdLKhtbyOlhFzibrWcw5Q31HecT0VNptYx15ILizJ2/USADkBo995apqJLXlwsqWzdNxySQWMHctkdCPlcNTLyf0k+lsxExzE4PU5n8r0UlFUjE227Z2l7Ba4ubnJYOaD0aR8zj3+ieTUpBrpDHugghoBEDIJaMNxtslwvSGfNcQKVGIcJHP8OiZn/IXVWe3UvlgLGCbXR6j+yOkd/lDFSJqOtfVeyoS2mGljSSDLmhxL+u5noR6loeJt0+pBDheQ4hpaP8Sdw6Du2M/RDQ8MYIa0BwaLjBIgzk/SCSVzhpgsa3A3InlIJIII3cSBn3TIZl+N8JdSOaRbIm7myRsRJMx7GMLq8L69+mwXvcXOJdSMmWkC1zT0cZGCdvur/V1i6mKb4qOeGNaw9MyDLSDMXZ9uuVTO4bTfTcWC2tTADvVDp2c0SQfiAdlM4qSplxm4uzeUdSHtDhkEYTwVh+BeKH0Knlaloa3lhw6SN47HfHdbyk4OALcg5BGQV5c8bg9nowmpK0MSDQpiEFzLISwKp8SccZpaUk875FMRPNHqIGbR1V4V5v4p1VOvXIfUAAFtMAAwJ/eT+9dsUOT30csk+KMdqdDWcb3vBJue9xIbaCSJDplxdJxCpHMucRMydz/EytbxbR2OLfLuaQG5MOIE9iBIOY223WcbpXB004xJAdE47g4Px7rYzPd7JdFwYuBcAHt2w7IPUxHT3xldreAGk4E1GjHfmGMggLifxAOY9tgExi93LB3aO/1S0lIOYZuJwM4EHG+w7/AETi0hNNmj4B4pq6bf8AxaZMWj9JHYrecC8UUtTgcrxux38D1XjWl1VjhIMAHBnrPY9l36PiBY8PaSC0yOw+nZRLAp7R0WXjo9wDEfLVJ4b8RDUUxJF0CY6/CvAVglFxdM1J2rQ21K1OSKgoaQo4UhRhMLOny04BSlNBSCxoCg1VaxjnRMDbv2C6C9cHF60UXmJMR91cVbJlpGfpcQfRcK1YtLaji2Ju7ES0A8oIA27rP8X4jUrPqVeVocQNmm0YtOcnDZJ+nXNpx6RTYWXB0+hu+AWyDnJn7KjGntwemcc2xmTG4C9hUlR5fbtg0gAaSHCTID3CwGR0dGSO234XXpdMxtKXHmtIiLIHzEuJkm7YT7Bcj32gtdJPfciQeg+en0hXGnc8QIpkNBJaZAOItBbMETvtIQxHFqNNdawtJLSXGSd8nDrjJx3TKZe1wZ6S10luwBOOm5yuT/afQAth0mQNzMQc5yBgRK6magHO824yT9Dv9DKZJpqOpNN97XSKgF+QBMlsfke+J7p2l1zaVJxJDQ7M4BAEF0dTiem/2VQdY6AI9TXTt6QCSZG2BOVeabg7S22pDi0AgSC2HNh0QPYZ/okgFTpmo42hjWgtsvcA4HYAgkSAHbATvhM1XD3Ny0Q6m+x0GDsXAgdiNvgrlOqfTuabXQ6byMiOuN4gKXVax5cS0m0kGDyh5Aw6JjvEkgQkND63DaOpaadQEvbcWvbILY3BB3+o6YXH4d1r9JUGnrGWPny37CZILc7do6FdTuKNe4lrGhxGS2MnGYPpBgCOhnvCi1lFtZhpFvqy10hvlvIMf+Jxj5UzgpqmVCbgzWphWZ8KeIw//AqyKjZAJ/UB3P7WPqtQvMlBxdM9KMuStEGqdDHQYNpg/Reeu8OtbDnVJcXQ5oDmkSDzEkWnfoenRegcQB8p9u9ro+Ywsfw3iOorsa+sb205bTDgNzzOIiJFxGTOVq8ZaZm8hkdbQxTNOuySS218coIyYcRkw75EkLD8f0b6VUN8r/09iQCCOm3bsey9F4rqi+k7zI5W4GTBb0bGB1Jjp7ql1miFekbzm02yJgjeZEwcbd1qcb7M8ZUYE6nMhvfOZBPb+an4XUddvyNk2g5Ig4EzJjp8LQ/7uYi9m20HH4Uml8NAOPMXbza0mPhx2yJwpcVVF8jN1mk5zJJmdwAOojtCWl0b6jj5bXO2gAEn5JGB91s2cGY0td6rs5Fo7Z3nH9Vb06LabIwCZAaBaRH/AE7Cf5piso2UKlClRLeUMcwuIgmC9ofcQM+rqvRKYJXnvGuMNc1mmY31VGlzhJJy0QTtETsvSaVHA+F5/kO5G7AqhsZBTTK6LCEDPZZzqc5lDK6CB1Q8sIGWXlJjqRXUSkmScBprG8X4r5la0m2kycjNx2LiO2DA+VsON6p1OnNNoc92BJgDBJJPsBKwH+y3F0vdO4AziY2g/K1ePBf0zNmm+kS6nV0nPcWk4HKCS10YzgZO+P5KrocPeWkekOzcZkjt3haHT0mNMW4AM7iT3+cyoSWzJnqtydmR6GUaFJjGNsLnN3uIIJyZtAAO43nquh2txhjRncGIBmYjbdMbntJ2Sc20kGCRg9QmSVWr4PPM08wnBgzgYmPY774XDGYIgwJiY+mJ6z8LQVq8DIG/4T9ZwHzdO6rSEPYYcJyWtBJxGXYJ6J2IqaD2uxUMxtOZN3xgiQforPh2pqNjdrgAAYBiZkTtBHQ53VAKoALjgbm7AEYx0BmBCsNLxAgMIHLIc10dsED32TFRd8QqWlrxnzBme/c9N4P1TP7oCHNOSItgnEb2g4iOnurRo81p5LiZ2BIA6wOg5gJ+Oq5qGnJqHcEXNiMTBkGeo290gKtrcNqwTzQ7sYBgHGDjKsddw6m6KrYLXADBMNgzAnPXGOigqBrWEvc1gkwS6wAta44nHXbfKh4R4uotZbUhzXAyA0E7cpB23A+/ZAdlTxHS21RaIJ5g7m6+52z2G5Ws8PcUdVpc3qYbXHuYBn6ghZPiHiQkOaKQAOzjl4mDaDsBIP3Vr4F4iHvqtIILocAesCD/AJ9ln8iNxv0asEqlRf8AGK5ZRedsRMxlxj6brGaHVWsw5zqWzvU6x0i65zw2ARO07A5lanxxSP8Aca2QMNydgLmyfpus/wAN05rMZVp5BAdUDWtdbcYdyEi7lF0E9Jwp8bSY/I7RPrNM6qaYpuaBm+ZjmwQI3x/FQt4bZBc02g4duIPQ/JI+yl4dqqd/lXXEAWkNcLmiLXOaBLTtjueq6D4io+U8kNcxsywEhznZjywesiFqoyma1nGqbKsDpuNwP5fCif4ptaQxhhxgGbW9zPwSIAxhZ7U1vMfUe2mA17i4NBm0T3Me4z2woX1pjLjE4nYdYnqpcTsqPTvD4pOtcS15td+ouayWm0m30mVj+OV3Cq9l0lsxkkRjcmMwVL4d1IptdIdBjFpdb0lwafeeu4+FABcXwwEucTMwInMjcb4+yUuhxXyOFlYhrSZuEkdwXRmfaF7RpHmxvXAz9F5G5txAiMAQBv8AT3XsPC6DhSYHbhrZ+wXnZv6NsOh2UYXR5aBplcSzmcEM9iug0ylYpKs7zSTbE19UjoU0Vj2KLQqZFrtL5jCNjuD1BGxWQiCQB6REGDK2wesvx7TWVBaSA/mMdxg/vWvBPfEz5o6s4WgQ6ZHYYztj7T9lzOp7ZHX8fxXS8Zid+i59Q60e2x/HXoti0Y3sLKbXGMifupNZoBTMAh2LjE8vzI3UdfShoaQ6HkA2kRj2PQx+9cx1UF0gnMQTmBsXKrJ7IdVVIEt3xHxnE+/8F2Ma8U+WoW3GLW5dZBi10GCZiAQd1wVKxIgC2TOZA9oHX6J7tWWAF4cA3bAGfaUWh8WV3HtAKlNzWN5p5nZw0FtxJ6jp8lT8P0HLETvnuQABHbaVFp6zC91R3LccAmTiY6bydhgYXQ3UxIaPMcdgMATtJP7t8+6dg01o0/hnVvJDQDyy05gZ6YHpDslSajjVKiHFr/MOCKbD6oPrk+nJPT4WbraWqxkVfMYOrMtAbPS4c4+Fx0OHknlBIu2Ek7HB6xJ3VWTRW8S0morPNR4bccMpXYax2cAkSe/+gVLSoPZFzTIIlpAa0AZ3mAOq2jKBaXl7BcBGXAWOG5c0wBvuU92maA0W4c0EmaZyemDAE7bpJ0Oyg0jfOLibfYDLSegG+PlbDwzwkmuHtmxgHNmC6MgdxlVNOq2i4iowYiWZyPa327rd8G4xRrctNwloyyILfp13Gyz58kqpLR3wwTdsHiKgHaWqHbWOPToJG/uF53w7VPp0WPoOcwsBDiLWzc30uJ3A5jB7gAr0DxYf+EqjuAO3qIG/bK85/wBg1q2ltoTzC4gktEB0Wx1GCYMDPwp8d6ZWdbRzeIfFtO4Ck1pLZDnD0ucRzd9pcJ2yYlVNRztQC99oG7aQc0A8scomTFu+N120f7Na5c261ueYE9B8wDgHbstNofB9Ly2Nq1JNobuxuAZbGZt987e608mzj8UYcPbbAplhIIJa4EAz1j2ack94mF1cO4S5uWscQ7Y/LcGN8En5gL0XivhHSsaGUvLdJFQkCHQDzzvEWnPuN9lWvpBoByBcBO45oAmBkfA+ECcvRTUuDtM4dFpG8ZGZd1ickCAlS4eynEgEzGCRdmPVt+9XFPTZ5cHLZ9Pzuc946jMKSpoWsAItd3kEgwfSQ2MfU902rJUmP8JcGpVa5d+lnMxpcSTncmADBxhehtYvNdJxE6eqx5BdEiOoBi6G9uq9J0eobUYHtMg5BXnZ4tSNuKVxHFqFqlhC1cKO1kRYlapLUspDJLT2QsK6gE61HEXI4TTVXxzQFzAQMtz2x1ytEGIOpqo/F2Ju1R5tYQ+TjYjOY6Z/inGqXu+vt1/gtfxDwzSqmYsPduJ+Rsqet4cqUTfTh+CIjp/29T/qtsc0X2ZXia6KLidQhwLmzgguOS3Pv7dFwa4ljm2G5rmh0j33ntlaHW6UVbmvdzEAWw7PSR7z33lcjeFtogh7TdAxFp33M+/4AXdSOHEy2s1rpG4JPSMd/r/JQVXGA5zpudbPqIJMR8TC02l8IuqtuY0gzgFpDT1Jk7yrDQf2ZMkOquJIjlbgCDP8FylmijvDG2YqvoXuAZTa6pUfMAD04mZGB0EnaSu/Q0TobWObUaTLnVacmx42gjoDIndeqaPhjKTYYwNHt1+e6zXiHTFlacw7I9jsY98/lc8ea5bKyY6joywurvLzUnmhxmTzCYJO+5+6si+xo8sgCTeZgvHvmY6dNlFVo02lsNHIc8wLTtiRt8pwrh3YRiRD+uztuh/C1GVnNLC10teD/wBxA25oMfieq7aGgZRa9zyQWguBu9UDDYHUydyuICXcuYPriDI/ZBkf0C4uK6suqCgwOJlrndf+0e4jP3ToDhq1fMcRMkYmNztzHqTMfCdwPUGnqqZH/uN7elxg/vKk1nDTTfBiGwMTuciT2xsqmhxVrKoJza5vcTa4E7ewUZFcWjpjdSTPYOP6U1dO9gEkgEDvBBj8LNcK4LqmMdHlhrmkOaQWujsCPzIzvvlbbRua9jXt2cAR9Vy8T4xSo4cSSNw0SRPfOFhhKa0jXNRfZhK+oqNDg6r+xDYJOYkTPtt77oO1172hwZUNMy3AMF0SAZBgxMFd/iHiFOw1NPN7g4BpECXfq7Y/jhZLVCpUb+mm1rmmXES505iBMZduRl329CO1ZhkqdGq0zg0uNrGXy39nLjLhH6tgYJ3HVQ6k5yWkTuSRiOh6ZK5KL6ZcKb+d4tILouc3B7mJPSZhWtZz3UwPMFK2NxIA9TeXctMnCpEEVK8Eu5gYdJbEFrmnEjEdO+cptKkIHmAhremJdHSTjdc+q4m57mi8QCLnW+poHSdpOfwpa/FQzlfDqQ/8YGJyDCGgsk1eoa08obDoOcteATm47jEkSdsq/wDBOtaabqQ/5ZMSZkEnP4VDwrTDUMIol1uSyXODRg5BiH9sfEpmjqPovZZ62m11pmYOR8EbfC4ZsfJfp2xT4s9HCULm0+quaHNyCAQn+YV5tnoUSEIZUJrHshe5TyRSiW4CMIhKF0OQgEYSRTQEZpppoqQtSsKQ7OKvoGP9TQflCnwumDNjSe55j+ZXW5pTwwIVgxgYjYnQkXJiGFvsuDjHDBVZEQ4ZaexH89lY3oFyadCPPHaMCZZzNDhJw0Fs+vcGSDHwq9zvLlrZNzOYze0wZMg9ZA+260NXSxWq3zDSbWwIeHEnc+yr3MNRznegN9LAHS0CCMggdJ+QI6r0Y7SZhlpspdYQwf4Yuc+AGloFrnYgDbrMiMEKBoFCmXS41XwQ4RGMOJ9gP3bLu1mthxD4c4gmcOgGcbRJ69cdFl6WtIb5hJe6bRJnAnAPQHJ+ysmvsk1OpLg/JkNkk5mfn46qnraYlwImDAtGTmdh1/qrHS1rqsNF7nOGMnb1R9MK402iZp6wqVbTY65tIGSXdLjsxgOe/spk9UdI9/huNfxoaXSsDcPLQ1gPTAyfifuVjfOcQSSRcTcSZJLtyGnM+/shxTXmo8veb6hGKbQXBnUxOBA7J2k0NSo6LDcdm9BOxM7D22XPHDiqfY8k+T0c1ak+s7F1mDEkk7buJ2U+o4aLMgvvuuB2Jb+lvQnP0kLQ8E4QQ4Ui5rQ4yQRALmlocPYwTn5zldPifgbSGGiRYBGd8YuEQI6ldTmzF06BYxpAsnlzky7ABPXePY9k/SuAptaCdyHHcyepxkK31fCP8NwfUaQ8FsMJAtEEXEjfMx0I+Fa0fC7atBtSjIcYubOJGHCevXdTLKo6Y1j5FZpuAsifNB3yATIB94gKt8QcLLaRIm5zTacEGP69FoqnC6wEWbYi1333j9ykHCarcupBwAMgnB+Rj/ISeVexrG/RgXeLNWwg6cBrabGCyGlroADrWkSRJj6K7o8Xq1GGrqKbaRPOWgmCSN4nE72+60NfUtLYp0abHOAugTgiNztj7LO+LqeKVMCGlzAf+skxj4JnPsqcvsFG9G+8ON/4dm+ROcmHGRPurOFHotKGMa1uzQAPoF0WLyqPQsgNNDyFPYj5alofI7JQLlJCEBUSMuSuKfCQCB6Gh5R8xODUQ1OibGhyUp5am2J7AWE0tSsQKQADUYSSATAreK8PLgXMDS4ttIdPM3sCCIM5Wdc0zkQ6HEzJiASQBmOq2haqPjOmio1w5Q6Q4jqQMfiVow5GnxZwyQTVnnXFgbhUwGuj/wCWZB9t1w1dN0LRmCdxE5H1ErS8W4W57BTpsLi4m05huQTHQe8rU8I8JMYGuqw94A+BH/6PuV3lkUTlGDZ5/ouDBjQSTkGTADpOc5223Sp8NcSDIDWnpI+ZIiPv1Vrrmw9xE7mW+ygdVA22cBO/KexHX+quyGh3DdFzSxrSXgkTBmM/pEgAgfY+6sDLXBx8suO45rRBw05lwxvOIC4mA0yx4wII36mcD77LobRc45ABkQ0GRzfvH9UxFmNUS4kNDQd7WxJJEAuMkZgk/HeVHqXF9My4csgCD6d4mfgKwp6axj3PF5BJiSByzGBFxxgZ3XDqLmkhwjaWwGwckTIkESds5ymIpn4MdYiLp36fVaHwbXINRg9OHgHJySHD8BZ/+7lz8C6TkDB+nxlX/C2ihqJMhlUQLokGevy4H7rPlVo7wdM1ZcD0UFSgCunyEPKKys0lS7www5aYO2ZI/mo/91mEtdVN7mGRIAyr8BCo2VTk6qxUrs4zQTSwroNBRvpnuuLOlkMHulee4QcCOyV/spsqi1tQLFIlC6UciIhCVNCVqVDshDx3UrQlalamgCWpBiIKIVIkBpqOxSOcmoAa5ijDVNCVqVDshLSotRom1Ba4SF2WpzWpqIWcNLQNZ6RHvufynuC7CEwslFMVnnHiTSOp1nGcPJcI6zOI79FWCI/6gZj+vVeh+IPD/ns5SA9u07HuD+PssJX4c+k/y6jSCZPcH6rTjlqmcMkfsOlfew0yceoY9J2Ow279pVlpNEI5sOAwCQ4E/ptA6wZknos86qSY/UPSJiI2H5VnwyoW/wCI2Zjm9icO+B7/AJWhM4UX1fXB4pscSwNIJgBxNsmI9yP5qur3O5niM5m7MnLiN/1Lm1NU1DLRiSASY23k7/6qSC8htNpdsJHfPT5nPYJSY0rOfTUrqoDXWiRz9huSR3GD7Ky1FI6isWsk8zYI2AZIud79ldcN8PCb6wDnn9P6R/Mq5ZpwNgB8BZpZtUjRHF9sLHYRuRFNKxZ7Ow25NL1IWppYkxke/VMfTPddDWo2JUOzh/u5S8n2XcWJvlJcQ5E5elKUJT7KiRIwi0olMBoCRaiknQDbU6UCgWlLoB0IFqICRQAIRhCCiGlMBEpeYkWoeWjYhrqiYaikNJDyktlaACUyvpWvEPAPz/A9FNCan0IptV4SoOHK210YcCcflZ/UcArUnny2SDi4Sfbb69ui3KStTaIcEzG6XwzWcBfDdp6/aM/daPhPBWUAbdzFzjuYH4VkAnWocpS7Gkl0NaAkUS1MtUDDCBCICcEDGQkWqRKUUBEGIWqVAooCOU2VIWhLy0gHRPVC1AJ1qQwwmkIwlCdCBb7pWopQlQ7FakEYShOhCQhIuRQAER8oIhADoShAFJUIKEIoFAAhMcIT0xyQxpRCSIIQA8JyDSiqJGlNTyE1IaAQhlOKFqQxtySJCEIAJJQCSMJANJQuT4SRQwhvsnJpRlAhIFKU4NQA36IwiQmpAOhBIpQmAsJISmueUgHohNanAJoAykkEU0AChCKRTENITSFIhCQyNKEnIEoAMJ7U1oUjGpoTECmEp7goyhsEK5C9IppKVjH3JFyYCkSlYD5QQBTimAJQhFB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9700" name="AutoShape 4" descr="data:image/jpeg;base64,/9j/4AAQSkZJRgABAQAAAQABAAD/2wCEAAkGBhQSERUUEhQVFRUUGBQYFxQYGBQVGBQXFRcXHBcXFRcYHCYeFxkkHBUXHy8gIycpLCwsFR4xNTAqNSYrLCkBCQoKDgwOGg8PGiwkHB0pLCwsLCwsKSwsLCwsKSwsKSwsKSwsLCwpLCwpKSwsLCksLCwsLCwsKSwpLCksLCksLP/AABEIAMsA+QMBIgACEQEDEQH/xAAbAAABBQEBAAAAAAAAAAAAAAABAAIDBQYEB//EAD8QAAEDAwIEBQMBBQUHBQAAAAEAAhEDEiEEMQUiQVEGEzJhcYGRoUJSscHR4QcUI/DxFRYkQ2JygjNTkqKy/8QAGQEAAwEBAQAAAAAAAAAAAAAAAAECBAMF/8QAIhEAAgICAgIDAQEAAAAAAAAAAAECEQMhEjEEUSJBYTIT/9oADAMBAAIRAxEAPwC5BT2JoUjV5x6A8JrgnKNzuyAExkKSU1oPVG1AAtRwmPKeEAKUJTKtUNEkgDucJml1tOpNj2ujeDMJ0xWieQkQOyRCUJiDKBCMJQgBpam+V7BSBIlAEbaXwnFqcUC5AhnlppYFIXhNLwgBlvygKif5oQLwgBpqFNNQpxqI3+yAIx7pWhOLvZNuTGRuYOw/CIaOykQISAVoRsCViRYgAWgIwO6FhSsKQEgaiHJ8BMcEih4ckcqNr1IHIAaJTr0Q9R1CEAPXLxHijKDC+oYHTqSlqdaym24k9gO56ALI8aN5Jr1BccCm08tMdiep6GF3w4f9Hvo45cvBfozi/G2al7ch1NpEs6XbyTvHSQMSVTanVxqTWbUsGbQ2MD6dANp7IVA24MBDbYnDtxkz8Z6dFDp9F5lRwiRs02h0AOE4jb37BeqowjGl0ebcpSts1Hh7x0HOtqOubJAfsW9r/wCa2jKg6LzBngxtQkM5KgI5ct5e4O2QJyI32VtwXxJU0sUK7XPic7ugdhMu6YH0WLLhvcTXjzJaZurklWaXxTpniRVYNvUbSPmVZUa4cJaQQdiDKyOLXZpTT6CZTZKfOElIyNroRNRSIEoGc73yhcppTYQBASld7FUniHxrQ0stJL6g/wCW3uejndFmGf2suvF1Dk6w43fO0LoscmrIc0nR6Fd7IXeyz/8Av/pQxjnvgvAIYOYif2iMN+qh0v8AaDp6j7Q2oG/tkY+0z9UuEvQ+S9mmlOCZRq3AEQQeoMhTKCqGz7FGfZG5BzykMVyVyHmeyBf7IsAl3yh5iIPsjI7IGdYopGinBpSDFIyPykDTXRYUCxFCsg8tV/FOJMowDlx2aI/+x6BdXENTYIblxBPTAG5M/T7rKeJNQwuNrYcCBBBknrdHX+J9lrw4OXyfRmzZ+Ol2c/FOMOdLKhtbyOlhFzibrWcw5Q31HecT0VNptYx15ILizJ2/USADkBo995apqJLXlwsqWzdNxySQWMHctkdCPlcNTLyf0k+lsxExzE4PU5n8r0UlFUjE227Z2l7Ba4ubnJYOaD0aR8zj3+ieTUpBrpDHugghoBEDIJaMNxtslwvSGfNcQKVGIcJHP8OiZn/IXVWe3UvlgLGCbXR6j+yOkd/lDFSJqOtfVeyoS2mGljSSDLmhxL+u5noR6loeJt0+pBDheQ4hpaP8Sdw6Du2M/RDQ8MYIa0BwaLjBIgzk/SCSVzhpgsa3A3InlIJIII3cSBn3TIZl+N8JdSOaRbIm7myRsRJMx7GMLq8L69+mwXvcXOJdSMmWkC1zT0cZGCdvur/V1i6mKb4qOeGNaw9MyDLSDMXZ9uuVTO4bTfTcWC2tTADvVDp2c0SQfiAdlM4qSplxm4uzeUdSHtDhkEYTwVh+BeKH0Knlaloa3lhw6SN47HfHdbyk4OALcg5BGQV5c8bg9nowmpK0MSDQpiEFzLISwKp8SccZpaUk875FMRPNHqIGbR1V4V5v4p1VOvXIfUAAFtMAAwJ/eT+9dsUOT30csk+KMdqdDWcb3vBJue9xIbaCSJDplxdJxCpHMucRMydz/EytbxbR2OLfLuaQG5MOIE9iBIOY223WcbpXB004xJAdE47g4Px7rYzPd7JdFwYuBcAHt2w7IPUxHT3xldreAGk4E1GjHfmGMggLifxAOY9tgExi93LB3aO/1S0lIOYZuJwM4EHG+w7/AETi0hNNmj4B4pq6bf8AxaZMWj9JHYrecC8UUtTgcrxux38D1XjWl1VjhIMAHBnrPY9l36PiBY8PaSC0yOw+nZRLAp7R0WXjo9wDEfLVJ4b8RDUUxJF0CY6/CvAVglFxdM1J2rQ21K1OSKgoaQo4UhRhMLOny04BSlNBSCxoCg1VaxjnRMDbv2C6C9cHF60UXmJMR91cVbJlpGfpcQfRcK1YtLaji2Ju7ES0A8oIA27rP8X4jUrPqVeVocQNmm0YtOcnDZJ+nXNpx6RTYWXB0+hu+AWyDnJn7KjGntwemcc2xmTG4C9hUlR5fbtg0gAaSHCTID3CwGR0dGSO234XXpdMxtKXHmtIiLIHzEuJkm7YT7Bcj32gtdJPfciQeg+en0hXGnc8QIpkNBJaZAOItBbMETvtIQxHFqNNdawtJLSXGSd8nDrjJx3TKZe1wZ6S10luwBOOm5yuT/afQAth0mQNzMQc5yBgRK6magHO824yT9Dv9DKZJpqOpNN97XSKgF+QBMlsfke+J7p2l1zaVJxJDQ7M4BAEF0dTiem/2VQdY6AI9TXTt6QCSZG2BOVeabg7S22pDi0AgSC2HNh0QPYZ/okgFTpmo42hjWgtsvcA4HYAgkSAHbATvhM1XD3Ny0Q6m+x0GDsXAgdiNvgrlOqfTuabXQ6byMiOuN4gKXVax5cS0m0kGDyh5Aw6JjvEkgQkND63DaOpaadQEvbcWvbILY3BB3+o6YXH4d1r9JUGnrGWPny37CZILc7do6FdTuKNe4lrGhxGS2MnGYPpBgCOhnvCi1lFtZhpFvqy10hvlvIMf+Jxj5UzgpqmVCbgzWphWZ8KeIw//AqyKjZAJ/UB3P7WPqtQvMlBxdM9KMuStEGqdDHQYNpg/Reeu8OtbDnVJcXQ5oDmkSDzEkWnfoenRegcQB8p9u9ro+Ywsfw3iOorsa+sb205bTDgNzzOIiJFxGTOVq8ZaZm8hkdbQxTNOuySS218coIyYcRkw75EkLD8f0b6VUN8r/09iQCCOm3bsey9F4rqi+k7zI5W4GTBb0bGB1Jjp7ql1miFekbzm02yJgjeZEwcbd1qcb7M8ZUYE6nMhvfOZBPb+an4XUddvyNk2g5Ig4EzJjp8LQ/7uYi9m20HH4Uml8NAOPMXbza0mPhx2yJwpcVVF8jN1mk5zJJmdwAOojtCWl0b6jj5bXO2gAEn5JGB91s2cGY0td6rs5Fo7Z3nH9Vb06LabIwCZAaBaRH/AE7Cf5piso2UKlClRLeUMcwuIgmC9ofcQM+rqvRKYJXnvGuMNc1mmY31VGlzhJJy0QTtETsvSaVHA+F5/kO5G7AqhsZBTTK6LCEDPZZzqc5lDK6CB1Q8sIGWXlJjqRXUSkmScBprG8X4r5la0m2kycjNx2LiO2DA+VsON6p1OnNNoc92BJgDBJJPsBKwH+y3F0vdO4AziY2g/K1ePBf0zNmm+kS6nV0nPcWk4HKCS10YzgZO+P5KrocPeWkekOzcZkjt3haHT0mNMW4AM7iT3+cyoSWzJnqtydmR6GUaFJjGNsLnN3uIIJyZtAAO43nquh2txhjRncGIBmYjbdMbntJ2Sc20kGCRg9QmSVWr4PPM08wnBgzgYmPY774XDGYIgwJiY+mJ6z8LQVq8DIG/4T9ZwHzdO6rSEPYYcJyWtBJxGXYJ6J2IqaD2uxUMxtOZN3xgiQforPh2pqNjdrgAAYBiZkTtBHQ53VAKoALjgbm7AEYx0BmBCsNLxAgMIHLIc10dsED32TFRd8QqWlrxnzBme/c9N4P1TP7oCHNOSItgnEb2g4iOnurRo81p5LiZ2BIA6wOg5gJ+Oq5qGnJqHcEXNiMTBkGeo290gKtrcNqwTzQ7sYBgHGDjKsddw6m6KrYLXADBMNgzAnPXGOigqBrWEvc1gkwS6wAta44nHXbfKh4R4uotZbUhzXAyA0E7cpB23A+/ZAdlTxHS21RaIJ5g7m6+52z2G5Ws8PcUdVpc3qYbXHuYBn6ghZPiHiQkOaKQAOzjl4mDaDsBIP3Vr4F4iHvqtIILocAesCD/AJ9ln8iNxv0asEqlRf8AGK5ZRedsRMxlxj6brGaHVWsw5zqWzvU6x0i65zw2ARO07A5lanxxSP8Aca2QMNydgLmyfpus/wAN05rMZVp5BAdUDWtdbcYdyEi7lF0E9Jwp8bSY/I7RPrNM6qaYpuaBm+ZjmwQI3x/FQt4bZBc02g4duIPQ/JI+yl4dqqd/lXXEAWkNcLmiLXOaBLTtjueq6D4io+U8kNcxsywEhznZjywesiFqoyma1nGqbKsDpuNwP5fCif4ptaQxhhxgGbW9zPwSIAxhZ7U1vMfUe2mA17i4NBm0T3Me4z2woX1pjLjE4nYdYnqpcTsqPTvD4pOtcS15td+ouayWm0m30mVj+OV3Cq9l0lsxkkRjcmMwVL4d1IptdIdBjFpdb0lwafeeu4+FABcXwwEucTMwInMjcb4+yUuhxXyOFlYhrSZuEkdwXRmfaF7RpHmxvXAz9F5G5txAiMAQBv8AT3XsPC6DhSYHbhrZ+wXnZv6NsOh2UYXR5aBplcSzmcEM9iug0ylYpKs7zSTbE19UjoU0Vj2KLQqZFrtL5jCNjuD1BGxWQiCQB6REGDK2wesvx7TWVBaSA/mMdxg/vWvBPfEz5o6s4WgQ6ZHYYztj7T9lzOp7ZHX8fxXS8Zid+i59Q60e2x/HXoti0Y3sLKbXGMifupNZoBTMAh2LjE8vzI3UdfShoaQ6HkA2kRj2PQx+9cx1UF0gnMQTmBsXKrJ7IdVVIEt3xHxnE+/8F2Ma8U+WoW3GLW5dZBi10GCZiAQd1wVKxIgC2TOZA9oHX6J7tWWAF4cA3bAGfaUWh8WV3HtAKlNzWN5p5nZw0FtxJ6jp8lT8P0HLETvnuQABHbaVFp6zC91R3LccAmTiY6bydhgYXQ3UxIaPMcdgMATtJP7t8+6dg01o0/hnVvJDQDyy05gZ6YHpDslSajjVKiHFr/MOCKbD6oPrk+nJPT4WbraWqxkVfMYOrMtAbPS4c4+Fx0OHknlBIu2Ek7HB6xJ3VWTRW8S0morPNR4bccMpXYax2cAkSe/+gVLSoPZFzTIIlpAa0AZ3mAOq2jKBaXl7BcBGXAWOG5c0wBvuU92maA0W4c0EmaZyemDAE7bpJ0Oyg0jfOLibfYDLSegG+PlbDwzwkmuHtmxgHNmC6MgdxlVNOq2i4iowYiWZyPa327rd8G4xRrctNwloyyILfp13Gyz58kqpLR3wwTdsHiKgHaWqHbWOPToJG/uF53w7VPp0WPoOcwsBDiLWzc30uJ3A5jB7gAr0DxYf+EqjuAO3qIG/bK85/wBg1q2ltoTzC4gktEB0Wx1GCYMDPwp8d6ZWdbRzeIfFtO4Ck1pLZDnD0ucRzd9pcJ2yYlVNRztQC99oG7aQc0A8scomTFu+N120f7Na5c261ueYE9B8wDgHbstNofB9Ly2Nq1JNobuxuAZbGZt987e608mzj8UYcPbbAplhIIJa4EAz1j2ack94mF1cO4S5uWscQ7Y/LcGN8En5gL0XivhHSsaGUvLdJFQkCHQDzzvEWnPuN9lWvpBoByBcBO45oAmBkfA+ECcvRTUuDtM4dFpG8ZGZd1ickCAlS4eynEgEzGCRdmPVt+9XFPTZ5cHLZ9Pzuc946jMKSpoWsAItd3kEgwfSQ2MfU902rJUmP8JcGpVa5d+lnMxpcSTncmADBxhehtYvNdJxE6eqx5BdEiOoBi6G9uq9J0eobUYHtMg5BXnZ4tSNuKVxHFqFqlhC1cKO1kRYlapLUspDJLT2QsK6gE61HEXI4TTVXxzQFzAQMtz2x1ytEGIOpqo/F2Ju1R5tYQ+TjYjOY6Z/inGqXu+vt1/gtfxDwzSqmYsPduJ+Rsqet4cqUTfTh+CIjp/29T/qtsc0X2ZXia6KLidQhwLmzgguOS3Pv7dFwa4ljm2G5rmh0j33ntlaHW6UVbmvdzEAWw7PSR7z33lcjeFtogh7TdAxFp33M+/4AXdSOHEy2s1rpG4JPSMd/r/JQVXGA5zpudbPqIJMR8TC02l8IuqtuY0gzgFpDT1Jk7yrDQf2ZMkOquJIjlbgCDP8FylmijvDG2YqvoXuAZTa6pUfMAD04mZGB0EnaSu/Q0TobWObUaTLnVacmx42gjoDIndeqaPhjKTYYwNHt1+e6zXiHTFlacw7I9jsY98/lc8ea5bKyY6joywurvLzUnmhxmTzCYJO+5+6si+xo8sgCTeZgvHvmY6dNlFVo02lsNHIc8wLTtiRt8pwrh3YRiRD+uztuh/C1GVnNLC10teD/wBxA25oMfieq7aGgZRa9zyQWguBu9UDDYHUydyuICXcuYPriDI/ZBkf0C4uK6suqCgwOJlrndf+0e4jP3ToDhq1fMcRMkYmNztzHqTMfCdwPUGnqqZH/uN7elxg/vKk1nDTTfBiGwMTuciT2xsqmhxVrKoJza5vcTa4E7ewUZFcWjpjdSTPYOP6U1dO9gEkgEDvBBj8LNcK4LqmMdHlhrmkOaQWujsCPzIzvvlbbRua9jXt2cAR9Vy8T4xSo4cSSNw0SRPfOFhhKa0jXNRfZhK+oqNDg6r+xDYJOYkTPtt77oO1172hwZUNMy3AMF0SAZBgxMFd/iHiFOw1NPN7g4BpECXfq7Y/jhZLVCpUb+mm1rmmXES505iBMZduRl329CO1ZhkqdGq0zg0uNrGXy39nLjLhH6tgYJ3HVQ6k5yWkTuSRiOh6ZK5KL6ZcKb+d4tILouc3B7mJPSZhWtZz3UwPMFK2NxIA9TeXctMnCpEEVK8Eu5gYdJbEFrmnEjEdO+cptKkIHmAhremJdHSTjdc+q4m57mi8QCLnW+poHSdpOfwpa/FQzlfDqQ/8YGJyDCGgsk1eoa08obDoOcteATm47jEkSdsq/wDBOtaabqQ/5ZMSZkEnP4VDwrTDUMIol1uSyXODRg5BiH9sfEpmjqPovZZ62m11pmYOR8EbfC4ZsfJfp2xT4s9HCULm0+quaHNyCAQn+YV5tnoUSEIZUJrHshe5TyRSiW4CMIhKF0OQgEYSRTQEZpppoqQtSsKQ7OKvoGP9TQflCnwumDNjSe55j+ZXW5pTwwIVgxgYjYnQkXJiGFvsuDjHDBVZEQ4ZaexH89lY3oFyadCPPHaMCZZzNDhJw0Fs+vcGSDHwq9zvLlrZNzOYze0wZMg9ZA+260NXSxWq3zDSbWwIeHEnc+yr3MNRznegN9LAHS0CCMggdJ+QI6r0Y7SZhlpspdYQwf4Yuc+AGloFrnYgDbrMiMEKBoFCmXS41XwQ4RGMOJ9gP3bLu1mthxD4c4gmcOgGcbRJ69cdFl6WtIb5hJe6bRJnAnAPQHJ+ysmvsk1OpLg/JkNkk5mfn46qnraYlwImDAtGTmdh1/qrHS1rqsNF7nOGMnb1R9MK402iZp6wqVbTY65tIGSXdLjsxgOe/spk9UdI9/huNfxoaXSsDcPLQ1gPTAyfifuVjfOcQSSRcTcSZJLtyGnM+/shxTXmo8veb6hGKbQXBnUxOBA7J2k0NSo6LDcdm9BOxM7D22XPHDiqfY8k+T0c1ak+s7F1mDEkk7buJ2U+o4aLMgvvuuB2Jb+lvQnP0kLQ8E4QQ4Ui5rQ4yQRALmlocPYwTn5zldPifgbSGGiRYBGd8YuEQI6ldTmzF06BYxpAsnlzky7ABPXePY9k/SuAptaCdyHHcyepxkK31fCP8NwfUaQ8FsMJAtEEXEjfMx0I+Fa0fC7atBtSjIcYubOJGHCevXdTLKo6Y1j5FZpuAsifNB3yATIB94gKt8QcLLaRIm5zTacEGP69FoqnC6wEWbYi1333j9ykHCarcupBwAMgnB+Rj/ISeVexrG/RgXeLNWwg6cBrabGCyGlroADrWkSRJj6K7o8Xq1GGrqKbaRPOWgmCSN4nE72+60NfUtLYp0abHOAugTgiNztj7LO+LqeKVMCGlzAf+skxj4JnPsqcvsFG9G+8ON/4dm+ROcmHGRPurOFHotKGMa1uzQAPoF0WLyqPQsgNNDyFPYj5alofI7JQLlJCEBUSMuSuKfCQCB6Gh5R8xODUQ1OibGhyUp5am2J7AWE0tSsQKQADUYSSATAreK8PLgXMDS4ttIdPM3sCCIM5Wdc0zkQ6HEzJiASQBmOq2haqPjOmio1w5Q6Q4jqQMfiVow5GnxZwyQTVnnXFgbhUwGuj/wCWZB9t1w1dN0LRmCdxE5H1ErS8W4W57BTpsLi4m05huQTHQe8rU8I8JMYGuqw94A+BH/6PuV3lkUTlGDZ5/ouDBjQSTkGTADpOc5223Sp8NcSDIDWnpI+ZIiPv1Vrrmw9xE7mW+ygdVA22cBO/KexHX+quyGh3DdFzSxrSXgkTBmM/pEgAgfY+6sDLXBx8suO45rRBw05lwxvOIC4mA0yx4wII36mcD77LobRc45ABkQ0GRzfvH9UxFmNUS4kNDQd7WxJJEAuMkZgk/HeVHqXF9My4csgCD6d4mfgKwp6axj3PF5BJiSByzGBFxxgZ3XDqLmkhwjaWwGwckTIkESds5ymIpn4MdYiLp36fVaHwbXINRg9OHgHJySHD8BZ/+7lz8C6TkDB+nxlX/C2ihqJMhlUQLokGevy4H7rPlVo7wdM1ZcD0UFSgCunyEPKKys0lS7www5aYO2ZI/mo/91mEtdVN7mGRIAyr8BCo2VTk6qxUrs4zQTSwroNBRvpnuuLOlkMHulee4QcCOyV/spsqi1tQLFIlC6UciIhCVNCVqVDshDx3UrQlalamgCWpBiIKIVIkBpqOxSOcmoAa5ijDVNCVqVDshLSotRom1Ba4SF2WpzWpqIWcNLQNZ6RHvufynuC7CEwslFMVnnHiTSOp1nGcPJcI6zOI79FWCI/6gZj+vVeh+IPD/ns5SA9u07HuD+PssJX4c+k/y6jSCZPcH6rTjlqmcMkfsOlfew0yceoY9J2Ow279pVlpNEI5sOAwCQ4E/ptA6wZknos86qSY/UPSJiI2H5VnwyoW/wCI2Zjm9icO+B7/AJWhM4UX1fXB4pscSwNIJgBxNsmI9yP5qur3O5niM5m7MnLiN/1Lm1NU1DLRiSASY23k7/6qSC8htNpdsJHfPT5nPYJSY0rOfTUrqoDXWiRz9huSR3GD7Ky1FI6isWsk8zYI2AZIud79ldcN8PCb6wDnn9P6R/Mq5ZpwNgB8BZpZtUjRHF9sLHYRuRFNKxZ7Ow25NL1IWppYkxke/VMfTPddDWo2JUOzh/u5S8n2XcWJvlJcQ5E5elKUJT7KiRIwi0olMBoCRaiknQDbU6UCgWlLoB0IFqICRQAIRhCCiGlMBEpeYkWoeWjYhrqiYaikNJDyktlaACUyvpWvEPAPz/A9FNCan0IptV4SoOHK210YcCcflZ/UcArUnny2SDi4Sfbb69ui3KStTaIcEzG6XwzWcBfDdp6/aM/daPhPBWUAbdzFzjuYH4VkAnWocpS7Gkl0NaAkUS1MtUDDCBCICcEDGQkWqRKUUBEGIWqVAooCOU2VIWhLy0gHRPVC1AJ1qQwwmkIwlCdCBb7pWopQlQ7FakEYShOhCQhIuRQAER8oIhADoShAFJUIKEIoFAAhMcIT0xyQxpRCSIIQA8JyDSiqJGlNTyE1IaAQhlOKFqQxtySJCEIAJJQCSMJANJQuT4SRQwhvsnJpRlAhIFKU4NQA36IwiQmpAOhBIpQmAsJISmueUgHohNanAJoAykkEU0AChCKRTENITSFIhCQyNKEnIEoAMJ7U1oUjGpoTECmEp7goyhsEK5C9IppKVjH3JFyYCkSlYD5QQBTimAJQhFB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29702" name="AutoShape 6" descr="data:image/jpeg;base64,/9j/4AAQSkZJRgABAQAAAQABAAD/2wCEAAkGBhQSERUUEhQVFRUUGBQYFxQYGBQVGBQXFRcXHBcXFRcYHCYeFxkkHBUXHy8gIycpLCwsFR4xNTAqNSYrLCkBCQoKDgwOGg8PGiwkHB0pLCwsLCwsKSwsLCwsKSwsKSwsKSwsLCwpLCwpKSwsLCksLCwsLCwsKSwpLCksLCksLP/AABEIAMsA+QMBIgACEQEDEQH/xAAbAAABBQEBAAAAAAAAAAAAAAABAAIDBQYEB//EAD8QAAEDAwIEBQMBBQUHBQAAAAEAAhEDEiEEMQUiQVEGEzJhcYGRoUJSscHR4QcUI/DxFRYkQ2JygjNTkqKy/8QAGQEAAwEBAQAAAAAAAAAAAAAAAAECBAMF/8QAIhEAAgICAgIDAQEAAAAAAAAAAAECEQMhEjEEUSJBYTIT/9oADAMBAAIRAxEAPwC5BT2JoUjV5x6A8JrgnKNzuyAExkKSU1oPVG1AAtRwmPKeEAKUJTKtUNEkgDucJml1tOpNj2ujeDMJ0xWieQkQOyRCUJiDKBCMJQgBpam+V7BSBIlAEbaXwnFqcUC5AhnlppYFIXhNLwgBlvygKif5oQLwgBpqFNNQpxqI3+yAIx7pWhOLvZNuTGRuYOw/CIaOykQISAVoRsCViRYgAWgIwO6FhSsKQEgaiHJ8BMcEih4ckcqNr1IHIAaJTr0Q9R1CEAPXLxHijKDC+oYHTqSlqdaym24k9gO56ALI8aN5Jr1BccCm08tMdiep6GF3w4f9Hvo45cvBfozi/G2al7ch1NpEs6XbyTvHSQMSVTanVxqTWbUsGbQ2MD6dANp7IVA24MBDbYnDtxkz8Z6dFDp9F5lRwiRs02h0AOE4jb37BeqowjGl0ebcpSts1Hh7x0HOtqOubJAfsW9r/wCa2jKg6LzBngxtQkM5KgI5ct5e4O2QJyI32VtwXxJU0sUK7XPic7ugdhMu6YH0WLLhvcTXjzJaZurklWaXxTpniRVYNvUbSPmVZUa4cJaQQdiDKyOLXZpTT6CZTZKfOElIyNroRNRSIEoGc73yhcppTYQBASld7FUniHxrQ0stJL6g/wCW3uejndFmGf2suvF1Dk6w43fO0LoscmrIc0nR6Fd7IXeyz/8Av/pQxjnvgvAIYOYif2iMN+qh0v8AaDp6j7Q2oG/tkY+0z9UuEvQ+S9mmlOCZRq3AEQQeoMhTKCqGz7FGfZG5BzykMVyVyHmeyBf7IsAl3yh5iIPsjI7IGdYopGinBpSDFIyPykDTXRYUCxFCsg8tV/FOJMowDlx2aI/+x6BdXENTYIblxBPTAG5M/T7rKeJNQwuNrYcCBBBknrdHX+J9lrw4OXyfRmzZ+Ol2c/FOMOdLKhtbyOlhFzibrWcw5Q31HecT0VNptYx15ILizJ2/USADkBo995apqJLXlwsqWzdNxySQWMHctkdCPlcNTLyf0k+lsxExzE4PU5n8r0UlFUjE227Z2l7Ba4ubnJYOaD0aR8zj3+ieTUpBrpDHugghoBEDIJaMNxtslwvSGfNcQKVGIcJHP8OiZn/IXVWe3UvlgLGCbXR6j+yOkd/lDFSJqOtfVeyoS2mGljSSDLmhxL+u5noR6loeJt0+pBDheQ4hpaP8Sdw6Du2M/RDQ8MYIa0BwaLjBIgzk/SCSVzhpgsa3A3InlIJIII3cSBn3TIZl+N8JdSOaRbIm7myRsRJMx7GMLq8L69+mwXvcXOJdSMmWkC1zT0cZGCdvur/V1i6mKb4qOeGNaw9MyDLSDMXZ9uuVTO4bTfTcWC2tTADvVDp2c0SQfiAdlM4qSplxm4uzeUdSHtDhkEYTwVh+BeKH0Knlaloa3lhw6SN47HfHdbyk4OALcg5BGQV5c8bg9nowmpK0MSDQpiEFzLISwKp8SccZpaUk875FMRPNHqIGbR1V4V5v4p1VOvXIfUAAFtMAAwJ/eT+9dsUOT30csk+KMdqdDWcb3vBJue9xIbaCSJDplxdJxCpHMucRMydz/EytbxbR2OLfLuaQG5MOIE9iBIOY223WcbpXB004xJAdE47g4Px7rYzPd7JdFwYuBcAHt2w7IPUxHT3xldreAGk4E1GjHfmGMggLifxAOY9tgExi93LB3aO/1S0lIOYZuJwM4EHG+w7/AETi0hNNmj4B4pq6bf8AxaZMWj9JHYrecC8UUtTgcrxux38D1XjWl1VjhIMAHBnrPY9l36PiBY8PaSC0yOw+nZRLAp7R0WXjo9wDEfLVJ4b8RDUUxJF0CY6/CvAVglFxdM1J2rQ21K1OSKgoaQo4UhRhMLOny04BSlNBSCxoCg1VaxjnRMDbv2C6C9cHF60UXmJMR91cVbJlpGfpcQfRcK1YtLaji2Ju7ES0A8oIA27rP8X4jUrPqVeVocQNmm0YtOcnDZJ+nXNpx6RTYWXB0+hu+AWyDnJn7KjGntwemcc2xmTG4C9hUlR5fbtg0gAaSHCTID3CwGR0dGSO234XXpdMxtKXHmtIiLIHzEuJkm7YT7Bcj32gtdJPfciQeg+en0hXGnc8QIpkNBJaZAOItBbMETvtIQxHFqNNdawtJLSXGSd8nDrjJx3TKZe1wZ6S10luwBOOm5yuT/afQAth0mQNzMQc5yBgRK6magHO824yT9Dv9DKZJpqOpNN97XSKgF+QBMlsfke+J7p2l1zaVJxJDQ7M4BAEF0dTiem/2VQdY6AI9TXTt6QCSZG2BOVeabg7S22pDi0AgSC2HNh0QPYZ/okgFTpmo42hjWgtsvcA4HYAgkSAHbATvhM1XD3Ny0Q6m+x0GDsXAgdiNvgrlOqfTuabXQ6byMiOuN4gKXVax5cS0m0kGDyh5Aw6JjvEkgQkND63DaOpaadQEvbcWvbILY3BB3+o6YXH4d1r9JUGnrGWPny37CZILc7do6FdTuKNe4lrGhxGS2MnGYPpBgCOhnvCi1lFtZhpFvqy10hvlvIMf+Jxj5UzgpqmVCbgzWphWZ8KeIw//AqyKjZAJ/UB3P7WPqtQvMlBxdM9KMuStEGqdDHQYNpg/Reeu8OtbDnVJcXQ5oDmkSDzEkWnfoenRegcQB8p9u9ro+Ywsfw3iOorsa+sb205bTDgNzzOIiJFxGTOVq8ZaZm8hkdbQxTNOuySS218coIyYcRkw75EkLD8f0b6VUN8r/09iQCCOm3bsey9F4rqi+k7zI5W4GTBb0bGB1Jjp7ql1miFekbzm02yJgjeZEwcbd1qcb7M8ZUYE6nMhvfOZBPb+an4XUddvyNk2g5Ig4EzJjp8LQ/7uYi9m20HH4Uml8NAOPMXbza0mPhx2yJwpcVVF8jN1mk5zJJmdwAOojtCWl0b6jj5bXO2gAEn5JGB91s2cGY0td6rs5Fo7Z3nH9Vb06LabIwCZAaBaRH/AE7Cf5piso2UKlClRLeUMcwuIgmC9ofcQM+rqvRKYJXnvGuMNc1mmY31VGlzhJJy0QTtETsvSaVHA+F5/kO5G7AqhsZBTTK6LCEDPZZzqc5lDK6CB1Q8sIGWXlJjqRXUSkmScBprG8X4r5la0m2kycjNx2LiO2DA+VsON6p1OnNNoc92BJgDBJJPsBKwH+y3F0vdO4AziY2g/K1ePBf0zNmm+kS6nV0nPcWk4HKCS10YzgZO+P5KrocPeWkekOzcZkjt3haHT0mNMW4AM7iT3+cyoSWzJnqtydmR6GUaFJjGNsLnN3uIIJyZtAAO43nquh2txhjRncGIBmYjbdMbntJ2Sc20kGCRg9QmSVWr4PPM08wnBgzgYmPY774XDGYIgwJiY+mJ6z8LQVq8DIG/4T9ZwHzdO6rSEPYYcJyWtBJxGXYJ6J2IqaD2uxUMxtOZN3xgiQforPh2pqNjdrgAAYBiZkTtBHQ53VAKoALjgbm7AEYx0BmBCsNLxAgMIHLIc10dsED32TFRd8QqWlrxnzBme/c9N4P1TP7oCHNOSItgnEb2g4iOnurRo81p5LiZ2BIA6wOg5gJ+Oq5qGnJqHcEXNiMTBkGeo290gKtrcNqwTzQ7sYBgHGDjKsddw6m6KrYLXADBMNgzAnPXGOigqBrWEvc1gkwS6wAta44nHXbfKh4R4uotZbUhzXAyA0E7cpB23A+/ZAdlTxHS21RaIJ5g7m6+52z2G5Ws8PcUdVpc3qYbXHuYBn6ghZPiHiQkOaKQAOzjl4mDaDsBIP3Vr4F4iHvqtIILocAesCD/AJ9ln8iNxv0asEqlRf8AGK5ZRedsRMxlxj6brGaHVWsw5zqWzvU6x0i65zw2ARO07A5lanxxSP8Aca2QMNydgLmyfpus/wAN05rMZVp5BAdUDWtdbcYdyEi7lF0E9Jwp8bSY/I7RPrNM6qaYpuaBm+ZjmwQI3x/FQt4bZBc02g4duIPQ/JI+yl4dqqd/lXXEAWkNcLmiLXOaBLTtjueq6D4io+U8kNcxsywEhznZjywesiFqoyma1nGqbKsDpuNwP5fCif4ptaQxhhxgGbW9zPwSIAxhZ7U1vMfUe2mA17i4NBm0T3Me4z2woX1pjLjE4nYdYnqpcTsqPTvD4pOtcS15td+ouayWm0m30mVj+OV3Cq9l0lsxkkRjcmMwVL4d1IptdIdBjFpdb0lwafeeu4+FABcXwwEucTMwInMjcb4+yUuhxXyOFlYhrSZuEkdwXRmfaF7RpHmxvXAz9F5G5txAiMAQBv8AT3XsPC6DhSYHbhrZ+wXnZv6NsOh2UYXR5aBplcSzmcEM9iug0ylYpKs7zSTbE19UjoU0Vj2KLQqZFrtL5jCNjuD1BGxWQiCQB6REGDK2wesvx7TWVBaSA/mMdxg/vWvBPfEz5o6s4WgQ6ZHYYztj7T9lzOp7ZHX8fxXS8Zid+i59Q60e2x/HXoti0Y3sLKbXGMifupNZoBTMAh2LjE8vzI3UdfShoaQ6HkA2kRj2PQx+9cx1UF0gnMQTmBsXKrJ7IdVVIEt3xHxnE+/8F2Ma8U+WoW3GLW5dZBi10GCZiAQd1wVKxIgC2TOZA9oHX6J7tWWAF4cA3bAGfaUWh8WV3HtAKlNzWN5p5nZw0FtxJ6jp8lT8P0HLETvnuQABHbaVFp6zC91R3LccAmTiY6bydhgYXQ3UxIaPMcdgMATtJP7t8+6dg01o0/hnVvJDQDyy05gZ6YHpDslSajjVKiHFr/MOCKbD6oPrk+nJPT4WbraWqxkVfMYOrMtAbPS4c4+Fx0OHknlBIu2Ek7HB6xJ3VWTRW8S0morPNR4bccMpXYax2cAkSe/+gVLSoPZFzTIIlpAa0AZ3mAOq2jKBaXl7BcBGXAWOG5c0wBvuU92maA0W4c0EmaZyemDAE7bpJ0Oyg0jfOLibfYDLSegG+PlbDwzwkmuHtmxgHNmC6MgdxlVNOq2i4iowYiWZyPa327rd8G4xRrctNwloyyILfp13Gyz58kqpLR3wwTdsHiKgHaWqHbWOPToJG/uF53w7VPp0WPoOcwsBDiLWzc30uJ3A5jB7gAr0DxYf+EqjuAO3qIG/bK85/wBg1q2ltoTzC4gktEB0Wx1GCYMDPwp8d6ZWdbRzeIfFtO4Ck1pLZDnD0ucRzd9pcJ2yYlVNRztQC99oG7aQc0A8scomTFu+N120f7Na5c261ueYE9B8wDgHbstNofB9Ly2Nq1JNobuxuAZbGZt987e608mzj8UYcPbbAplhIIJa4EAz1j2ack94mF1cO4S5uWscQ7Y/LcGN8En5gL0XivhHSsaGUvLdJFQkCHQDzzvEWnPuN9lWvpBoByBcBO45oAmBkfA+ECcvRTUuDtM4dFpG8ZGZd1ickCAlS4eynEgEzGCRdmPVt+9XFPTZ5cHLZ9Pzuc946jMKSpoWsAItd3kEgwfSQ2MfU902rJUmP8JcGpVa5d+lnMxpcSTncmADBxhehtYvNdJxE6eqx5BdEiOoBi6G9uq9J0eobUYHtMg5BXnZ4tSNuKVxHFqFqlhC1cKO1kRYlapLUspDJLT2QsK6gE61HEXI4TTVXxzQFzAQMtz2x1ytEGIOpqo/F2Ju1R5tYQ+TjYjOY6Z/inGqXu+vt1/gtfxDwzSqmYsPduJ+Rsqet4cqUTfTh+CIjp/29T/qtsc0X2ZXia6KLidQhwLmzgguOS3Pv7dFwa4ljm2G5rmh0j33ntlaHW6UVbmvdzEAWw7PSR7z33lcjeFtogh7TdAxFp33M+/4AXdSOHEy2s1rpG4JPSMd/r/JQVXGA5zpudbPqIJMR8TC02l8IuqtuY0gzgFpDT1Jk7yrDQf2ZMkOquJIjlbgCDP8FylmijvDG2YqvoXuAZTa6pUfMAD04mZGB0EnaSu/Q0TobWObUaTLnVacmx42gjoDIndeqaPhjKTYYwNHt1+e6zXiHTFlacw7I9jsY98/lc8ea5bKyY6joywurvLzUnmhxmTzCYJO+5+6si+xo8sgCTeZgvHvmY6dNlFVo02lsNHIc8wLTtiRt8pwrh3YRiRD+uztuh/C1GVnNLC10teD/wBxA25oMfieq7aGgZRa9zyQWguBu9UDDYHUydyuICXcuYPriDI/ZBkf0C4uK6suqCgwOJlrndf+0e4jP3ToDhq1fMcRMkYmNztzHqTMfCdwPUGnqqZH/uN7elxg/vKk1nDTTfBiGwMTuciT2xsqmhxVrKoJza5vcTa4E7ewUZFcWjpjdSTPYOP6U1dO9gEkgEDvBBj8LNcK4LqmMdHlhrmkOaQWujsCPzIzvvlbbRua9jXt2cAR9Vy8T4xSo4cSSNw0SRPfOFhhKa0jXNRfZhK+oqNDg6r+xDYJOYkTPtt77oO1172hwZUNMy3AMF0SAZBgxMFd/iHiFOw1NPN7g4BpECXfq7Y/jhZLVCpUb+mm1rmmXES505iBMZduRl329CO1ZhkqdGq0zg0uNrGXy39nLjLhH6tgYJ3HVQ6k5yWkTuSRiOh6ZK5KL6ZcKb+d4tILouc3B7mJPSZhWtZz3UwPMFK2NxIA9TeXctMnCpEEVK8Eu5gYdJbEFrmnEjEdO+cptKkIHmAhremJdHSTjdc+q4m57mi8QCLnW+poHSdpOfwpa/FQzlfDqQ/8YGJyDCGgsk1eoa08obDoOcteATm47jEkSdsq/wDBOtaabqQ/5ZMSZkEnP4VDwrTDUMIol1uSyXODRg5BiH9sfEpmjqPovZZ62m11pmYOR8EbfC4ZsfJfp2xT4s9HCULm0+quaHNyCAQn+YV5tnoUSEIZUJrHshe5TyRSiW4CMIhKF0OQgEYSRTQEZpppoqQtSsKQ7OKvoGP9TQflCnwumDNjSe55j+ZXW5pTwwIVgxgYjYnQkXJiGFvsuDjHDBVZEQ4ZaexH89lY3oFyadCPPHaMCZZzNDhJw0Fs+vcGSDHwq9zvLlrZNzOYze0wZMg9ZA+260NXSxWq3zDSbWwIeHEnc+yr3MNRznegN9LAHS0CCMggdJ+QI6r0Y7SZhlpspdYQwf4Yuc+AGloFrnYgDbrMiMEKBoFCmXS41XwQ4RGMOJ9gP3bLu1mthxD4c4gmcOgGcbRJ69cdFl6WtIb5hJe6bRJnAnAPQHJ+ysmvsk1OpLg/JkNkk5mfn46qnraYlwImDAtGTmdh1/qrHS1rqsNF7nOGMnb1R9MK402iZp6wqVbTY65tIGSXdLjsxgOe/spk9UdI9/huNfxoaXSsDcPLQ1gPTAyfifuVjfOcQSSRcTcSZJLtyGnM+/shxTXmo8veb6hGKbQXBnUxOBA7J2k0NSo6LDcdm9BOxM7D22XPHDiqfY8k+T0c1ak+s7F1mDEkk7buJ2U+o4aLMgvvuuB2Jb+lvQnP0kLQ8E4QQ4Ui5rQ4yQRALmlocPYwTn5zldPifgbSGGiRYBGd8YuEQI6ldTmzF06BYxpAsnlzky7ABPXePY9k/SuAptaCdyHHcyepxkK31fCP8NwfUaQ8FsMJAtEEXEjfMx0I+Fa0fC7atBtSjIcYubOJGHCevXdTLKo6Y1j5FZpuAsifNB3yATIB94gKt8QcLLaRIm5zTacEGP69FoqnC6wEWbYi1333j9ykHCarcupBwAMgnB+Rj/ISeVexrG/RgXeLNWwg6cBrabGCyGlroADrWkSRJj6K7o8Xq1GGrqKbaRPOWgmCSN4nE72+60NfUtLYp0abHOAugTgiNztj7LO+LqeKVMCGlzAf+skxj4JnPsqcvsFG9G+8ON/4dm+ROcmHGRPurOFHotKGMa1uzQAPoF0WLyqPQsgNNDyFPYj5alofI7JQLlJCEBUSMuSuKfCQCB6Gh5R8xODUQ1OibGhyUp5am2J7AWE0tSsQKQADUYSSATAreK8PLgXMDS4ttIdPM3sCCIM5Wdc0zkQ6HEzJiASQBmOq2haqPjOmio1w5Q6Q4jqQMfiVow5GnxZwyQTVnnXFgbhUwGuj/wCWZB9t1w1dN0LRmCdxE5H1ErS8W4W57BTpsLi4m05huQTHQe8rU8I8JMYGuqw94A+BH/6PuV3lkUTlGDZ5/ouDBjQSTkGTADpOc5223Sp8NcSDIDWnpI+ZIiPv1Vrrmw9xE7mW+ygdVA22cBO/KexHX+quyGh3DdFzSxrSXgkTBmM/pEgAgfY+6sDLXBx8suO45rRBw05lwxvOIC4mA0yx4wII36mcD77LobRc45ABkQ0GRzfvH9UxFmNUS4kNDQd7WxJJEAuMkZgk/HeVHqXF9My4csgCD6d4mfgKwp6axj3PF5BJiSByzGBFxxgZ3XDqLmkhwjaWwGwckTIkESds5ymIpn4MdYiLp36fVaHwbXINRg9OHgHJySHD8BZ/+7lz8C6TkDB+nxlX/C2ihqJMhlUQLokGevy4H7rPlVo7wdM1ZcD0UFSgCunyEPKKys0lS7www5aYO2ZI/mo/91mEtdVN7mGRIAyr8BCo2VTk6qxUrs4zQTSwroNBRvpnuuLOlkMHulee4QcCOyV/spsqi1tQLFIlC6UciIhCVNCVqVDshDx3UrQlalamgCWpBiIKIVIkBpqOxSOcmoAa5ijDVNCVqVDshLSotRom1Ba4SF2WpzWpqIWcNLQNZ6RHvufynuC7CEwslFMVnnHiTSOp1nGcPJcI6zOI79FWCI/6gZj+vVeh+IPD/ns5SA9u07HuD+PssJX4c+k/y6jSCZPcH6rTjlqmcMkfsOlfew0yceoY9J2Ow279pVlpNEI5sOAwCQ4E/ptA6wZknos86qSY/UPSJiI2H5VnwyoW/wCI2Zjm9icO+B7/AJWhM4UX1fXB4pscSwNIJgBxNsmI9yP5qur3O5niM5m7MnLiN/1Lm1NU1DLRiSASY23k7/6qSC8htNpdsJHfPT5nPYJSY0rOfTUrqoDXWiRz9huSR3GD7Ky1FI6isWsk8zYI2AZIud79ldcN8PCb6wDnn9P6R/Mq5ZpwNgB8BZpZtUjRHF9sLHYRuRFNKxZ7Ow25NL1IWppYkxke/VMfTPddDWo2JUOzh/u5S8n2XcWJvlJcQ5E5elKUJT7KiRIwi0olMBoCRaiknQDbU6UCgWlLoB0IFqICRQAIRhCCiGlMBEpeYkWoeWjYhrqiYaikNJDyktlaACUyvpWvEPAPz/A9FNCan0IptV4SoOHK210YcCcflZ/UcArUnny2SDi4Sfbb69ui3KStTaIcEzG6XwzWcBfDdp6/aM/daPhPBWUAbdzFzjuYH4VkAnWocpS7Gkl0NaAkUS1MtUDDCBCICcEDGQkWqRKUUBEGIWqVAooCOU2VIWhLy0gHRPVC1AJ1qQwwmkIwlCdCBb7pWopQlQ7FakEYShOhCQhIuRQAER8oIhADoShAFJUIKEIoFAAhMcIT0xyQxpRCSIIQA8JyDSiqJGlNTyE1IaAQhlOKFqQxtySJCEIAJJQCSMJANJQuT4SRQwhvsnJpRlAhIFKU4NQA36IwiQmpAOhBIpQmAsJISmueUgHohNanAJoAykkEU0AChCKRTENITSFIhCQyNKEnIEoAMJ7U1oUjGpoTECmEp7goyhsEK5C9IppKVjH3JFyYCkSlYD5QQBTimAJQhFB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29704" name="Picture 8" descr="http://www.pctechnology.gr/vbull/vb/attachment.php?attachmentid=16130&amp;stc=1&amp;d=1181991142"/>
          <p:cNvPicPr>
            <a:picLocks noChangeAspect="1" noChangeArrowheads="1"/>
          </p:cNvPicPr>
          <p:nvPr/>
        </p:nvPicPr>
        <p:blipFill>
          <a:blip r:embed="rId3" cstate="email"/>
          <a:srcRect/>
          <a:stretch>
            <a:fillRect/>
          </a:stretch>
        </p:blipFill>
        <p:spPr bwMode="auto">
          <a:xfrm>
            <a:off x="1043608" y="4634126"/>
            <a:ext cx="2232248" cy="1821514"/>
          </a:xfrm>
          <a:prstGeom prst="rect">
            <a:avLst/>
          </a:prstGeom>
          <a:ln>
            <a:noFill/>
          </a:ln>
          <a:effectLst>
            <a:softEdge rad="112500"/>
          </a:effectLst>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nodeType="clickEffect">
                                  <p:stCondLst>
                                    <p:cond delay="0"/>
                                  </p:stCondLst>
                                  <p:childTnLst>
                                    <p:set>
                                      <p:cBhvr>
                                        <p:cTn id="31" dur="1" fill="hold">
                                          <p:stCondLst>
                                            <p:cond delay="0"/>
                                          </p:stCondLst>
                                        </p:cTn>
                                        <p:tgtEl>
                                          <p:spTgt spid="29704"/>
                                        </p:tgtEl>
                                        <p:attrNameLst>
                                          <p:attrName>style.visibility</p:attrName>
                                        </p:attrNameLst>
                                      </p:cBhvr>
                                      <p:to>
                                        <p:strVal val="visible"/>
                                      </p:to>
                                    </p:set>
                                    <p:anim calcmode="lin" valueType="num">
                                      <p:cBhvr>
                                        <p:cTn id="32" dur="1000" fill="hold"/>
                                        <p:tgtEl>
                                          <p:spTgt spid="29704"/>
                                        </p:tgtEl>
                                        <p:attrNameLst>
                                          <p:attrName>ppt_w</p:attrName>
                                        </p:attrNameLst>
                                      </p:cBhvr>
                                      <p:tavLst>
                                        <p:tav tm="0">
                                          <p:val>
                                            <p:fltVal val="0"/>
                                          </p:val>
                                        </p:tav>
                                        <p:tav tm="100000">
                                          <p:val>
                                            <p:strVal val="#ppt_w"/>
                                          </p:val>
                                        </p:tav>
                                      </p:tavLst>
                                    </p:anim>
                                    <p:anim calcmode="lin" valueType="num">
                                      <p:cBhvr>
                                        <p:cTn id="33" dur="1000" fill="hold"/>
                                        <p:tgtEl>
                                          <p:spTgt spid="29704"/>
                                        </p:tgtEl>
                                        <p:attrNameLst>
                                          <p:attrName>ppt_h</p:attrName>
                                        </p:attrNameLst>
                                      </p:cBhvr>
                                      <p:tavLst>
                                        <p:tav tm="0">
                                          <p:val>
                                            <p:fltVal val="0"/>
                                          </p:val>
                                        </p:tav>
                                        <p:tav tm="100000">
                                          <p:val>
                                            <p:strVal val="#ppt_h"/>
                                          </p:val>
                                        </p:tav>
                                      </p:tavLst>
                                    </p:anim>
                                    <p:anim calcmode="lin" valueType="num">
                                      <p:cBhvr>
                                        <p:cTn id="34" dur="1000" fill="hold"/>
                                        <p:tgtEl>
                                          <p:spTgt spid="29704"/>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2970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74638"/>
            <a:ext cx="7241232" cy="850106"/>
          </a:xfrm>
        </p:spPr>
        <p:txBody>
          <a:bodyPr>
            <a:normAutofit/>
          </a:bodyPr>
          <a:lstStyle/>
          <a:p>
            <a:r>
              <a:rPr lang="el-GR" dirty="0" smtClean="0"/>
              <a:t>Ιστορια…</a:t>
            </a:r>
            <a:endParaRPr lang="el-GR" dirty="0"/>
          </a:p>
        </p:txBody>
      </p:sp>
      <p:sp>
        <p:nvSpPr>
          <p:cNvPr id="3" name="2 - Θέση περιεχομένου"/>
          <p:cNvSpPr>
            <a:spLocks noGrp="1"/>
          </p:cNvSpPr>
          <p:nvPr>
            <p:ph sz="quarter" idx="1"/>
          </p:nvPr>
        </p:nvSpPr>
        <p:spPr>
          <a:xfrm>
            <a:off x="457200" y="1268760"/>
            <a:ext cx="4258816" cy="4857403"/>
          </a:xfrm>
        </p:spPr>
        <p:txBody>
          <a:bodyPr>
            <a:noAutofit/>
          </a:bodyPr>
          <a:lstStyle/>
          <a:p>
            <a:r>
              <a:rPr lang="el-GR" sz="2000" i="1" dirty="0" smtClean="0"/>
              <a:t>Το πυρίτιο χρησίμευε για τη παρασκευή εργαλείων κατά την παλαιολιθική εποχή γιατί ήταν το πιο συνηθισμένο πέτρωμα. Το πυρίτιο παρασκευάστηκε για πρώτη φορά από τον Davy το 1800, ο οποίος, όμως, δεν το ταυτοποίησε ως χημικό στοιχείο. Ακολουθώντας τις εργασίες των Τενάρ και Γκέι-</a:t>
            </a:r>
            <a:r>
              <a:rPr lang="el-GR" sz="2000" i="1" dirty="0" err="1" smtClean="0"/>
              <a:t>Λισάκ</a:t>
            </a:r>
            <a:r>
              <a:rPr lang="el-GR" sz="2000" i="1" dirty="0" smtClean="0"/>
              <a:t> (1811), ο Σουηδός χημικός Γιονς Γιάκομπ Μπερτσέλιους παρασκεύασε άμορφο πυρίτιο συνθερμαίνοντας Κάλιο με τετραφθοριούχο πυρίτιο.</a:t>
            </a:r>
          </a:p>
        </p:txBody>
      </p:sp>
      <p:pic>
        <p:nvPicPr>
          <p:cNvPr id="5" name="4 - Θέση περιεχομένου" descr="160px-Bolton-davy.jpg"/>
          <p:cNvPicPr>
            <a:picLocks noGrp="1" noChangeAspect="1"/>
          </p:cNvPicPr>
          <p:nvPr>
            <p:ph sz="quarter" idx="2"/>
          </p:nvPr>
        </p:nvPicPr>
        <p:blipFill>
          <a:blip r:embed="rId2" cstate="email"/>
          <a:stretch>
            <a:fillRect/>
          </a:stretch>
        </p:blipFill>
        <p:spPr>
          <a:xfrm>
            <a:off x="5148064" y="1772816"/>
            <a:ext cx="3309103" cy="3640013"/>
          </a:xfrm>
        </p:spPr>
      </p:pic>
    </p:spTree>
  </p:cSld>
  <p:clrMapOvr>
    <a:masterClrMapping/>
  </p:clrMapOvr>
  <p:transition spd="slow" advClick="0" advTm="13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5"/>
                                        </p:tgtEl>
                                        <p:attrNameLst>
                                          <p:attrName>ppt_y</p:attrName>
                                        </p:attrNameLst>
                                      </p:cBhvr>
                                      <p:tavLst>
                                        <p:tav tm="0">
                                          <p:val>
                                            <p:strVal val="#ppt_y"/>
                                          </p:val>
                                        </p:tav>
                                        <p:tav tm="100000">
                                          <p:val>
                                            <p:strVal val="#ppt_y"/>
                                          </p:val>
                                        </p:tav>
                                      </p:tavLst>
                                    </p:anim>
                                    <p:anim calcmode="lin" valueType="num">
                                      <p:cBhvr>
                                        <p:cTn id="23"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προελευση</a:t>
            </a:r>
            <a:endParaRPr lang="el-GR" dirty="0"/>
          </a:p>
        </p:txBody>
      </p:sp>
      <p:sp>
        <p:nvSpPr>
          <p:cNvPr id="5" name="4 - Θέση περιεχομένου"/>
          <p:cNvSpPr>
            <a:spLocks noGrp="1"/>
          </p:cNvSpPr>
          <p:nvPr>
            <p:ph sz="quarter" idx="1"/>
          </p:nvPr>
        </p:nvSpPr>
        <p:spPr/>
        <p:txBody>
          <a:bodyPr>
            <a:normAutofit/>
          </a:bodyPr>
          <a:lstStyle/>
          <a:p>
            <a:r>
              <a:rPr lang="el-GR" sz="2000" dirty="0" smtClean="0"/>
              <a:t>Ως στοιχείο, το πυρίτιο σπάνια απαντά ελεύθερο στη φύση. Τα διάφορα ορυκτά και πετρώματα του πυριτίου αποτελούν το 87% του φλοιού της Γης, ενώ είναι το δεύτερο σε αφθονία χημικό στοιχείο στη γήινη φύση μετά το οξυγόνο, με ποσοστό 28% και το 7ο πιο άφθονο στοιχείο στο Σύμπαν. Κυριότερα ορυκτά του είναι ο χαλαζίας παραλλαγές του είναι ο καπνίας, ο αμέθυστος, ο αχάτης, ο χαλκηδόνιος, ο οπάλιος και ο ίασπις, οι άστριοι, οι μαρμαρυγίες, ενώ είναι βασικό συστατικό της άμμου και του αμιάντου και πολλών άλλων πυριτικών ορυκτών.</a:t>
            </a:r>
            <a:endParaRPr lang="el-GR" sz="2000" dirty="0"/>
          </a:p>
        </p:txBody>
      </p:sp>
      <p:pic>
        <p:nvPicPr>
          <p:cNvPr id="4" name="3 - Εικόνα" descr="udyhfjf.jpg"/>
          <p:cNvPicPr>
            <a:picLocks noChangeAspect="1"/>
          </p:cNvPicPr>
          <p:nvPr/>
        </p:nvPicPr>
        <p:blipFill>
          <a:blip r:embed="rId2" cstate="email"/>
          <a:stretch>
            <a:fillRect/>
          </a:stretch>
        </p:blipFill>
        <p:spPr>
          <a:xfrm>
            <a:off x="4788024" y="4437112"/>
            <a:ext cx="2295525" cy="19907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advClick="0" advTm="11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heel(4)">
                                      <p:cBhvr>
                                        <p:cTn id="14" dur="2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pPr lvl="0"/>
            <a:r>
              <a:rPr lang="el-GR" dirty="0" smtClean="0"/>
              <a:t>ΧΡΗΣΕΙΣ</a:t>
            </a:r>
            <a:br>
              <a:rPr lang="el-GR" dirty="0" smtClean="0"/>
            </a:br>
            <a:endParaRPr lang="el-GR" dirty="0"/>
          </a:p>
        </p:txBody>
      </p:sp>
      <p:sp>
        <p:nvSpPr>
          <p:cNvPr id="6" name="5 - Θέση περιεχομένου"/>
          <p:cNvSpPr>
            <a:spLocks noGrp="1"/>
          </p:cNvSpPr>
          <p:nvPr>
            <p:ph sz="quarter" idx="1"/>
          </p:nvPr>
        </p:nvSpPr>
        <p:spPr/>
        <p:txBody>
          <a:bodyPr>
            <a:normAutofit/>
          </a:bodyPr>
          <a:lstStyle/>
          <a:p>
            <a:r>
              <a:rPr lang="el-GR" sz="2000" dirty="0" smtClean="0"/>
              <a:t>Το καθαρό Πυρίτιο είναι στερεό σε θερμοκρασία δωματίου και χρησιμοποιείται ευρέως στους ημιαγωγούς, καθώς παραμένει ημιαγωγός σε υψηλές θερμοκρασίες, σε αντίθεση με το Γερμάνιο, και επειδή τα οξείδιά του υφίστανται επεξεργασία εύκολα σε κλίβανο και σχηματίζουν καλύτερες διεπιφάνειες ημιαγωγού/διηλεκτρικού από σχεδόν όλους τους άλλους συνδυασμούς στοιχείων.</a:t>
            </a:r>
          </a:p>
          <a:p>
            <a:pPr>
              <a:buNone/>
            </a:pPr>
            <a:endParaRPr lang="el-GR" sz="2000" dirty="0" smtClean="0"/>
          </a:p>
          <a:p>
            <a:endParaRPr lang="el-GR" sz="2000" dirty="0"/>
          </a:p>
        </p:txBody>
      </p:sp>
      <p:pic>
        <p:nvPicPr>
          <p:cNvPr id="4" name="3 - Εικόνα" descr="images.jpg"/>
          <p:cNvPicPr>
            <a:picLocks noChangeAspect="1"/>
          </p:cNvPicPr>
          <p:nvPr/>
        </p:nvPicPr>
        <p:blipFill>
          <a:blip r:embed="rId2" cstate="email"/>
          <a:stretch>
            <a:fillRect/>
          </a:stretch>
        </p:blipFill>
        <p:spPr>
          <a:xfrm>
            <a:off x="1331640" y="3933056"/>
            <a:ext cx="2592288" cy="2535189"/>
          </a:xfrm>
          <a:prstGeom prst="rect">
            <a:avLst/>
          </a:prstGeom>
        </p:spPr>
      </p:pic>
    </p:spTree>
  </p:cSld>
  <p:clrMapOvr>
    <a:masterClrMapping/>
  </p:clrMapOvr>
  <p:transition spd="slow" advClick="0" advTm="11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Πλεονεκτηματα πυριτιου</a:t>
            </a:r>
            <a:endParaRPr lang="el-GR" dirty="0"/>
          </a:p>
        </p:txBody>
      </p:sp>
      <p:sp>
        <p:nvSpPr>
          <p:cNvPr id="3" name="2 - Θέση περιεχομένου"/>
          <p:cNvSpPr>
            <a:spLocks noGrp="1"/>
          </p:cNvSpPr>
          <p:nvPr>
            <p:ph sz="quarter" idx="1"/>
          </p:nvPr>
        </p:nvSpPr>
        <p:spPr/>
        <p:txBody>
          <a:bodyPr>
            <a:normAutofit/>
          </a:bodyPr>
          <a:lstStyle/>
          <a:p>
            <a:r>
              <a:rPr lang="el-GR" sz="2000" i="1" dirty="0" smtClean="0"/>
              <a:t>Μπορεί να βρεθεί εύκολα στη φύση.</a:t>
            </a:r>
          </a:p>
          <a:p>
            <a:r>
              <a:rPr lang="el-GR" sz="2000" i="1" dirty="0" smtClean="0"/>
              <a:t>Συνέλαβε στην ανάπτυξη των φωτοβολταϊκών στοιχείων.</a:t>
            </a:r>
          </a:p>
          <a:p>
            <a:r>
              <a:rPr lang="el-GR" sz="2000" i="1" dirty="0" smtClean="0"/>
              <a:t>Έχει συμβάλλει στην υγεία των οστών.</a:t>
            </a:r>
          </a:p>
          <a:p>
            <a:r>
              <a:rPr lang="el-GR" sz="2000" i="1" dirty="0" smtClean="0"/>
              <a:t>Είναι στερεό σε θερμοκρασία δωματίου και χρησιμοποιείται ευρέως στους ημιαγωγούς</a:t>
            </a:r>
            <a:r>
              <a:rPr lang="el-GR" dirty="0" smtClean="0"/>
              <a:t>.</a:t>
            </a:r>
            <a:endParaRPr lang="el-GR" dirty="0"/>
          </a:p>
        </p:txBody>
      </p:sp>
      <p:pic>
        <p:nvPicPr>
          <p:cNvPr id="4" name="3 - Εικόνα" descr="Quartz_Brésil.jpg"/>
          <p:cNvPicPr>
            <a:picLocks noChangeAspect="1"/>
          </p:cNvPicPr>
          <p:nvPr/>
        </p:nvPicPr>
        <p:blipFill>
          <a:blip r:embed="rId2" cstate="email"/>
          <a:stretch>
            <a:fillRect/>
          </a:stretch>
        </p:blipFill>
        <p:spPr>
          <a:xfrm>
            <a:off x="1907704" y="4005064"/>
            <a:ext cx="2376264" cy="202548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spd="slow" advClick="0" advTm="11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55"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 calcmode="lin" valueType="num">
                                      <p:cBhvr>
                                        <p:cTn id="38" dur="1000" fill="hold"/>
                                        <p:tgtEl>
                                          <p:spTgt spid="4"/>
                                        </p:tgtEl>
                                        <p:attrNameLst>
                                          <p:attrName>ppt_w</p:attrName>
                                        </p:attrNameLst>
                                      </p:cBhvr>
                                      <p:tavLst>
                                        <p:tav tm="0">
                                          <p:val>
                                            <p:strVal val="#ppt_w*0.70"/>
                                          </p:val>
                                        </p:tav>
                                        <p:tav tm="100000">
                                          <p:val>
                                            <p:strVal val="#ppt_w"/>
                                          </p:val>
                                        </p:tav>
                                      </p:tavLst>
                                    </p:anim>
                                    <p:anim calcmode="lin" valueType="num">
                                      <p:cBhvr>
                                        <p:cTn id="39" dur="1000" fill="hold"/>
                                        <p:tgtEl>
                                          <p:spTgt spid="4"/>
                                        </p:tgtEl>
                                        <p:attrNameLst>
                                          <p:attrName>ppt_h</p:attrName>
                                        </p:attrNameLst>
                                      </p:cBhvr>
                                      <p:tavLst>
                                        <p:tav tm="0">
                                          <p:val>
                                            <p:strVal val="#ppt_h"/>
                                          </p:val>
                                        </p:tav>
                                        <p:tav tm="100000">
                                          <p:val>
                                            <p:strVal val="#ppt_h"/>
                                          </p:val>
                                        </p:tav>
                                      </p:tavLst>
                                    </p:anim>
                                    <p:animEffect transition="in" filter="fade">
                                      <p:cBhvr>
                                        <p:cTn id="4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a:t>
            </a:r>
            <a:r>
              <a:rPr lang="el-GR" dirty="0" err="1" smtClean="0"/>
              <a:t>πυριτιο</a:t>
            </a:r>
            <a:r>
              <a:rPr lang="el-GR" dirty="0" smtClean="0"/>
              <a:t> σημερα</a:t>
            </a:r>
            <a:endParaRPr lang="el-GR" dirty="0"/>
          </a:p>
        </p:txBody>
      </p:sp>
      <p:sp>
        <p:nvSpPr>
          <p:cNvPr id="3" name="2 - Θέση περιεχομένου"/>
          <p:cNvSpPr>
            <a:spLocks noGrp="1"/>
          </p:cNvSpPr>
          <p:nvPr>
            <p:ph sz="quarter" idx="1"/>
          </p:nvPr>
        </p:nvSpPr>
        <p:spPr/>
        <p:txBody>
          <a:bodyPr/>
          <a:lstStyle/>
          <a:p>
            <a:r>
              <a:rPr lang="el-GR" sz="2000" i="1" dirty="0" smtClean="0"/>
              <a:t>Σήμερα παρασκευάζεται βιομηχανικά σε ηλεκτρικό κλίβανο με </a:t>
            </a:r>
            <a:r>
              <a:rPr lang="el-GR" sz="2000" i="1" dirty="0" err="1" smtClean="0"/>
              <a:t>συνθέρμανση</a:t>
            </a:r>
            <a:r>
              <a:rPr lang="el-GR" sz="2000" i="1" dirty="0" smtClean="0"/>
              <a:t> χαλαζία και μεταλλουργικού άνθρακα σε θερμοκρασία περίπου 2500οC</a:t>
            </a:r>
            <a:r>
              <a:rPr lang="en-US" sz="2000" i="1" dirty="0" smtClean="0"/>
              <a:t>.</a:t>
            </a:r>
            <a:endParaRPr lang="el-GR" sz="2000" i="1" dirty="0" smtClean="0"/>
          </a:p>
          <a:p>
            <a:r>
              <a:rPr lang="el-GR" sz="2000" dirty="0" smtClean="0"/>
              <a:t>Η οικονομική σημασία του πυριτίου λόγω της αφθονίας του στη φύση, είναι ανυπολόγιστη. Χιλιάδες αντικείμενα, υλικά, και συσκευές το περιέχουν ως βασικό τους συστατικό.</a:t>
            </a:r>
          </a:p>
          <a:p>
            <a:endParaRPr lang="el-GR" dirty="0"/>
          </a:p>
        </p:txBody>
      </p:sp>
      <p:pic>
        <p:nvPicPr>
          <p:cNvPr id="4" name="3 - Εικόνα" descr="hgjklgtyd5.jpg"/>
          <p:cNvPicPr>
            <a:picLocks noChangeAspect="1"/>
          </p:cNvPicPr>
          <p:nvPr/>
        </p:nvPicPr>
        <p:blipFill>
          <a:blip r:embed="rId2" cstate="email"/>
          <a:stretch>
            <a:fillRect/>
          </a:stretch>
        </p:blipFill>
        <p:spPr>
          <a:xfrm>
            <a:off x="5070072" y="4363883"/>
            <a:ext cx="2466975" cy="1847850"/>
          </a:xfrm>
          <a:prstGeom prst="rect">
            <a:avLst/>
          </a:prstGeom>
          <a:ln>
            <a:noFill/>
          </a:ln>
          <a:effectLst>
            <a:outerShdw blurRad="292100" dist="139700" dir="2700000" algn="tl" rotWithShape="0">
              <a:srgbClr val="333333">
                <a:alpha val="65000"/>
              </a:srgbClr>
            </a:outerShdw>
          </a:effectLst>
        </p:spPr>
      </p:pic>
      <p:pic>
        <p:nvPicPr>
          <p:cNvPr id="5" name="4 - Εικόνα" descr="yuitp;iu.jpg"/>
          <p:cNvPicPr>
            <a:picLocks noChangeAspect="1"/>
          </p:cNvPicPr>
          <p:nvPr/>
        </p:nvPicPr>
        <p:blipFill>
          <a:blip r:embed="rId3" cstate="email"/>
          <a:stretch>
            <a:fillRect/>
          </a:stretch>
        </p:blipFill>
        <p:spPr>
          <a:xfrm>
            <a:off x="755576" y="4077072"/>
            <a:ext cx="2880320" cy="216858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advClick="0" advTm="11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3">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9" presetClass="entr" presetSubtype="0" decel="10000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 calcmode="lin" valueType="num">
                                      <p:cBhvr>
                                        <p:cTn id="40" dur="500" fill="hold"/>
                                        <p:tgtEl>
                                          <p:spTgt spid="5"/>
                                        </p:tgtEl>
                                        <p:attrNameLst>
                                          <p:attrName>style.rotation</p:attrName>
                                        </p:attrNameLst>
                                      </p:cBhvr>
                                      <p:tavLst>
                                        <p:tav tm="0">
                                          <p:val>
                                            <p:fltVal val="360"/>
                                          </p:val>
                                        </p:tav>
                                        <p:tav tm="100000">
                                          <p:val>
                                            <p:fltVal val="0"/>
                                          </p:val>
                                        </p:tav>
                                      </p:tavLst>
                                    </p:anim>
                                    <p:animEffect transition="in" filter="fade">
                                      <p:cBhvr>
                                        <p:cTn id="41" dur="500"/>
                                        <p:tgtEl>
                                          <p:spTgt spid="5"/>
                                        </p:tgtEl>
                                      </p:cBhvr>
                                    </p:animEffect>
                                  </p:childTnLst>
                                </p:cTn>
                              </p:par>
                              <p:par>
                                <p:cTn id="42" presetID="49" presetClass="entr" presetSubtype="0" decel="100000" fill="hold" nodeType="with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500" fill="hold"/>
                                        <p:tgtEl>
                                          <p:spTgt spid="4"/>
                                        </p:tgtEl>
                                        <p:attrNameLst>
                                          <p:attrName>ppt_w</p:attrName>
                                        </p:attrNameLst>
                                      </p:cBhvr>
                                      <p:tavLst>
                                        <p:tav tm="0">
                                          <p:val>
                                            <p:fltVal val="0"/>
                                          </p:val>
                                        </p:tav>
                                        <p:tav tm="100000">
                                          <p:val>
                                            <p:strVal val="#ppt_w"/>
                                          </p:val>
                                        </p:tav>
                                      </p:tavLst>
                                    </p:anim>
                                    <p:anim calcmode="lin" valueType="num">
                                      <p:cBhvr>
                                        <p:cTn id="45" dur="500" fill="hold"/>
                                        <p:tgtEl>
                                          <p:spTgt spid="4"/>
                                        </p:tgtEl>
                                        <p:attrNameLst>
                                          <p:attrName>ppt_h</p:attrName>
                                        </p:attrNameLst>
                                      </p:cBhvr>
                                      <p:tavLst>
                                        <p:tav tm="0">
                                          <p:val>
                                            <p:fltVal val="0"/>
                                          </p:val>
                                        </p:tav>
                                        <p:tav tm="100000">
                                          <p:val>
                                            <p:strVal val="#ppt_h"/>
                                          </p:val>
                                        </p:tav>
                                      </p:tavLst>
                                    </p:anim>
                                    <p:anim calcmode="lin" valueType="num">
                                      <p:cBhvr>
                                        <p:cTn id="46" dur="500" fill="hold"/>
                                        <p:tgtEl>
                                          <p:spTgt spid="4"/>
                                        </p:tgtEl>
                                        <p:attrNameLst>
                                          <p:attrName>style.rotation</p:attrName>
                                        </p:attrNameLst>
                                      </p:cBhvr>
                                      <p:tavLst>
                                        <p:tav tm="0">
                                          <p:val>
                                            <p:fltVal val="360"/>
                                          </p:val>
                                        </p:tav>
                                        <p:tav tm="100000">
                                          <p:val>
                                            <p:fltVal val="0"/>
                                          </p:val>
                                        </p:tav>
                                      </p:tavLst>
                                    </p:anim>
                                    <p:animEffect transition="in" filter="fade">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Βιβλιογραφια</a:t>
            </a:r>
            <a:endParaRPr lang="el-GR" dirty="0"/>
          </a:p>
        </p:txBody>
      </p:sp>
      <p:sp>
        <p:nvSpPr>
          <p:cNvPr id="3" name="2 - Θέση περιεχομένου"/>
          <p:cNvSpPr>
            <a:spLocks noGrp="1"/>
          </p:cNvSpPr>
          <p:nvPr>
            <p:ph sz="quarter" idx="1"/>
          </p:nvPr>
        </p:nvSpPr>
        <p:spPr/>
        <p:txBody>
          <a:bodyPr>
            <a:normAutofit/>
          </a:bodyPr>
          <a:lstStyle/>
          <a:p>
            <a:r>
              <a:rPr lang="en-US" sz="2000" i="1" dirty="0" smtClean="0"/>
              <a:t>www.google.com/</a:t>
            </a:r>
            <a:r>
              <a:rPr lang="el-GR" sz="2000" i="1" dirty="0" smtClean="0"/>
              <a:t>Βικιπαίδεια</a:t>
            </a:r>
          </a:p>
          <a:p>
            <a:r>
              <a:rPr lang="en-US" sz="2000" i="1" dirty="0" smtClean="0"/>
              <a:t>www.google.com/</a:t>
            </a:r>
            <a:r>
              <a:rPr lang="el-GR" sz="2000" i="1" dirty="0" smtClean="0"/>
              <a:t>εργασία πυριτίου Πάτρας</a:t>
            </a:r>
            <a:endParaRPr lang="en-US" sz="2000" i="1" dirty="0" smtClean="0"/>
          </a:p>
          <a:p>
            <a:r>
              <a:rPr lang="en-US" sz="2000" i="1" dirty="0" smtClean="0"/>
              <a:t>http://gym-n-efkarp.thess.sch.gr/old/chip.htm</a:t>
            </a:r>
          </a:p>
          <a:p>
            <a:r>
              <a:rPr lang="en-US" sz="2000" i="1" dirty="0" smtClean="0"/>
              <a:t>http://el.wikipedia.org/wiki/</a:t>
            </a:r>
          </a:p>
          <a:p>
            <a:endParaRPr lang="el-GR" sz="2000" i="1"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213</TotalTime>
  <Words>292</Words>
  <Application>Microsoft Office PowerPoint</Application>
  <PresentationFormat>Προβολή στην οθόνη (4:3)</PresentationFormat>
  <Paragraphs>30</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Προεξοχή</vt:lpstr>
      <vt:lpstr>Πυριτιο</vt:lpstr>
      <vt:lpstr>Τι ειναι το πυρίτιο;</vt:lpstr>
      <vt:lpstr>Ιστορια…</vt:lpstr>
      <vt:lpstr>προελευση</vt:lpstr>
      <vt:lpstr>ΧΡΗΣΕΙΣ </vt:lpstr>
      <vt:lpstr>Πλεονεκτηματα πυριτιου</vt:lpstr>
      <vt:lpstr>Το πυριτιο σημερα</vt:lpstr>
      <vt:lpstr>Βιβλιογραφια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Λάζαρος Παππάς</dc:creator>
  <cp:lastModifiedBy>ΓΙΑΝΝΟΥΛΕΑΣ</cp:lastModifiedBy>
  <cp:revision>25</cp:revision>
  <dcterms:created xsi:type="dcterms:W3CDTF">2013-01-07T04:04:24Z</dcterms:created>
  <dcterms:modified xsi:type="dcterms:W3CDTF">2013-04-02T18:45:14Z</dcterms:modified>
</cp:coreProperties>
</file>