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8640763" cy="7489825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78" d="100"/>
          <a:sy n="78" d="100"/>
        </p:scale>
        <p:origin x="-702" y="-84"/>
      </p:cViewPr>
      <p:guideLst>
        <p:guide orient="horz" pos="2359"/>
        <p:guide pos="27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E5641-6132-4642-BE61-163ADBC1755B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50975" y="685800"/>
            <a:ext cx="39560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B2238-2D7A-44C8-B9D1-F7E8CC8CF2B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50975" y="685800"/>
            <a:ext cx="39560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AB2238-2D7A-44C8-B9D1-F7E8CC8CF2BB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8" y="2326702"/>
            <a:ext cx="7344649" cy="160545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6116" y="4244234"/>
            <a:ext cx="6048534" cy="19140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64553" y="299942"/>
            <a:ext cx="1944172" cy="63906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2037" y="299942"/>
            <a:ext cx="5688503" cy="63906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62" y="4812908"/>
            <a:ext cx="7344649" cy="1487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562" y="3174509"/>
            <a:ext cx="7344649" cy="16383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2040" y="1747628"/>
            <a:ext cx="3816337" cy="4942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389" y="1747628"/>
            <a:ext cx="3816337" cy="4942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38" y="1676543"/>
            <a:ext cx="3817838" cy="6987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038" y="2375246"/>
            <a:ext cx="3817838" cy="43153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89390" y="1676543"/>
            <a:ext cx="3819337" cy="6987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89390" y="2375246"/>
            <a:ext cx="3819337" cy="43153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038" y="298207"/>
            <a:ext cx="2842752" cy="126910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99" y="298208"/>
            <a:ext cx="4830427" cy="63923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2038" y="1567317"/>
            <a:ext cx="2842752" cy="51232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3650" y="5242879"/>
            <a:ext cx="5184458" cy="6189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93650" y="669231"/>
            <a:ext cx="5184458" cy="449389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3650" y="5861829"/>
            <a:ext cx="5184458" cy="8790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2038" y="299940"/>
            <a:ext cx="7776687" cy="1248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038" y="1747628"/>
            <a:ext cx="7776687" cy="49429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2040" y="6941960"/>
            <a:ext cx="2016178" cy="3987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6AC2-41B3-4C60-AB30-538633F5DF5F}" type="datetimeFigureOut">
              <a:rPr lang="el-GR" smtClean="0"/>
              <a:pPr/>
              <a:t>02/04/2013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52261" y="6941960"/>
            <a:ext cx="2736242" cy="3987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92548" y="6941960"/>
            <a:ext cx="2016178" cy="3987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72567-1AF4-4C96-B920-51C7B65E8AF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2795" y="468093"/>
            <a:ext cx="6572296" cy="2062373"/>
          </a:xfrm>
        </p:spPr>
        <p:txBody>
          <a:bodyPr>
            <a:normAutofit/>
          </a:bodyPr>
          <a:lstStyle/>
          <a:p>
            <a:r>
              <a:rPr lang="el-GR" sz="6600" dirty="0" smtClean="0">
                <a:solidFill>
                  <a:schemeClr val="accent5">
                    <a:lumMod val="50000"/>
                  </a:schemeClr>
                </a:solidFill>
              </a:rPr>
              <a:t>ΚΕΡΑΜΙΚΑ ΥΛΙΚΑ</a:t>
            </a:r>
            <a:endParaRPr lang="el-GR" sz="6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2601904"/>
            <a:ext cx="5034760" cy="1928826"/>
          </a:xfrm>
        </p:spPr>
        <p:txBody>
          <a:bodyPr>
            <a:normAutofit/>
          </a:bodyPr>
          <a:lstStyle/>
          <a:p>
            <a:pPr algn="l"/>
            <a:r>
              <a:rPr lang="el-GR" sz="1800" dirty="0" smtClean="0">
                <a:solidFill>
                  <a:schemeClr val="accent5">
                    <a:lumMod val="50000"/>
                  </a:schemeClr>
                </a:solidFill>
              </a:rPr>
              <a:t>                         Χριστίνα Τσινόλη , Ειρήνη Ταμπάκη </a:t>
            </a:r>
          </a:p>
          <a:p>
            <a:pPr algn="l"/>
            <a:endParaRPr lang="el-GR" sz="1800" dirty="0">
              <a:solidFill>
                <a:schemeClr val="accent5">
                  <a:lumMod val="50000"/>
                </a:schemeClr>
              </a:solidFill>
            </a:endParaRPr>
          </a:p>
          <a:p>
            <a:pPr algn="l"/>
            <a:r>
              <a:rPr lang="el-GR" sz="1800" dirty="0" smtClean="0">
                <a:solidFill>
                  <a:schemeClr val="accent5">
                    <a:lumMod val="50000"/>
                  </a:schemeClr>
                </a:solidFill>
              </a:rPr>
              <a:t>                       2</a:t>
            </a:r>
            <a:r>
              <a:rPr lang="el-GR" sz="1800" baseline="30000" dirty="0" smtClean="0">
                <a:solidFill>
                  <a:schemeClr val="accent5">
                    <a:lumMod val="50000"/>
                  </a:schemeClr>
                </a:solidFill>
              </a:rPr>
              <a:t>ο</a:t>
            </a:r>
            <a:r>
              <a:rPr lang="el-GR" sz="1800" dirty="0" smtClean="0">
                <a:solidFill>
                  <a:schemeClr val="accent5">
                    <a:lumMod val="50000"/>
                  </a:schemeClr>
                </a:solidFill>
              </a:rPr>
              <a:t> Γυμναάσιο Σπάρτης </a:t>
            </a:r>
            <a:br>
              <a:rPr lang="el-GR" sz="1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l-GR" sz="1800" dirty="0" smtClean="0">
                <a:solidFill>
                  <a:schemeClr val="accent5">
                    <a:lumMod val="50000"/>
                  </a:schemeClr>
                </a:solidFill>
              </a:rPr>
              <a:t>                          ΤΑΞΗ 3</a:t>
            </a:r>
            <a:r>
              <a:rPr lang="el-GR" sz="1800" baseline="30000" dirty="0" smtClean="0">
                <a:solidFill>
                  <a:schemeClr val="accent5">
                    <a:lumMod val="50000"/>
                  </a:schemeClr>
                </a:solidFill>
              </a:rPr>
              <a:t>Η</a:t>
            </a:r>
            <a:r>
              <a:rPr lang="el-GR" sz="1800" dirty="0" smtClean="0">
                <a:solidFill>
                  <a:schemeClr val="accent5">
                    <a:lumMod val="50000"/>
                  </a:schemeClr>
                </a:solidFill>
              </a:rPr>
              <a:t>  ΤΜΗΜΑ : 4</a:t>
            </a:r>
            <a:endParaRPr lang="el-GR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ΓΕΝΙΚΑ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84" y="1326306"/>
            <a:ext cx="8303291" cy="60075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b="1" dirty="0" smtClean="0"/>
              <a:t>Ο</a:t>
            </a:r>
            <a:r>
              <a:rPr lang="el-GR" sz="1600" b="1" dirty="0" smtClean="0"/>
              <a:t>ΡΙΣΜΟΣ : </a:t>
            </a:r>
            <a:r>
              <a:rPr lang="el-GR" sz="1600" dirty="0" smtClean="0"/>
              <a:t>Ανόργανα , μη μεταλλικά , ανθεκτικά σε υψηλές</a:t>
            </a:r>
          </a:p>
          <a:p>
            <a:pPr>
              <a:buNone/>
            </a:pPr>
            <a:r>
              <a:rPr lang="el-GR" sz="1600" dirty="0" smtClean="0"/>
              <a:t> θερμοκρασίες υλικά.</a:t>
            </a:r>
          </a:p>
          <a:p>
            <a:pPr>
              <a:buNone/>
            </a:pPr>
            <a:endParaRPr lang="el-GR" sz="1600" dirty="0"/>
          </a:p>
          <a:p>
            <a:pPr>
              <a:buNone/>
            </a:pPr>
            <a:r>
              <a:rPr lang="el-GR" sz="1600" b="0" dirty="0" smtClean="0"/>
              <a:t>Η ονομασία τους προέρχεται από τη λέξη «κέραμος» που σημαίνει «οπτή άργιλος».</a:t>
            </a:r>
          </a:p>
          <a:p>
            <a:pPr>
              <a:buNone/>
            </a:pPr>
            <a:r>
              <a:rPr lang="el-GR" sz="1600" b="0" dirty="0" smtClean="0"/>
              <a:t>Περιέχουν μεταλλικά και μη μεταλλικά στοιχεία και χαρακτηρίζονται από ιοντικό όσο και</a:t>
            </a:r>
          </a:p>
          <a:p>
            <a:pPr>
              <a:buNone/>
            </a:pPr>
            <a:r>
              <a:rPr lang="el-GR" sz="1600" dirty="0" smtClean="0"/>
              <a:t>ομοιοπολικό δεσμό.</a:t>
            </a:r>
          </a:p>
          <a:p>
            <a:pPr>
              <a:buNone/>
            </a:pPr>
            <a:endParaRPr lang="el-GR" sz="1600" b="0" dirty="0" smtClean="0"/>
          </a:p>
          <a:p>
            <a:pPr>
              <a:buNone/>
            </a:pPr>
            <a:r>
              <a:rPr lang="el-GR" sz="1600" b="0" dirty="0" smtClean="0"/>
              <a:t>Η δομή τους είναι ετερογενής. (Κρυσταλλική και άμορφη)  Κρύσταλλοι που περιβάλλονται από </a:t>
            </a:r>
          </a:p>
          <a:p>
            <a:pPr>
              <a:buNone/>
            </a:pPr>
            <a:r>
              <a:rPr lang="el-GR" sz="1600" b="0" dirty="0" smtClean="0"/>
              <a:t>άμορφη (υαλώδη) μάζα.</a:t>
            </a:r>
          </a:p>
          <a:p>
            <a:pPr>
              <a:buNone/>
            </a:pPr>
            <a:endParaRPr lang="el-GR" sz="1600" dirty="0"/>
          </a:p>
          <a:p>
            <a:pPr>
              <a:buNone/>
            </a:pPr>
            <a:r>
              <a:rPr lang="el-GR" sz="1600" b="0" dirty="0" smtClean="0"/>
              <a:t>Οι φυσικές και μηχανικές ιδιότητές του καλύπτουν ένα ευρύ πεδίο τιμών και εξαρτώνται από το </a:t>
            </a:r>
          </a:p>
          <a:p>
            <a:pPr>
              <a:buNone/>
            </a:pPr>
            <a:r>
              <a:rPr lang="el-GR" sz="1600" b="0" dirty="0" smtClean="0"/>
              <a:t>είδος των ατόμων</a:t>
            </a:r>
            <a:r>
              <a:rPr lang="el-GR" sz="1600" dirty="0"/>
              <a:t> </a:t>
            </a:r>
            <a:r>
              <a:rPr lang="el-GR" sz="1600" b="0" dirty="0" smtClean="0"/>
              <a:t>το είδος του δεσμού, το ποσοστό της κρυσταλλικής ή άμορφης  δομής, τη </a:t>
            </a:r>
          </a:p>
          <a:p>
            <a:pPr>
              <a:buNone/>
            </a:pPr>
            <a:r>
              <a:rPr lang="el-GR" sz="1600" b="0" dirty="0" smtClean="0"/>
              <a:t>μέθοδο και τις συνθήκες παραγωγής. </a:t>
            </a:r>
            <a:endParaRPr lang="en-US" sz="1600" b="0" dirty="0" smtClean="0"/>
          </a:p>
          <a:p>
            <a:pPr>
              <a:buNone/>
            </a:pPr>
            <a:r>
              <a:rPr lang="el-GR" sz="1600" dirty="0" smtClean="0"/>
              <a:t/>
            </a:r>
            <a:br>
              <a:rPr lang="el-GR" sz="1600" dirty="0" smtClean="0"/>
            </a:br>
            <a:endParaRPr lang="el-GR" sz="1600" dirty="0" smtClean="0"/>
          </a:p>
          <a:p>
            <a:pPr>
              <a:buNone/>
            </a:pPr>
            <a:endParaRPr lang="el-GR" sz="1600" b="0" dirty="0" smtClean="0"/>
          </a:p>
          <a:p>
            <a:pPr>
              <a:buNone/>
            </a:pPr>
            <a:endParaRPr lang="el-GR" sz="1600" b="1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729" y="299940"/>
            <a:ext cx="7745996" cy="1158956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ΠΛΕΟΝΕΚΤΗΜΑΤΑ- ΜΕΙΟΝΕΚΤΗΜΑΤΑ 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77" y="1601772"/>
            <a:ext cx="8031749" cy="5786478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l-GR" sz="1600" b="1" u="sng" dirty="0">
                <a:solidFill>
                  <a:srgbClr val="002060"/>
                </a:solidFill>
              </a:rPr>
              <a:t> </a:t>
            </a:r>
            <a:r>
              <a:rPr lang="el-GR" sz="1600" b="1" u="sng" dirty="0" smtClean="0">
                <a:solidFill>
                  <a:srgbClr val="002060"/>
                </a:solidFill>
              </a:rPr>
              <a:t>ΠΛΕΟΝΕΚΤΗΜΑΤΑ </a:t>
            </a:r>
            <a:endParaRPr lang="el-GR" sz="1600" b="1" u="sng" dirty="0">
              <a:solidFill>
                <a:srgbClr val="002060"/>
              </a:solidFill>
            </a:endParaRPr>
          </a:p>
          <a:p>
            <a:pPr marL="666750" lvl="1" indent="381000">
              <a:buFontTx/>
              <a:buChar char="•"/>
            </a:pPr>
            <a:r>
              <a:rPr lang="el-GR" sz="1600" dirty="0" smtClean="0"/>
              <a:t>Σχετικά χαμηλή πυκνότητα</a:t>
            </a:r>
          </a:p>
          <a:p>
            <a:pPr marL="666750" lvl="1" indent="381000">
              <a:buFontTx/>
              <a:buChar char="•"/>
            </a:pPr>
            <a:r>
              <a:rPr lang="el-GR" sz="1600" dirty="0" smtClean="0"/>
              <a:t>Υψηλό σημείο τήξης</a:t>
            </a:r>
          </a:p>
          <a:p>
            <a:pPr marL="666750" lvl="1" indent="381000">
              <a:buFontTx/>
              <a:buChar char="•"/>
            </a:pPr>
            <a:r>
              <a:rPr lang="el-GR" sz="1600" dirty="0" smtClean="0"/>
              <a:t>Υψηλό μέτρο ελαστικότητας</a:t>
            </a:r>
          </a:p>
          <a:p>
            <a:pPr marL="666750" lvl="1" indent="381000">
              <a:buFontTx/>
              <a:buChar char="•"/>
            </a:pPr>
            <a:r>
              <a:rPr lang="el-GR" sz="1600" dirty="0" smtClean="0"/>
              <a:t>Χαμηλή θερμική και ηλεκτρική αγωγιμότητα</a:t>
            </a:r>
          </a:p>
          <a:p>
            <a:pPr marL="666750" lvl="1" indent="381000">
              <a:buFontTx/>
              <a:buChar char="•"/>
            </a:pPr>
            <a:r>
              <a:rPr lang="el-GR" sz="1600" dirty="0" smtClean="0"/>
              <a:t>Καλή αντοχή σε θλίψη</a:t>
            </a:r>
          </a:p>
          <a:p>
            <a:pPr marL="666750" lvl="1" indent="381000">
              <a:buFontTx/>
              <a:buChar char="•"/>
            </a:pPr>
            <a:r>
              <a:rPr lang="el-GR" sz="1600" dirty="0" smtClean="0"/>
              <a:t>Πολυ υψηλή σκληρότητα</a:t>
            </a:r>
          </a:p>
          <a:p>
            <a:pPr marL="666750" lvl="1" indent="381000">
              <a:buFontTx/>
              <a:buChar char="•"/>
            </a:pPr>
            <a:r>
              <a:rPr lang="el-GR" sz="1600" dirty="0" smtClean="0"/>
              <a:t>Καλή αντοχή στη διάβρωση και την τριβή</a:t>
            </a:r>
          </a:p>
          <a:p>
            <a:pPr marL="666750" lvl="1" indent="381000">
              <a:buFontTx/>
              <a:buChar char="•"/>
            </a:pPr>
            <a:r>
              <a:rPr lang="el-GR" sz="1600" dirty="0" smtClean="0"/>
              <a:t>Καλή αντοχή στη φωτιά</a:t>
            </a:r>
          </a:p>
          <a:p>
            <a:pPr marL="666750" lvl="1" indent="381000">
              <a:buFontTx/>
              <a:buChar char="•"/>
            </a:pPr>
            <a:endParaRPr lang="el-GR" sz="1600" dirty="0" smtClean="0"/>
          </a:p>
          <a:p>
            <a:pPr marL="666750" lvl="1" indent="381000">
              <a:buNone/>
            </a:pPr>
            <a:r>
              <a:rPr lang="el-GR" sz="1600" b="1" dirty="0" smtClean="0">
                <a:solidFill>
                  <a:srgbClr val="002060"/>
                </a:solidFill>
              </a:rPr>
              <a:t/>
            </a:r>
            <a:br>
              <a:rPr lang="el-GR" sz="1600" b="1" dirty="0" smtClean="0">
                <a:solidFill>
                  <a:srgbClr val="002060"/>
                </a:solidFill>
              </a:rPr>
            </a:br>
            <a:endParaRPr lang="el-GR" sz="1600" dirty="0" smtClean="0"/>
          </a:p>
          <a:p>
            <a:pPr>
              <a:buBlip>
                <a:blip r:embed="rId2"/>
              </a:buBlip>
            </a:pPr>
            <a:r>
              <a:rPr lang="el-GR" sz="1600" b="1" u="sng" dirty="0" smtClean="0">
                <a:solidFill>
                  <a:srgbClr val="002060"/>
                </a:solidFill>
              </a:rPr>
              <a:t> ΜΕΙΟΝΕΚΤΗΜΑ  </a:t>
            </a:r>
          </a:p>
          <a:p>
            <a:pPr>
              <a:buNone/>
            </a:pPr>
            <a:r>
              <a:rPr lang="el-GR" sz="1600" b="1" u="sng" dirty="0" smtClean="0">
                <a:solidFill>
                  <a:srgbClr val="002060"/>
                </a:solidFill>
              </a:rPr>
              <a:t>  </a:t>
            </a:r>
          </a:p>
          <a:p>
            <a:pPr marL="666750" lvl="1" indent="381000">
              <a:buFont typeface="Wingdings" pitchFamily="2" charset="2"/>
              <a:buChar char="§"/>
            </a:pPr>
            <a:r>
              <a:rPr lang="el-GR" sz="1600" dirty="0" smtClean="0"/>
              <a:t>Ευκολία θραύσης</a:t>
            </a:r>
          </a:p>
          <a:p>
            <a:pPr marL="666750" lvl="1" indent="381000">
              <a:buFont typeface="Wingdings" pitchFamily="2" charset="2"/>
              <a:buChar char="§"/>
            </a:pPr>
            <a:r>
              <a:rPr lang="el-GR" sz="1600" dirty="0" smtClean="0"/>
              <a:t>Χαμηλή αντοχή σ΄εφελκυσμό και κάμψη</a:t>
            </a:r>
          </a:p>
          <a:p>
            <a:pPr marL="666750" lvl="1" indent="381000">
              <a:buFont typeface="Wingdings" pitchFamily="2" charset="2"/>
              <a:buChar char="§"/>
            </a:pPr>
            <a:r>
              <a:rPr lang="el-GR" sz="1600" dirty="0" smtClean="0"/>
              <a:t>Μικρή αντοχή σε κόπωση και κρούση</a:t>
            </a:r>
          </a:p>
          <a:p>
            <a:pPr marL="666750" lvl="1" indent="381000">
              <a:buFont typeface="Wingdings" pitchFamily="2" charset="2"/>
              <a:buChar char="§"/>
            </a:pPr>
            <a:r>
              <a:rPr lang="el-GR" sz="1600" dirty="0" smtClean="0"/>
              <a:t>Εύκολη διάδοση των ρωγμών</a:t>
            </a:r>
          </a:p>
          <a:p>
            <a:pPr marL="666750" lvl="1" indent="381000">
              <a:buFont typeface="Wingdings" pitchFamily="2" charset="2"/>
              <a:buChar char="§"/>
            </a:pPr>
            <a:r>
              <a:rPr lang="el-GR" sz="1600" dirty="0" smtClean="0"/>
              <a:t>Το υψηλό κόστος παραγωγής ορισμέ</a:t>
            </a:r>
          </a:p>
          <a:p>
            <a:pPr marL="666750" lvl="1" indent="381000">
              <a:buFont typeface="Wingdings" pitchFamily="2" charset="2"/>
              <a:buChar char="§"/>
            </a:pPr>
            <a:r>
              <a:rPr lang="el-GR" sz="1600" dirty="0" smtClean="0"/>
              <a:t>νων </a:t>
            </a:r>
          </a:p>
          <a:p>
            <a:pPr>
              <a:buNone/>
            </a:pPr>
            <a:r>
              <a:rPr lang="el-GR" sz="1700" b="1" u="sng" dirty="0" smtClean="0">
                <a:solidFill>
                  <a:srgbClr val="002060"/>
                </a:solidFill>
              </a:rPr>
              <a:t>                    </a:t>
            </a:r>
            <a:endParaRPr lang="el-GR" sz="17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5605" y="173012"/>
            <a:ext cx="7286676" cy="857256"/>
          </a:xfrm>
        </p:spPr>
        <p:txBody>
          <a:bodyPr>
            <a:normAutofit/>
          </a:bodyPr>
          <a:lstStyle/>
          <a:p>
            <a:r>
              <a:rPr lang="el-GR" sz="4000" dirty="0" smtClean="0">
                <a:solidFill>
                  <a:srgbClr val="002060"/>
                </a:solidFill>
              </a:rPr>
              <a:t>ΚΑΤΗΓΟΡΙΕΣ</a:t>
            </a:r>
            <a:endParaRPr lang="el-GR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39" y="1173144"/>
            <a:ext cx="8286808" cy="6143668"/>
          </a:xfrm>
        </p:spPr>
        <p:txBody>
          <a:bodyPr>
            <a:normAutofit/>
          </a:bodyPr>
          <a:lstStyle/>
          <a:p>
            <a:pPr marL="0" indent="0"/>
            <a:r>
              <a:rPr lang="el-GR" sz="2800" dirty="0" smtClean="0">
                <a:solidFill>
                  <a:srgbClr val="002060"/>
                </a:solidFill>
              </a:rPr>
              <a:t>Παραδοσιακά </a:t>
            </a:r>
            <a:r>
              <a:rPr lang="en-US" sz="2800" dirty="0" smtClean="0">
                <a:solidFill>
                  <a:srgbClr val="002060"/>
                </a:solidFill>
              </a:rPr>
              <a:t> (traditional)</a:t>
            </a:r>
          </a:p>
          <a:p>
            <a:pPr marL="381000" lvl="1" indent="0"/>
            <a:r>
              <a:rPr lang="el-GR" sz="2400" dirty="0" smtClean="0"/>
              <a:t>προϊόντα αργίλου, γυαλί, τσιμέντο,..</a:t>
            </a:r>
            <a:r>
              <a:rPr lang="el-GR" dirty="0"/>
              <a:t> </a:t>
            </a:r>
            <a:endParaRPr lang="en-US" dirty="0"/>
          </a:p>
          <a:p>
            <a:pPr marL="0" indent="0"/>
            <a:r>
              <a:rPr lang="el-GR" sz="2800" dirty="0" smtClean="0">
                <a:solidFill>
                  <a:srgbClr val="002060"/>
                </a:solidFill>
              </a:rPr>
              <a:t>Προηγμένα</a:t>
            </a:r>
            <a:r>
              <a:rPr lang="en-US" sz="2800" dirty="0" smtClean="0">
                <a:solidFill>
                  <a:srgbClr val="002060"/>
                </a:solidFill>
              </a:rPr>
              <a:t> ή </a:t>
            </a:r>
            <a:r>
              <a:rPr lang="el-GR" sz="2800" dirty="0" smtClean="0">
                <a:solidFill>
                  <a:srgbClr val="002060"/>
                </a:solidFill>
              </a:rPr>
              <a:t>νεότερα</a:t>
            </a:r>
            <a:r>
              <a:rPr lang="en-US" sz="2800" dirty="0" smtClean="0">
                <a:solidFill>
                  <a:srgbClr val="002060"/>
                </a:solidFill>
              </a:rPr>
              <a:t> (advanced)</a:t>
            </a:r>
          </a:p>
          <a:p>
            <a:pPr marL="381000" lvl="1" indent="0"/>
            <a:r>
              <a:rPr lang="el-GR" sz="2400" dirty="0" smtClean="0"/>
              <a:t>οξείδια,καρβίδια , νιτρίδα </a:t>
            </a:r>
            <a:r>
              <a:rPr lang="en-US" sz="2400" dirty="0" smtClean="0"/>
              <a:t>, </a:t>
            </a:r>
            <a:r>
              <a:rPr lang="el-GR" sz="2400" dirty="0" smtClean="0"/>
              <a:t>βορίδια</a:t>
            </a:r>
            <a:r>
              <a:rPr lang="en-US" sz="2400" dirty="0" smtClean="0"/>
              <a:t>, ...</a:t>
            </a:r>
          </a:p>
          <a:p>
            <a:pPr>
              <a:buNone/>
            </a:pPr>
            <a:endParaRPr lang="el-GR" sz="1600" dirty="0"/>
          </a:p>
        </p:txBody>
      </p:sp>
      <p:pic>
        <p:nvPicPr>
          <p:cNvPr id="4" name="Picture 14" descr="ceramic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62861" y="3316284"/>
            <a:ext cx="4929222" cy="3382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002060"/>
                </a:solidFill>
              </a:rPr>
              <a:t>ΒΑΣΙΚΑ ΧΑΡΑΚΤΗΡΙΣΤΙΚΑ 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39" y="1244582"/>
            <a:ext cx="8286808" cy="6072230"/>
          </a:xfrm>
        </p:spPr>
        <p:txBody>
          <a:bodyPr>
            <a:normAutofit/>
          </a:bodyPr>
          <a:lstStyle/>
          <a:p>
            <a:pPr marL="288925" indent="-288925">
              <a:lnSpc>
                <a:spcPct val="110000"/>
              </a:lnSpc>
              <a:buFontTx/>
              <a:buChar char="•"/>
            </a:pPr>
            <a:r>
              <a:rPr lang="en-US" sz="1800" b="0" dirty="0" smtClean="0"/>
              <a:t> </a:t>
            </a:r>
            <a:r>
              <a:rPr lang="el-GR" sz="1600" dirty="0" smtClean="0"/>
              <a:t>Υψηλή θερμοχωριτηκότητα </a:t>
            </a:r>
            <a:endParaRPr lang="en-US" sz="1600" b="0" dirty="0" smtClean="0"/>
          </a:p>
          <a:p>
            <a:pPr marL="288925" indent="-288925">
              <a:lnSpc>
                <a:spcPct val="110000"/>
              </a:lnSpc>
              <a:buFontTx/>
              <a:buChar char="•"/>
            </a:pPr>
            <a:r>
              <a:rPr lang="en-US" sz="1600" b="0" dirty="0" smtClean="0"/>
              <a:t> </a:t>
            </a:r>
            <a:r>
              <a:rPr lang="el-GR" sz="1600" b="0" dirty="0" smtClean="0"/>
              <a:t>Χαμηλή</a:t>
            </a:r>
            <a:r>
              <a:rPr lang="en-US" sz="1600" b="0" dirty="0" smtClean="0"/>
              <a:t> </a:t>
            </a:r>
            <a:r>
              <a:rPr lang="el-GR" sz="1600" b="0" dirty="0" smtClean="0"/>
              <a:t>θερμική </a:t>
            </a:r>
            <a:r>
              <a:rPr lang="en-US" sz="1600" b="0" dirty="0" err="1" smtClean="0"/>
              <a:t>αγωγιμότητα</a:t>
            </a:r>
            <a:r>
              <a:rPr lang="el-GR" sz="1600" b="0" dirty="0" smtClean="0"/>
              <a:t>.</a:t>
            </a:r>
            <a:endParaRPr lang="en-US" sz="1600" b="0" dirty="0" smtClean="0"/>
          </a:p>
          <a:p>
            <a:pPr marL="288925" indent="-288925">
              <a:lnSpc>
                <a:spcPct val="110000"/>
              </a:lnSpc>
              <a:buFontTx/>
              <a:buChar char="•"/>
            </a:pPr>
            <a:r>
              <a:rPr lang="en-US" sz="1600" b="0" dirty="0" smtClean="0"/>
              <a:t> </a:t>
            </a:r>
            <a:r>
              <a:rPr lang="el-GR" sz="1600" b="0" dirty="0" smtClean="0"/>
              <a:t>Μονωτές, ημιαγώγιμα </a:t>
            </a:r>
            <a:r>
              <a:rPr lang="en-US" sz="1600" b="0" dirty="0" smtClean="0"/>
              <a:t>ή </a:t>
            </a:r>
            <a:r>
              <a:rPr lang="el-GR" sz="1600" b="0" dirty="0" smtClean="0"/>
              <a:t>κάτω από  οριμένες συνθήκες </a:t>
            </a:r>
            <a:r>
              <a:rPr lang="en-US" sz="1600" b="0" dirty="0" smtClean="0"/>
              <a:t> </a:t>
            </a:r>
            <a:r>
              <a:rPr lang="el-GR" sz="1600" b="0" dirty="0" smtClean="0"/>
              <a:t>υπεραγώγιμα.</a:t>
            </a:r>
            <a:endParaRPr lang="en-US" sz="1600" b="0" dirty="0" smtClean="0"/>
          </a:p>
          <a:p>
            <a:pPr marL="288925" indent="-288925">
              <a:lnSpc>
                <a:spcPct val="110000"/>
              </a:lnSpc>
              <a:buFontTx/>
              <a:buChar char="•"/>
            </a:pPr>
            <a:r>
              <a:rPr lang="en-US" sz="1600" b="0" dirty="0" smtClean="0"/>
              <a:t>  Μ</a:t>
            </a:r>
            <a:r>
              <a:rPr lang="el-GR" sz="1600" b="0" dirty="0" smtClean="0"/>
              <a:t>αγνητικά </a:t>
            </a:r>
            <a:r>
              <a:rPr lang="en-US" sz="1600" b="0" dirty="0" smtClean="0"/>
              <a:t> ή </a:t>
            </a:r>
            <a:r>
              <a:rPr lang="el-GR" sz="1600" b="0" dirty="0" smtClean="0"/>
              <a:t>μη</a:t>
            </a:r>
            <a:r>
              <a:rPr lang="en-US" sz="1600" b="0" dirty="0" smtClean="0"/>
              <a:t> </a:t>
            </a:r>
            <a:r>
              <a:rPr lang="el-GR" sz="1600" b="0" dirty="0" smtClean="0"/>
              <a:t>μανγητικά</a:t>
            </a:r>
            <a:endParaRPr lang="en-US" sz="1600" b="0" dirty="0" smtClean="0"/>
          </a:p>
          <a:p>
            <a:pPr marL="288925" indent="-288925">
              <a:lnSpc>
                <a:spcPct val="110000"/>
              </a:lnSpc>
              <a:buFontTx/>
              <a:buChar char="•"/>
            </a:pPr>
            <a:r>
              <a:rPr lang="en-US" sz="1600" b="0" dirty="0" smtClean="0"/>
              <a:t>  </a:t>
            </a:r>
            <a:r>
              <a:rPr lang="el-GR" sz="1600" b="0" dirty="0" smtClean="0"/>
              <a:t>Σκληρά και ανθεκτικά</a:t>
            </a:r>
            <a:endParaRPr lang="en-US" sz="1600" b="0" dirty="0" smtClean="0"/>
          </a:p>
          <a:p>
            <a:pPr marL="288925" indent="-288925">
              <a:lnSpc>
                <a:spcPct val="110000"/>
              </a:lnSpc>
              <a:buFontTx/>
              <a:buChar char="•"/>
            </a:pPr>
            <a:r>
              <a:rPr lang="en-US" sz="1600" b="0" dirty="0" smtClean="0"/>
              <a:t>  Ψ</a:t>
            </a:r>
            <a:r>
              <a:rPr lang="el-GR" sz="1600" b="0" dirty="0" smtClean="0"/>
              <a:t>αθυρά. </a:t>
            </a:r>
            <a:br>
              <a:rPr lang="el-GR" sz="1600" b="0" dirty="0" smtClean="0"/>
            </a:br>
            <a:r>
              <a:rPr lang="el-GR" sz="1600" b="0" dirty="0" smtClean="0"/>
              <a:t/>
            </a:r>
            <a:br>
              <a:rPr lang="el-GR" sz="1600" b="0" dirty="0" smtClean="0"/>
            </a:br>
            <a:endParaRPr lang="en-US" sz="1600" b="0" dirty="0" smtClean="0"/>
          </a:p>
          <a:p>
            <a:pPr>
              <a:buNone/>
            </a:pPr>
            <a:endParaRPr lang="el-GR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853" y="101574"/>
            <a:ext cx="7888873" cy="642942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ΕΦΑΡΜΟΓΕΣ ΚΕΡΑΜΙΚΩΝ ΥΛΙΚΩΝ 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77" y="815954"/>
            <a:ext cx="8286807" cy="6500858"/>
          </a:xfrm>
        </p:spPr>
        <p:txBody>
          <a:bodyPr>
            <a:normAutofit/>
          </a:bodyPr>
          <a:lstStyle/>
          <a:p>
            <a:r>
              <a:rPr lang="el-GR" sz="1600" b="1" dirty="0" smtClean="0">
                <a:solidFill>
                  <a:schemeClr val="tx2"/>
                </a:solidFill>
              </a:rPr>
              <a:t>Συνήθεις χρήσεις : γυάλινα σκεύη , κεραμικά πλακίδια , κεραμίδια , μαγνήτες.</a:t>
            </a:r>
          </a:p>
          <a:p>
            <a:r>
              <a:rPr lang="el-GR" sz="1600" b="1" dirty="0" smtClean="0">
                <a:solidFill>
                  <a:schemeClr val="tx2"/>
                </a:solidFill>
              </a:rPr>
              <a:t>Ιατρική : βιοκεραμικά εμφυτεύματα , οδοντιατρική αποκατάσταση. </a:t>
            </a:r>
          </a:p>
          <a:p>
            <a:r>
              <a:rPr lang="el-GR" sz="1600" b="1" dirty="0" smtClean="0">
                <a:solidFill>
                  <a:schemeClr val="tx2"/>
                </a:solidFill>
              </a:rPr>
              <a:t>Τηλεπικοινωνίες : οπτικές ίνες , μικρόφωνα.</a:t>
            </a:r>
          </a:p>
          <a:p>
            <a:r>
              <a:rPr lang="el-GR" sz="1600" b="1" dirty="0" smtClean="0">
                <a:solidFill>
                  <a:schemeClr val="tx2"/>
                </a:solidFill>
              </a:rPr>
              <a:t>Αυτοκινητοβιομηχανία: μπουζί , καταλύτες.</a:t>
            </a:r>
          </a:p>
          <a:p>
            <a:r>
              <a:rPr lang="el-GR" sz="1600" b="1" dirty="0" smtClean="0">
                <a:solidFill>
                  <a:schemeClr val="tx2"/>
                </a:solidFill>
              </a:rPr>
              <a:t>Αεροδιαστιμική : κεραμικές επικαλύψεις , παράθυρα υψηλής αντοχής στην θερμοκρασία ,συσσωρευτές.</a:t>
            </a:r>
          </a:p>
          <a:p>
            <a:r>
              <a:rPr lang="el-GR" sz="1600" b="1" dirty="0" smtClean="0">
                <a:solidFill>
                  <a:schemeClr val="tx2"/>
                </a:solidFill>
              </a:rPr>
              <a:t>Ηλεκτρονική: μονωτές , πυκνωτές , υπεραγωγοί , ηλεκτρονικά εξαρτήματα.</a:t>
            </a:r>
            <a:endParaRPr lang="en-US" sz="1600" b="1" dirty="0" smtClean="0">
              <a:solidFill>
                <a:schemeClr val="tx2"/>
              </a:solidFill>
            </a:endParaRPr>
          </a:p>
          <a:p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endParaRPr lang="en-US" sz="1600" b="1" dirty="0" smtClean="0"/>
          </a:p>
          <a:p>
            <a:pPr>
              <a:buNone/>
            </a:pPr>
            <a:endParaRPr lang="el-GR" sz="2000" b="1" u="sng" dirty="0" smtClean="0"/>
          </a:p>
          <a:p>
            <a:pPr>
              <a:buNone/>
            </a:pPr>
            <a:endParaRPr lang="el-GR" sz="2000" b="1" dirty="0" smtClean="0"/>
          </a:p>
          <a:p>
            <a:pPr>
              <a:buNone/>
            </a:pPr>
            <a:endParaRPr lang="el-GR" sz="2000" b="1" dirty="0" smtClean="0"/>
          </a:p>
          <a:p>
            <a:endParaRPr lang="el-GR" sz="20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276</Words>
  <Application>Microsoft Office PowerPoint</Application>
  <PresentationFormat>Προσαρμογή</PresentationFormat>
  <Paragraphs>65</Paragraphs>
  <Slides>6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Office Theme</vt:lpstr>
      <vt:lpstr>ΚΕΡΑΜΙΚΑ ΥΛΙΚΑ</vt:lpstr>
      <vt:lpstr>ΓΕΝΙΚΑ</vt:lpstr>
      <vt:lpstr>ΠΛΕΟΝΕΚΤΗΜΑΤΑ- ΜΕΙΟΝΕΚΤΗΜΑΤΑ </vt:lpstr>
      <vt:lpstr>ΚΑΤΗΓΟΡΙΕΣ</vt:lpstr>
      <vt:lpstr>ΒΑΣΙΚΑ ΧΑΡΑΚΤΗΡΙΣΤΙΚΑ </vt:lpstr>
      <vt:lpstr>ΕΦΑΡΜΟΓΕΣ ΚΕΡΑΜΙΚΩΝ ΥΛΙΚΩΝ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ΚΕΡΑΜΙΚΗ ΤΕΧΝΗ</dc:title>
  <dc:creator>takis</dc:creator>
  <cp:lastModifiedBy>ΓΙΑΝΝΟΥΛΕΑΣ</cp:lastModifiedBy>
  <cp:revision>24</cp:revision>
  <dcterms:created xsi:type="dcterms:W3CDTF">2013-01-15T15:42:12Z</dcterms:created>
  <dcterms:modified xsi:type="dcterms:W3CDTF">2013-04-02T18:45:40Z</dcterms:modified>
</cp:coreProperties>
</file>