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6"/>
  </p:notesMasterIdLst>
  <p:sldIdLst>
    <p:sldId id="256" r:id="rId2"/>
    <p:sldId id="270" r:id="rId3"/>
    <p:sldId id="257" r:id="rId4"/>
    <p:sldId id="258" r:id="rId5"/>
    <p:sldId id="271"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88" autoAdjust="0"/>
    <p:restoredTop sz="94660"/>
  </p:normalViewPr>
  <p:slideViewPr>
    <p:cSldViewPr>
      <p:cViewPr varScale="1">
        <p:scale>
          <a:sx n="85" d="100"/>
          <a:sy n="85" d="100"/>
        </p:scale>
        <p:origin x="-28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671FFE-54BF-44EB-84A3-0D7CC966D1E3}" type="datetimeFigureOut">
              <a:rPr lang="el-GR" smtClean="0"/>
              <a:pPr/>
              <a:t>02/04/2013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E34E0-B7DA-440D-9242-EB632CE836C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12E34E0-B7DA-440D-9242-EB632CE836CF}"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B0C310C-038C-49B1-A840-0B1A340085C1}" type="datetimeFigureOut">
              <a:rPr lang="el-GR" smtClean="0"/>
              <a:pPr/>
              <a:t>02/04/2013</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2282D5EA-DC0A-416D-AB42-BAD5254F24F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B0C310C-038C-49B1-A840-0B1A340085C1}" type="datetimeFigureOut">
              <a:rPr lang="el-GR" smtClean="0"/>
              <a:pPr/>
              <a:t>02/04/2013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282D5EA-DC0A-416D-AB42-BAD5254F24F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B0C310C-038C-49B1-A840-0B1A340085C1}" type="datetimeFigureOut">
              <a:rPr lang="el-GR" smtClean="0"/>
              <a:pPr/>
              <a:t>02/04/2013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282D5EA-DC0A-416D-AB42-BAD5254F24F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B0C310C-038C-49B1-A840-0B1A340085C1}" type="datetimeFigureOut">
              <a:rPr lang="el-GR" smtClean="0"/>
              <a:pPr/>
              <a:t>02/04/2013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282D5EA-DC0A-416D-AB42-BAD5254F24F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B0C310C-038C-49B1-A840-0B1A340085C1}" type="datetimeFigureOut">
              <a:rPr lang="el-GR" smtClean="0"/>
              <a:pPr/>
              <a:t>02/04/2013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282D5EA-DC0A-416D-AB42-BAD5254F24F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B0C310C-038C-49B1-A840-0B1A340085C1}" type="datetimeFigureOut">
              <a:rPr lang="el-GR" smtClean="0"/>
              <a:pPr/>
              <a:t>02/04/2013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282D5EA-DC0A-416D-AB42-BAD5254F24F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B0C310C-038C-49B1-A840-0B1A340085C1}" type="datetimeFigureOut">
              <a:rPr lang="el-GR" smtClean="0"/>
              <a:pPr/>
              <a:t>02/04/2013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282D5EA-DC0A-416D-AB42-BAD5254F24F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3B0C310C-038C-49B1-A840-0B1A340085C1}" type="datetimeFigureOut">
              <a:rPr lang="el-GR" smtClean="0"/>
              <a:pPr/>
              <a:t>02/04/2013</a:t>
            </a:fld>
            <a:endParaRPr lang="el-GR"/>
          </a:p>
        </p:txBody>
      </p:sp>
      <p:sp>
        <p:nvSpPr>
          <p:cNvPr id="8" name="7 - Θέση αριθμού διαφάνειας"/>
          <p:cNvSpPr>
            <a:spLocks noGrp="1"/>
          </p:cNvSpPr>
          <p:nvPr>
            <p:ph type="sldNum" sz="quarter" idx="11"/>
          </p:nvPr>
        </p:nvSpPr>
        <p:spPr/>
        <p:txBody>
          <a:bodyPr/>
          <a:lstStyle/>
          <a:p>
            <a:fld id="{2282D5EA-DC0A-416D-AB42-BAD5254F24FB}"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B0C310C-038C-49B1-A840-0B1A340085C1}" type="datetimeFigureOut">
              <a:rPr lang="el-GR" smtClean="0"/>
              <a:pPr/>
              <a:t>02/04/2013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282D5EA-DC0A-416D-AB42-BAD5254F24F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B0C310C-038C-49B1-A840-0B1A340085C1}" type="datetimeFigureOut">
              <a:rPr lang="el-GR" smtClean="0"/>
              <a:pPr/>
              <a:t>02/04/2013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2282D5EA-DC0A-416D-AB42-BAD5254F24F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3B0C310C-038C-49B1-A840-0B1A340085C1}" type="datetimeFigureOut">
              <a:rPr lang="el-GR" smtClean="0"/>
              <a:pPr/>
              <a:t>02/04/2013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282D5EA-DC0A-416D-AB42-BAD5254F24F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B0C310C-038C-49B1-A840-0B1A340085C1}" type="datetimeFigureOut">
              <a:rPr lang="el-GR" smtClean="0"/>
              <a:pPr/>
              <a:t>02/04/2013</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282D5EA-DC0A-416D-AB42-BAD5254F24FB}"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b="1" i="1" u="sng" dirty="0" smtClean="0">
                <a:solidFill>
                  <a:schemeClr val="tx1">
                    <a:lumMod val="95000"/>
                    <a:lumOff val="5000"/>
                  </a:schemeClr>
                </a:solidFill>
              </a:rPr>
              <a:t>ΣΙΛΙΚΟΝΕΣ</a:t>
            </a:r>
            <a:br>
              <a:rPr lang="el-GR" b="1" i="1" u="sng" dirty="0" smtClean="0">
                <a:solidFill>
                  <a:schemeClr val="tx1">
                    <a:lumMod val="95000"/>
                    <a:lumOff val="5000"/>
                  </a:schemeClr>
                </a:solidFill>
              </a:rPr>
            </a:br>
            <a:endParaRPr lang="el-GR" b="1" i="1" u="sng" dirty="0">
              <a:solidFill>
                <a:schemeClr val="tx1">
                  <a:lumMod val="95000"/>
                  <a:lumOff val="5000"/>
                </a:schemeClr>
              </a:solidFill>
            </a:endParaRPr>
          </a:p>
        </p:txBody>
      </p:sp>
      <p:sp>
        <p:nvSpPr>
          <p:cNvPr id="3" name="2 - Υπότιτλος"/>
          <p:cNvSpPr>
            <a:spLocks noGrp="1"/>
          </p:cNvSpPr>
          <p:nvPr>
            <p:ph type="subTitle" idx="1"/>
          </p:nvPr>
        </p:nvSpPr>
        <p:spPr/>
        <p:txBody>
          <a:bodyPr>
            <a:normAutofit fontScale="25000" lnSpcReduction="20000"/>
          </a:bodyPr>
          <a:lstStyle/>
          <a:p>
            <a:pPr algn="l"/>
            <a:r>
              <a:rPr lang="el-GR" sz="8000" b="1" u="sng" dirty="0" smtClean="0">
                <a:solidFill>
                  <a:schemeClr val="tx1"/>
                </a:solidFill>
              </a:rPr>
              <a:t>ΔΙΑΘΕΜΑΤΙΚΗ ΕΡΓΑΣΙΑ ΣΤΟ ΜΑΘΗΜΑ ΤΗΣ ΧΗΜΕΙΑΣ</a:t>
            </a:r>
          </a:p>
          <a:p>
            <a:pPr algn="l"/>
            <a:r>
              <a:rPr lang="el-GR" sz="8000" dirty="0" smtClean="0">
                <a:solidFill>
                  <a:schemeClr val="tx1"/>
                </a:solidFill>
              </a:rPr>
              <a:t>ΟΝΟΜΑΤΑ:</a:t>
            </a:r>
          </a:p>
          <a:p>
            <a:pPr algn="l">
              <a:buFont typeface="Arial" pitchFamily="34" charset="0"/>
              <a:buChar char="•"/>
            </a:pPr>
            <a:r>
              <a:rPr lang="el-GR" sz="8000" dirty="0" smtClean="0">
                <a:solidFill>
                  <a:schemeClr val="tx1"/>
                </a:solidFill>
              </a:rPr>
              <a:t>Νικολοπούλου Κωνσταντίνα</a:t>
            </a:r>
          </a:p>
          <a:p>
            <a:pPr algn="l">
              <a:buFont typeface="Arial" pitchFamily="34" charset="0"/>
              <a:buChar char="•"/>
            </a:pPr>
            <a:r>
              <a:rPr lang="el-GR" sz="8000" dirty="0" smtClean="0">
                <a:solidFill>
                  <a:schemeClr val="tx1"/>
                </a:solidFill>
              </a:rPr>
              <a:t>Πρέβα Αγγελική</a:t>
            </a:r>
          </a:p>
          <a:p>
            <a:pPr algn="l"/>
            <a:r>
              <a:rPr lang="el-GR" sz="8000" dirty="0" smtClean="0">
                <a:solidFill>
                  <a:schemeClr val="tx1"/>
                </a:solidFill>
              </a:rPr>
              <a:t>Σχολείο:2</a:t>
            </a:r>
            <a:r>
              <a:rPr lang="el-GR" sz="8000" baseline="30000" dirty="0" smtClean="0">
                <a:solidFill>
                  <a:schemeClr val="tx1"/>
                </a:solidFill>
              </a:rPr>
              <a:t>ο</a:t>
            </a:r>
            <a:r>
              <a:rPr lang="el-GR" sz="8000" dirty="0" smtClean="0">
                <a:solidFill>
                  <a:schemeClr val="tx1"/>
                </a:solidFill>
              </a:rPr>
              <a:t> Γυμνάσιο Σπάρτης</a:t>
            </a:r>
          </a:p>
          <a:p>
            <a:pPr algn="l"/>
            <a:r>
              <a:rPr lang="el-GR" sz="8000" dirty="0" smtClean="0">
                <a:solidFill>
                  <a:schemeClr val="tx1"/>
                </a:solidFill>
              </a:rPr>
              <a:t>Τμήμα:Γ’3</a:t>
            </a:r>
          </a:p>
          <a:p>
            <a:endParaRPr lang="el-GR" dirty="0" smtClean="0"/>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smtClean="0"/>
              <a:t>Εικόνες</a:t>
            </a:r>
            <a:endParaRPr lang="el-GR" u="sng" dirty="0"/>
          </a:p>
        </p:txBody>
      </p:sp>
      <p:pic>
        <p:nvPicPr>
          <p:cNvPr id="4" name="Picture 7" descr="Silicone_Cake_Models"/>
          <p:cNvPicPr>
            <a:picLocks noGrp="1" noChangeAspect="1" noChangeArrowheads="1"/>
          </p:cNvPicPr>
          <p:nvPr>
            <p:ph idx="1"/>
          </p:nvPr>
        </p:nvPicPr>
        <p:blipFill>
          <a:blip r:embed="rId2" cstate="email"/>
          <a:stretch>
            <a:fillRect/>
          </a:stretch>
        </p:blipFill>
        <p:spPr bwMode="auto">
          <a:xfrm>
            <a:off x="1171377" y="1600200"/>
            <a:ext cx="6039245"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Εικόνες</a:t>
            </a:r>
            <a:endParaRPr lang="el-GR" u="sng" dirty="0"/>
          </a:p>
        </p:txBody>
      </p:sp>
      <p:pic>
        <p:nvPicPr>
          <p:cNvPr id="4" name="Picture 12" descr="220px-Kieselsaeure380m2prog[1]"/>
          <p:cNvPicPr>
            <a:picLocks noGrp="1" noChangeAspect="1" noChangeArrowheads="1"/>
          </p:cNvPicPr>
          <p:nvPr>
            <p:ph idx="1"/>
          </p:nvPr>
        </p:nvPicPr>
        <p:blipFill>
          <a:blip r:embed="rId2" cstate="email"/>
          <a:stretch>
            <a:fillRect/>
          </a:stretch>
        </p:blipFill>
        <p:spPr>
          <a:xfrm>
            <a:off x="2794000" y="2002631"/>
            <a:ext cx="2794000" cy="37211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Εικόνες</a:t>
            </a:r>
            <a:endParaRPr lang="el-GR" u="sng" dirty="0"/>
          </a:p>
        </p:txBody>
      </p:sp>
      <p:pic>
        <p:nvPicPr>
          <p:cNvPr id="4" name="3 - Θέση περιεχομένου" descr="0009009_C01G0140008___0_5.jpg"/>
          <p:cNvPicPr>
            <a:picLocks noGrp="1" noChangeAspect="1"/>
          </p:cNvPicPr>
          <p:nvPr>
            <p:ph idx="1"/>
          </p:nvPr>
        </p:nvPicPr>
        <p:blipFill>
          <a:blip r:embed="rId2" cstate="email"/>
          <a:stretch>
            <a:fillRect/>
          </a:stretch>
        </p:blipFill>
        <p:spPr>
          <a:xfrm>
            <a:off x="1173691" y="1600200"/>
            <a:ext cx="6034617" cy="4525963"/>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Εικόνες</a:t>
            </a:r>
            <a:endParaRPr lang="el-GR" u="sng" dirty="0"/>
          </a:p>
        </p:txBody>
      </p:sp>
      <p:pic>
        <p:nvPicPr>
          <p:cNvPr id="4" name="3 - Θέση περιεχομένου" descr="12459470240CkCxs.jpg"/>
          <p:cNvPicPr>
            <a:picLocks noGrp="1" noChangeAspect="1"/>
          </p:cNvPicPr>
          <p:nvPr>
            <p:ph idx="1"/>
          </p:nvPr>
        </p:nvPicPr>
        <p:blipFill>
          <a:blip r:embed="rId2" cstate="email"/>
          <a:stretch>
            <a:fillRect/>
          </a:stretch>
        </p:blipFill>
        <p:spPr>
          <a:xfrm>
            <a:off x="1475656" y="1700808"/>
            <a:ext cx="5544844" cy="3701183"/>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Βιβλιογραφία</a:t>
            </a:r>
            <a:endParaRPr lang="el-GR" u="sng" dirty="0"/>
          </a:p>
        </p:txBody>
      </p:sp>
      <p:sp>
        <p:nvSpPr>
          <p:cNvPr id="3" name="2 - Θέση περιεχομένου"/>
          <p:cNvSpPr>
            <a:spLocks noGrp="1"/>
          </p:cNvSpPr>
          <p:nvPr>
            <p:ph idx="1"/>
          </p:nvPr>
        </p:nvSpPr>
        <p:spPr/>
        <p:txBody>
          <a:bodyPr/>
          <a:lstStyle/>
          <a:p>
            <a:r>
              <a:rPr lang="el-GR" dirty="0" smtClean="0"/>
              <a:t>Βικιπαίδεια</a:t>
            </a:r>
          </a:p>
          <a:p>
            <a:r>
              <a:rPr lang="el-GR" dirty="0" smtClean="0"/>
              <a:t>Ιστοσελίδα Χρήστου Στρογγύλη(πολιτικός μηχανικός)</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Περιεχόμενα</a:t>
            </a:r>
            <a:endParaRPr lang="el-GR" u="sng" dirty="0"/>
          </a:p>
        </p:txBody>
      </p:sp>
      <p:sp>
        <p:nvSpPr>
          <p:cNvPr id="3" name="2 - Θέση περιεχομένου"/>
          <p:cNvSpPr>
            <a:spLocks noGrp="1"/>
          </p:cNvSpPr>
          <p:nvPr>
            <p:ph idx="1"/>
          </p:nvPr>
        </p:nvSpPr>
        <p:spPr/>
        <p:txBody>
          <a:bodyPr/>
          <a:lstStyle/>
          <a:p>
            <a:pPr>
              <a:buFont typeface="Arial" pitchFamily="34" charset="0"/>
              <a:buChar char="•"/>
            </a:pPr>
            <a:r>
              <a:rPr lang="el-GR" dirty="0" smtClean="0"/>
              <a:t>Τι είναι αυτό με το οποίο θα ασχοληθούμε</a:t>
            </a:r>
          </a:p>
          <a:p>
            <a:pPr>
              <a:buFont typeface="Arial" pitchFamily="34" charset="0"/>
              <a:buChar char="•"/>
            </a:pPr>
            <a:r>
              <a:rPr lang="el-GR" dirty="0" smtClean="0"/>
              <a:t>Ιστορική  Αναδρομή</a:t>
            </a:r>
          </a:p>
          <a:p>
            <a:pPr>
              <a:buFont typeface="Arial" pitchFamily="34" charset="0"/>
              <a:buChar char="•"/>
            </a:pPr>
            <a:r>
              <a:rPr lang="el-GR" dirty="0" smtClean="0"/>
              <a:t>Πώς παρασκευάζονται</a:t>
            </a:r>
          </a:p>
          <a:p>
            <a:pPr>
              <a:buFont typeface="Arial" pitchFamily="34" charset="0"/>
              <a:buChar char="•"/>
            </a:pPr>
            <a:r>
              <a:rPr lang="el-GR" dirty="0" smtClean="0"/>
              <a:t>Χρήσεις-Λειτουργίες </a:t>
            </a:r>
          </a:p>
          <a:p>
            <a:pPr>
              <a:buFont typeface="Arial" pitchFamily="34" charset="0"/>
              <a:buChar char="•"/>
            </a:pPr>
            <a:r>
              <a:rPr lang="el-GR" dirty="0" smtClean="0"/>
              <a:t>Πλεονεκτήματα-Μειονεκτήματα</a:t>
            </a:r>
          </a:p>
          <a:p>
            <a:pPr>
              <a:buFont typeface="Arial" pitchFamily="34" charset="0"/>
              <a:buChar char="•"/>
            </a:pPr>
            <a:r>
              <a:rPr lang="el-GR" dirty="0" smtClean="0"/>
              <a:t>Εικόνες</a:t>
            </a:r>
          </a:p>
          <a:p>
            <a:pPr>
              <a:buFont typeface="Arial" pitchFamily="34" charset="0"/>
              <a:buChar char="•"/>
            </a:pPr>
            <a:r>
              <a:rPr lang="el-GR" dirty="0" smtClean="0"/>
              <a:t>Βιβλιογραφία</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Τι είναι οι ΣΙΛΙΚΟΝΕΣ</a:t>
            </a:r>
            <a:r>
              <a:rPr lang="el-GR" dirty="0" smtClean="0"/>
              <a:t>;</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Οι σιλικόνες είναι</a:t>
            </a:r>
          </a:p>
          <a:p>
            <a:r>
              <a:rPr lang="el-GR" dirty="0" smtClean="0"/>
              <a:t>πανίσχυρα </a:t>
            </a:r>
            <a:r>
              <a:rPr lang="el-GR" dirty="0"/>
              <a:t>και πολύ </a:t>
            </a:r>
            <a:r>
              <a:rPr lang="el-GR" dirty="0" smtClean="0"/>
              <a:t>ελαστικά υλικ</a:t>
            </a:r>
            <a:r>
              <a:rPr lang="el-GR" dirty="0"/>
              <a:t>ά</a:t>
            </a:r>
            <a:r>
              <a:rPr lang="el-GR" dirty="0" smtClean="0"/>
              <a:t> </a:t>
            </a:r>
            <a:r>
              <a:rPr lang="el-GR" dirty="0"/>
              <a:t>σφράγισης αρμών. Η ελαστικότητά </a:t>
            </a:r>
            <a:r>
              <a:rPr lang="el-GR" dirty="0" smtClean="0"/>
              <a:t>τους </a:t>
            </a:r>
            <a:r>
              <a:rPr lang="el-GR" dirty="0"/>
              <a:t>παραμένει για πολλά χρόνια και η συγκόλλησή </a:t>
            </a:r>
            <a:r>
              <a:rPr lang="el-GR" dirty="0" smtClean="0"/>
              <a:t>τους </a:t>
            </a:r>
            <a:r>
              <a:rPr lang="el-GR" dirty="0"/>
              <a:t>στις περισσότερες επιφάνειες είναι πολύ </a:t>
            </a:r>
            <a:r>
              <a:rPr lang="el-GR" dirty="0" smtClean="0"/>
              <a:t>δυνατή, </a:t>
            </a:r>
            <a:r>
              <a:rPr lang="el-GR" dirty="0"/>
              <a:t>ακόμη και χωρίς αστάρι</a:t>
            </a:r>
            <a:r>
              <a:rPr lang="el-GR" dirty="0" smtClean="0"/>
              <a:t>.</a:t>
            </a:r>
          </a:p>
          <a:p>
            <a:r>
              <a:rPr lang="el-GR" dirty="0" smtClean="0"/>
              <a:t>πολυμερείς ενώσεις που περιέχουν πυρίτιο σε συνδυασμό με άνθρακα, υδρογόνο, οξυγόνο και άλλα χημικά στοιχεία.</a:t>
            </a:r>
          </a:p>
          <a:p>
            <a:r>
              <a:rPr lang="el-GR" dirty="0" smtClean="0"/>
              <a:t>Ο γενικός τύπος  είναι: </a:t>
            </a:r>
            <a:r>
              <a:rPr lang="en-US" i="1" u="sng" dirty="0" smtClean="0"/>
              <a:t>R</a:t>
            </a:r>
            <a:r>
              <a:rPr lang="en-US" sz="1600" i="1" u="sng" dirty="0" smtClean="0"/>
              <a:t>2</a:t>
            </a:r>
            <a:r>
              <a:rPr lang="en-US" i="1" u="sng" dirty="0" smtClean="0"/>
              <a:t>SiO</a:t>
            </a:r>
            <a:endParaRPr lang="el-GR" i="1" u="sng" dirty="0" smtClean="0"/>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Ιστορική Αναδρομή</a:t>
            </a:r>
            <a:endParaRPr lang="el-GR" u="sng" dirty="0"/>
          </a:p>
        </p:txBody>
      </p:sp>
      <p:sp>
        <p:nvSpPr>
          <p:cNvPr id="3" name="2 - Θέση περιεχομένου"/>
          <p:cNvSpPr>
            <a:spLocks noGrp="1"/>
          </p:cNvSpPr>
          <p:nvPr>
            <p:ph idx="1"/>
          </p:nvPr>
        </p:nvSpPr>
        <p:spPr/>
        <p:txBody>
          <a:bodyPr>
            <a:normAutofit fontScale="77500" lnSpcReduction="20000"/>
          </a:bodyPr>
          <a:lstStyle/>
          <a:p>
            <a:r>
              <a:rPr lang="el-GR" dirty="0" smtClean="0"/>
              <a:t>Στις αρχές του 20</a:t>
            </a:r>
            <a:r>
              <a:rPr lang="el-GR" sz="2000" dirty="0" smtClean="0"/>
              <a:t>ού αι.</a:t>
            </a:r>
            <a:r>
              <a:rPr lang="el-GR" dirty="0" smtClean="0"/>
              <a:t>, η πραγματική έρευνα που εφαρμόστηκε με την ανακάλυψη των σιλικόνων ως πρακτικά χρήσιμων ουσιών οφείλεται σε δύο μεγάλες αμερικανικές βιομηχανίες, την </a:t>
            </a:r>
            <a:r>
              <a:rPr lang="en-US" dirty="0" smtClean="0"/>
              <a:t>Dow Corning </a:t>
            </a:r>
            <a:r>
              <a:rPr lang="el-GR" dirty="0" smtClean="0"/>
              <a:t>και την </a:t>
            </a:r>
            <a:r>
              <a:rPr lang="en-US" dirty="0" smtClean="0"/>
              <a:t>General Electric.</a:t>
            </a:r>
          </a:p>
          <a:p>
            <a:r>
              <a:rPr lang="el-GR" dirty="0" smtClean="0"/>
              <a:t>Οι πρώτες σιλικόνες που παρασκευάστηκαν έμοιαζαν με λάδι αργότερα παρασκευάστηκαν στερεές, που έμοιαζαν με λίπος και στη συνέχεια, έγιναν σιλικόνες με ακόμα μεγαλύτερο μοριακό βάρος, που έμοιαζαν με πλαστικά. </a:t>
            </a:r>
          </a:p>
          <a:p>
            <a:endParaRPr lang="en-US" dirty="0" smtClean="0"/>
          </a:p>
          <a:p>
            <a:pPr>
              <a:buNone/>
            </a:pPr>
            <a:r>
              <a:rPr lang="el-GR" dirty="0" smtClean="0"/>
              <a:t> </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Πώς παρασκευάζονται;</a:t>
            </a:r>
            <a:endParaRPr lang="el-GR" u="sng" dirty="0"/>
          </a:p>
        </p:txBody>
      </p:sp>
      <p:sp>
        <p:nvSpPr>
          <p:cNvPr id="3" name="2 - Θέση περιεχομένου"/>
          <p:cNvSpPr>
            <a:spLocks noGrp="1"/>
          </p:cNvSpPr>
          <p:nvPr>
            <p:ph idx="1"/>
          </p:nvPr>
        </p:nvSpPr>
        <p:spPr/>
        <p:txBody>
          <a:bodyPr>
            <a:normAutofit fontScale="25000" lnSpcReduction="20000"/>
          </a:bodyPr>
          <a:lstStyle/>
          <a:p>
            <a:pPr>
              <a:buNone/>
            </a:pPr>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r>
              <a:rPr lang="el-GR" dirty="0" smtClean="0"/>
              <a:t>. </a:t>
            </a:r>
            <a:endParaRPr lang="el-GR" dirty="0"/>
          </a:p>
        </p:txBody>
      </p:sp>
      <p:sp>
        <p:nvSpPr>
          <p:cNvPr id="4" name="3 - Ορθογώνιο"/>
          <p:cNvSpPr/>
          <p:nvPr/>
        </p:nvSpPr>
        <p:spPr>
          <a:xfrm>
            <a:off x="539552" y="1268760"/>
            <a:ext cx="7344816" cy="3139321"/>
          </a:xfrm>
          <a:prstGeom prst="rect">
            <a:avLst/>
          </a:prstGeom>
        </p:spPr>
        <p:txBody>
          <a:bodyPr wrap="square">
            <a:spAutoFit/>
          </a:bodyPr>
          <a:lstStyle/>
          <a:p>
            <a:r>
              <a:rPr lang="el-GR" b="1" dirty="0" smtClean="0"/>
              <a:t>Οι σιλικόνες </a:t>
            </a:r>
            <a:r>
              <a:rPr lang="el-GR" dirty="0" smtClean="0"/>
              <a:t>είναι μία ολόκληρη οικογένεια από χημικές ενώσεις που προέρχονται από </a:t>
            </a:r>
            <a:r>
              <a:rPr lang="el-GR" b="1" dirty="0" smtClean="0"/>
              <a:t>το πυρίτιο, </a:t>
            </a:r>
            <a:r>
              <a:rPr lang="el-GR" dirty="0" smtClean="0"/>
              <a:t>ένα φυσικό στοιχείο που βρίσκεται στην άμμο, στο χαλαζία και στις πέτρες. Το πυρίτιο είναι το συχνότερα απαντούμενο στοιχείο στη γη μετά το οξυγόνο! Ο σχηματισμός της σιλικόνης από το πυρίτιο απαιτεί το συνδυασμό του με οξυγόνο, άνθρακα και υδρογόνο. Τα μόρια που σχηματίζονται από το συνδυασμό αυτό στη συνέχεια συνδέονται μεταξύ τους σχηματίζοντας αλυσίδες. Ανάλογα με τον τρόπο που τα στοιχεία αυτά συνδυάζονται μεταξύ τους και το μέγεθος της αλυσίδας που παράγεται, η σιλικόνη μπορεί να είναι ρευστή σαν λάδι, παχύρρευστη σαν ζελέ ή στερεή.</a:t>
            </a:r>
            <a:br>
              <a:rPr lang="el-GR" dirty="0" smtClean="0"/>
            </a:b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Χρήσεις -  Λειτουργίες </a:t>
            </a:r>
            <a:endParaRPr lang="el-GR" u="sng" dirty="0"/>
          </a:p>
        </p:txBody>
      </p:sp>
      <p:sp>
        <p:nvSpPr>
          <p:cNvPr id="3" name="2 - Θέση περιεχομένου"/>
          <p:cNvSpPr>
            <a:spLocks noGrp="1"/>
          </p:cNvSpPr>
          <p:nvPr>
            <p:ph idx="1"/>
          </p:nvPr>
        </p:nvSpPr>
        <p:spPr/>
        <p:txBody>
          <a:bodyPr>
            <a:normAutofit fontScale="70000" lnSpcReduction="20000"/>
          </a:bodyPr>
          <a:lstStyle/>
          <a:p>
            <a:r>
              <a:rPr lang="el-GR" dirty="0" smtClean="0"/>
              <a:t>Αυτοκίνητα(για το «σφράγισμα»</a:t>
            </a:r>
            <a:br>
              <a:rPr lang="el-GR" dirty="0" smtClean="0"/>
            </a:br>
            <a:r>
              <a:rPr lang="el-GR" dirty="0" smtClean="0"/>
              <a:t>παραθύρων αυτοκινήτων ή σκαφών,  υαλοκαθαριστήρες)</a:t>
            </a:r>
          </a:p>
          <a:p>
            <a:r>
              <a:rPr lang="el-GR" dirty="0" smtClean="0"/>
              <a:t>Επικαλύψεις(Αδιάβροχη, αντιμουχλική, όξινη, στεγανοποιητική )</a:t>
            </a:r>
          </a:p>
          <a:p>
            <a:r>
              <a:rPr lang="el-GR" dirty="0" smtClean="0"/>
              <a:t>Λιπαντικά(Περιορίζουν την τριβή μεταξύ πλαστικών και μεταλλικών υλικών)</a:t>
            </a:r>
          </a:p>
          <a:p>
            <a:r>
              <a:rPr lang="el-GR" dirty="0" smtClean="0"/>
              <a:t>Ιατρική(πλαστική χειρουργική, στο σκελετό του προσώπου, &lt;λακ για τα μαλλιά, τα αντιηλιακά γαλακτώματα, οι ενυδατικές κρέμες και ο αφρός ξυρίσματος περιέχουν μία μορφή σιλικόνης που λέγεται </a:t>
            </a:r>
            <a:r>
              <a:rPr lang="el-GR" b="1" dirty="0" smtClean="0"/>
              <a:t>διμεθικόνη&gt;,</a:t>
            </a:r>
            <a:r>
              <a:rPr lang="el-GR" dirty="0" smtClean="0"/>
              <a:t> στις βελόνες και τα ράμματα , στους βηματοδότες ,  τεχνητές αρθρώσεις,)</a:t>
            </a:r>
          </a:p>
          <a:p>
            <a:r>
              <a:rPr lang="el-GR" dirty="0" smtClean="0"/>
              <a:t>Παιχνίδια</a:t>
            </a:r>
          </a:p>
          <a:p>
            <a:r>
              <a:rPr lang="el-GR" dirty="0" smtClean="0"/>
              <a:t>Μαγειρικά σκεύη</a:t>
            </a:r>
          </a:p>
          <a:p>
            <a:r>
              <a:rPr lang="el-GR" dirty="0" smtClean="0"/>
              <a:t>Ηλεκτρονικά</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Μειονεκτήματα</a:t>
            </a:r>
            <a:endParaRPr lang="el-GR" u="sng" dirty="0"/>
          </a:p>
        </p:txBody>
      </p:sp>
      <p:sp>
        <p:nvSpPr>
          <p:cNvPr id="3" name="2 - Θέση περιεχομένου"/>
          <p:cNvSpPr>
            <a:spLocks noGrp="1"/>
          </p:cNvSpPr>
          <p:nvPr>
            <p:ph idx="1"/>
          </p:nvPr>
        </p:nvSpPr>
        <p:spPr/>
        <p:txBody>
          <a:bodyPr>
            <a:normAutofit fontScale="92500" lnSpcReduction="10000"/>
          </a:bodyPr>
          <a:lstStyle/>
          <a:p>
            <a:r>
              <a:rPr lang="el-GR" dirty="0"/>
              <a:t>Από δηλητηριάσεις μέχρι κακοήθειες μπορεί να προκαλέσει η βιομηχανική </a:t>
            </a:r>
            <a:r>
              <a:rPr lang="el-GR" dirty="0" smtClean="0"/>
              <a:t>σιλικόνη.</a:t>
            </a:r>
            <a:r>
              <a:rPr lang="el-GR" dirty="0"/>
              <a:t> </a:t>
            </a:r>
            <a:endParaRPr lang="el-GR" dirty="0" smtClean="0"/>
          </a:p>
          <a:p>
            <a:r>
              <a:rPr lang="el-GR" dirty="0" smtClean="0"/>
              <a:t>Οι </a:t>
            </a:r>
            <a:r>
              <a:rPr lang="el-GR" dirty="0"/>
              <a:t>ειδικοί επισημαίνουν ότι η επαφή του υλικού με τον οργανισμό μπορεί να επιφέρει σοβαρές βλάβες</a:t>
            </a:r>
            <a:r>
              <a:rPr lang="el-GR" dirty="0" smtClean="0"/>
              <a:t>.</a:t>
            </a:r>
          </a:p>
          <a:p>
            <a:r>
              <a:rPr lang="el-GR" dirty="0"/>
              <a:t>Οι σιλικόνες δεν βάφονται. Είναι τόσο κλειστού πορώδους αλλά και τόσο ελαστικές που καμία βαφή δεν προσφύεται επάνω τους</a:t>
            </a:r>
            <a:r>
              <a:rPr lang="el-GR" dirty="0" smtClean="0"/>
              <a:t>.</a:t>
            </a:r>
            <a:r>
              <a:rPr lang="el-GR" dirty="0"/>
              <a:t> </a:t>
            </a:r>
            <a:r>
              <a:rPr lang="el-GR" dirty="0" smtClean="0"/>
              <a:t>(Υπάρχουν </a:t>
            </a:r>
            <a:r>
              <a:rPr lang="el-GR" dirty="0"/>
              <a:t>βέβαια και ορισμένοι τύποι βαφόμενης </a:t>
            </a:r>
            <a:r>
              <a:rPr lang="el-GR" dirty="0" smtClean="0"/>
              <a:t>σιλικόνης)</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Πλεονεκτήματα</a:t>
            </a:r>
            <a:endParaRPr lang="el-GR" u="sng" dirty="0"/>
          </a:p>
        </p:txBody>
      </p:sp>
      <p:sp>
        <p:nvSpPr>
          <p:cNvPr id="3" name="2 - Θέση περιεχομένου"/>
          <p:cNvSpPr>
            <a:spLocks noGrp="1"/>
          </p:cNvSpPr>
          <p:nvPr>
            <p:ph idx="1"/>
          </p:nvPr>
        </p:nvSpPr>
        <p:spPr/>
        <p:txBody>
          <a:bodyPr>
            <a:normAutofit fontScale="92500" lnSpcReduction="20000"/>
          </a:bodyPr>
          <a:lstStyle/>
          <a:p>
            <a:endParaRPr lang="el-GR" dirty="0" smtClean="0"/>
          </a:p>
          <a:p>
            <a:endParaRPr lang="el-GR" dirty="0" smtClean="0"/>
          </a:p>
          <a:p>
            <a:r>
              <a:rPr lang="el-GR" dirty="0" smtClean="0"/>
              <a:t>Εξαιρετική θερμική σταθερότητα </a:t>
            </a:r>
            <a:br>
              <a:rPr lang="el-GR" dirty="0" smtClean="0"/>
            </a:br>
            <a:endParaRPr lang="el-GR" dirty="0" smtClean="0"/>
          </a:p>
          <a:p>
            <a:r>
              <a:rPr lang="el-GR" dirty="0" smtClean="0"/>
              <a:t>Αντοχή στην οξείδωση</a:t>
            </a:r>
          </a:p>
          <a:p>
            <a:r>
              <a:rPr lang="el-GR" dirty="0" smtClean="0"/>
              <a:t>Ελάχιστη θερμική εξάρτηση ιξώδους (εφαρμογή ως λιπαντικά)</a:t>
            </a:r>
          </a:p>
          <a:p>
            <a:r>
              <a:rPr lang="el-GR" dirty="0" smtClean="0"/>
              <a:t>Καλές διηλεκτρικές ιδιότητες</a:t>
            </a:r>
          </a:p>
          <a:p>
            <a:r>
              <a:rPr lang="el-GR" dirty="0" smtClean="0"/>
              <a:t>Υδρόφοβες ιδιότητες</a:t>
            </a:r>
          </a:p>
          <a:p>
            <a:r>
              <a:rPr lang="el-GR" dirty="0" smtClean="0"/>
              <a:t>Φυσιολογικά αβλαβείς (εφαρμογή στην πλαστική χειρουργική)</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Εικόνες</a:t>
            </a:r>
            <a:endParaRPr lang="el-GR" u="sng" dirty="0"/>
          </a:p>
        </p:txBody>
      </p:sp>
      <p:pic>
        <p:nvPicPr>
          <p:cNvPr id="4" name="Picture 6" descr="450px-Silicone_ladles[1]"/>
          <p:cNvPicPr>
            <a:picLocks noGrp="1" noChangeAspect="1" noChangeArrowheads="1"/>
          </p:cNvPicPr>
          <p:nvPr>
            <p:ph idx="1"/>
          </p:nvPr>
        </p:nvPicPr>
        <p:blipFill>
          <a:blip r:embed="rId2" cstate="email"/>
          <a:stretch>
            <a:fillRect/>
          </a:stretch>
        </p:blipFill>
        <p:spPr>
          <a:xfrm>
            <a:off x="2411760" y="1484784"/>
            <a:ext cx="3394472" cy="4525963"/>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251</TotalTime>
  <Words>258</Words>
  <Application>Microsoft Office PowerPoint</Application>
  <PresentationFormat>Προβολή στην οθόνη (4:3)</PresentationFormat>
  <Paragraphs>117</Paragraphs>
  <Slides>14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Τεχνικό</vt:lpstr>
      <vt:lpstr>ΣΙΛΙΚΟΝΕΣ </vt:lpstr>
      <vt:lpstr>Περιεχόμενα</vt:lpstr>
      <vt:lpstr>Τι είναι οι ΣΙΛΙΚΟΝΕΣ;</vt:lpstr>
      <vt:lpstr>Ιστορική Αναδρομή</vt:lpstr>
      <vt:lpstr>Πώς παρασκευάζονται;</vt:lpstr>
      <vt:lpstr>Χρήσεις -  Λειτουργίες </vt:lpstr>
      <vt:lpstr>Μειονεκτήματα</vt:lpstr>
      <vt:lpstr>Πλεονεκτήματα</vt:lpstr>
      <vt:lpstr>Εικόνες</vt:lpstr>
      <vt:lpstr>Εικόνες</vt:lpstr>
      <vt:lpstr>Εικόνες</vt:lpstr>
      <vt:lpstr>Εικόνες</vt:lpstr>
      <vt:lpstr>Εικόνες</vt:lpstr>
      <vt:lpstr>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ΣΙΛΙΚΟΝΕΣ</dc:title>
  <dc:creator>User</dc:creator>
  <cp:lastModifiedBy>ΓΙΑΝΝΟΥΛΕΑΣ</cp:lastModifiedBy>
  <cp:revision>30</cp:revision>
  <dcterms:created xsi:type="dcterms:W3CDTF">2013-01-07T15:37:06Z</dcterms:created>
  <dcterms:modified xsi:type="dcterms:W3CDTF">2013-04-02T18:57:14Z</dcterms:modified>
</cp:coreProperties>
</file>