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3" r:id="rId6"/>
    <p:sldId id="260" r:id="rId7"/>
    <p:sldId id="261" r:id="rId8"/>
    <p:sldId id="262" r:id="rId9"/>
    <p:sldId id="264" r:id="rId10"/>
    <p:sldId id="265" r:id="rId1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51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7" autoAdjust="0"/>
  </p:normalViewPr>
  <p:slideViewPr>
    <p:cSldViewPr>
      <p:cViewPr varScale="1">
        <p:scale>
          <a:sx n="85" d="100"/>
          <a:sy n="85" d="100"/>
        </p:scale>
        <p:origin x="-36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216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615EE48-DB46-4AC3-B0AE-476C0B0F487C}" type="datetimeFigureOut">
              <a:rPr lang="el-GR"/>
              <a:pPr>
                <a:defRPr/>
              </a:pPr>
              <a:t>02/04/2013</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215DB7A-695D-40F8-931B-72A0481C792B}"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536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15363"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C6F2EB1-CA15-4598-B774-50B0876BDE3D}" type="slidenum">
              <a:rPr lang="el-GR"/>
              <a:pPr fontAlgn="base">
                <a:spcBef>
                  <a:spcPct val="0"/>
                </a:spcBef>
                <a:spcAft>
                  <a:spcPct val="0"/>
                </a:spcAft>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p:spPr>
      </p:sp>
      <p:sp>
        <p:nvSpPr>
          <p:cNvPr id="28675" name="Rectangle 3"/>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945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19459"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CBFA27A-018D-448E-B0A7-31F3C1369616}" type="slidenum">
              <a:rPr lang="el-GR"/>
              <a:pPr fontAlgn="base">
                <a:spcBef>
                  <a:spcPct val="0"/>
                </a:spcBef>
                <a:spcAft>
                  <a:spcPct val="0"/>
                </a:spcAft>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2253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22531"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A97686-EBAD-463F-B041-357AC9B81D38}" type="slidenum">
              <a:rPr lang="el-GR"/>
              <a:pPr fontAlgn="base">
                <a:spcBef>
                  <a:spcPct val="0"/>
                </a:spcBef>
                <a:spcAft>
                  <a:spcPct val="0"/>
                </a:spcAft>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2457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24579"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2814325-5294-475B-8458-DB3352CFFF9F}" type="slidenum">
              <a:rPr lang="el-GR"/>
              <a:pPr fontAlgn="base">
                <a:spcBef>
                  <a:spcPct val="0"/>
                </a:spcBef>
                <a:spcAft>
                  <a:spcPct val="0"/>
                </a:spcAft>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endParaRPr lang="el-G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393B9F7F-3B6E-4C94-8F42-F092CCAE69D2}" type="datetimeFigureOut">
              <a:rPr lang="el-GR"/>
              <a:pPr>
                <a:defRPr/>
              </a:pPr>
              <a:t>02/04/2013</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42738F0E-A024-4A94-A8C5-A97116065A46}" type="slidenum">
              <a:rPr lang="el-GR"/>
              <a:pPr>
                <a:defRPr/>
              </a:pPr>
              <a:t>‹#›</a:t>
            </a:fld>
            <a:endParaRPr lang="el-GR" dirty="0"/>
          </a:p>
        </p:txBody>
      </p:sp>
    </p:spTree>
  </p:cSld>
  <p:clrMapOvr>
    <a:masterClrMapping/>
  </p:clrMapOvr>
  <p:transition advClick="0" advTm="18000">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E22A0DF9-DC66-41AD-8737-DE1DA0130A43}" type="datetimeFigureOut">
              <a:rPr lang="el-GR"/>
              <a:pPr>
                <a:defRPr/>
              </a:pPr>
              <a:t>02/04/2013</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12262C39-46CB-4096-A70C-BB22912F8765}" type="slidenum">
              <a:rPr lang="el-GR"/>
              <a:pPr>
                <a:defRPr/>
              </a:pPr>
              <a:t>‹#›</a:t>
            </a:fld>
            <a:endParaRPr lang="el-GR" dirty="0"/>
          </a:p>
        </p:txBody>
      </p:sp>
    </p:spTree>
  </p:cSld>
  <p:clrMapOvr>
    <a:masterClrMapping/>
  </p:clrMapOvr>
  <p:transition advClick="0" advTm="18000">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83DB65F8-9105-4EE0-A9FD-425433C3AAE9}" type="datetimeFigureOut">
              <a:rPr lang="el-GR"/>
              <a:pPr>
                <a:defRPr/>
              </a:pPr>
              <a:t>02/04/2013</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4A8F179-6F69-4367-AAB8-2852B7D7492A}" type="slidenum">
              <a:rPr lang="el-GR"/>
              <a:pPr>
                <a:defRPr/>
              </a:pPr>
              <a:t>‹#›</a:t>
            </a:fld>
            <a:endParaRPr lang="el-GR" dirty="0"/>
          </a:p>
        </p:txBody>
      </p:sp>
    </p:spTree>
  </p:cSld>
  <p:clrMapOvr>
    <a:masterClrMapping/>
  </p:clrMapOvr>
  <p:transition advClick="0" advTm="18000">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D5C2190A-49EB-4345-B79F-58727E80EC9C}" type="datetimeFigureOut">
              <a:rPr lang="el-GR"/>
              <a:pPr>
                <a:defRPr/>
              </a:pPr>
              <a:t>02/04/2013</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996DDD56-63A6-4517-B5C3-43EA2EC9F66D}" type="slidenum">
              <a:rPr lang="el-GR"/>
              <a:pPr>
                <a:defRPr/>
              </a:pPr>
              <a:t>‹#›</a:t>
            </a:fld>
            <a:endParaRPr lang="el-GR" dirty="0"/>
          </a:p>
        </p:txBody>
      </p:sp>
    </p:spTree>
  </p:cSld>
  <p:clrMapOvr>
    <a:masterClrMapping/>
  </p:clrMapOvr>
  <p:transition advClick="0" advTm="18000">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6DC52437-6BE5-4FC5-A3FF-2817C5234E74}" type="datetimeFigureOut">
              <a:rPr lang="el-GR"/>
              <a:pPr>
                <a:defRPr/>
              </a:pPr>
              <a:t>02/04/2013</a:t>
            </a:fld>
            <a:endParaRPr lang="el-GR" dirty="0"/>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3C666830-6E11-44DA-BF65-D5985A8F7D25}" type="slidenum">
              <a:rPr lang="el-GR"/>
              <a:pPr>
                <a:defRPr/>
              </a:pPr>
              <a:t>‹#›</a:t>
            </a:fld>
            <a:endParaRPr lang="el-GR" dirty="0"/>
          </a:p>
        </p:txBody>
      </p:sp>
    </p:spTree>
  </p:cSld>
  <p:clrMapOvr>
    <a:masterClrMapping/>
  </p:clrMapOvr>
  <p:transition advClick="0" advTm="18000">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CC904E55-D8C5-4AFD-828D-89E3D5A17153}" type="datetimeFigureOut">
              <a:rPr lang="el-GR"/>
              <a:pPr>
                <a:defRPr/>
              </a:pPr>
              <a:t>02/04/2013</a:t>
            </a:fld>
            <a:endParaRPr lang="el-GR" dirty="0"/>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9E63CD25-2E46-428A-9B3C-4F052BEECB05}" type="slidenum">
              <a:rPr lang="el-GR"/>
              <a:pPr>
                <a:defRPr/>
              </a:pPr>
              <a:t>‹#›</a:t>
            </a:fld>
            <a:endParaRPr lang="el-GR" dirty="0"/>
          </a:p>
        </p:txBody>
      </p:sp>
    </p:spTree>
  </p:cSld>
  <p:clrMapOvr>
    <a:masterClrMapping/>
  </p:clrMapOvr>
  <p:transition advClick="0" advTm="18000">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C39F6FF7-551A-415C-82A2-C5A739802262}" type="datetimeFigureOut">
              <a:rPr lang="el-GR"/>
              <a:pPr>
                <a:defRPr/>
              </a:pPr>
              <a:t>02/04/2013</a:t>
            </a:fld>
            <a:endParaRPr lang="el-GR" dirty="0"/>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54BE9BB5-1F6C-4C49-B5AA-23F400B55D63}" type="slidenum">
              <a:rPr lang="el-GR"/>
              <a:pPr>
                <a:defRPr/>
              </a:pPr>
              <a:t>‹#›</a:t>
            </a:fld>
            <a:endParaRPr lang="el-GR" dirty="0"/>
          </a:p>
        </p:txBody>
      </p:sp>
    </p:spTree>
  </p:cSld>
  <p:clrMapOvr>
    <a:masterClrMapping/>
  </p:clrMapOvr>
  <p:transition advClick="0" advTm="18000">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1BACE560-E30F-4843-9603-8470BC4C7AC4}" type="datetimeFigureOut">
              <a:rPr lang="el-GR"/>
              <a:pPr>
                <a:defRPr/>
              </a:pPr>
              <a:t>02/04/2013</a:t>
            </a:fld>
            <a:endParaRPr lang="el-GR" dirty="0"/>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CBCF0645-7964-4468-A426-A9344CA517D1}" type="slidenum">
              <a:rPr lang="el-GR"/>
              <a:pPr>
                <a:defRPr/>
              </a:pPr>
              <a:t>‹#›</a:t>
            </a:fld>
            <a:endParaRPr lang="el-GR" dirty="0"/>
          </a:p>
        </p:txBody>
      </p:sp>
    </p:spTree>
  </p:cSld>
  <p:clrMapOvr>
    <a:masterClrMapping/>
  </p:clrMapOvr>
  <p:transition advClick="0" advTm="18000">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545BD28C-B17B-4B56-A2EB-3A74B3B30FEE}" type="datetimeFigureOut">
              <a:rPr lang="el-GR"/>
              <a:pPr>
                <a:defRPr/>
              </a:pPr>
              <a:t>02/04/2013</a:t>
            </a:fld>
            <a:endParaRPr lang="el-GR" dirty="0"/>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11A3732B-8F6F-4118-A026-11BB76B13307}" type="slidenum">
              <a:rPr lang="el-GR"/>
              <a:pPr>
                <a:defRPr/>
              </a:pPr>
              <a:t>‹#›</a:t>
            </a:fld>
            <a:endParaRPr lang="el-GR" dirty="0"/>
          </a:p>
        </p:txBody>
      </p:sp>
    </p:spTree>
  </p:cSld>
  <p:clrMapOvr>
    <a:masterClrMapping/>
  </p:clrMapOvr>
  <p:transition advClick="0" advTm="18000">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BC2857CB-63E7-4CE4-9862-EBC591EF56F0}" type="datetimeFigureOut">
              <a:rPr lang="el-GR"/>
              <a:pPr>
                <a:defRPr/>
              </a:pPr>
              <a:t>02/04/2013</a:t>
            </a:fld>
            <a:endParaRPr lang="el-GR" dirty="0"/>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8CEC0B12-766E-475D-AA5D-756BAF5BFCDF}" type="slidenum">
              <a:rPr lang="el-GR"/>
              <a:pPr>
                <a:defRPr/>
              </a:pPr>
              <a:t>‹#›</a:t>
            </a:fld>
            <a:endParaRPr lang="el-GR" dirty="0"/>
          </a:p>
        </p:txBody>
      </p:sp>
    </p:spTree>
  </p:cSld>
  <p:clrMapOvr>
    <a:masterClrMapping/>
  </p:clrMapOvr>
  <p:transition advClick="0" advTm="18000">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8FE2746E-1822-4B7A-8BAC-79AF201C8CCE}" type="datetimeFigureOut">
              <a:rPr lang="el-GR"/>
              <a:pPr>
                <a:defRPr/>
              </a:pPr>
              <a:t>02/04/2013</a:t>
            </a:fld>
            <a:endParaRPr lang="el-GR" dirty="0"/>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D98DDC75-7C2A-4807-8131-7195022EBDC0}" type="slidenum">
              <a:rPr lang="el-GR"/>
              <a:pPr>
                <a:defRPr/>
              </a:pPr>
              <a:t>‹#›</a:t>
            </a:fld>
            <a:endParaRPr lang="el-GR" dirty="0"/>
          </a:p>
        </p:txBody>
      </p:sp>
    </p:spTree>
  </p:cSld>
  <p:clrMapOvr>
    <a:masterClrMapping/>
  </p:clrMapOvr>
  <p:transition advClick="0" advTm="18000">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6EC687BC-95FE-4EF3-9406-25E59441BEED}" type="datetimeFigureOut">
              <a:rPr lang="el-GR"/>
              <a:pPr>
                <a:defRPr/>
              </a:pPr>
              <a:t>02/04/2013</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E7F194A-92FE-4045-9C71-A48B97B1AC46}" type="slidenum">
              <a:rPr lang="el-GR"/>
              <a:pPr>
                <a:defRPr/>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18000">
    <p:dissolve/>
  </p:transition>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l.wikipedia.org/wiki/%CE%A7%CE%B7%CE%BC%CE%B9%CE%BA%CE%AC_%CF%83%CF%84%CE%BF%CE%B9%CF%87%CE%B5%CE%AF%CE%B1" TargetMode="External"/><Relationship Id="rId7"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el.wikipedia.org/wiki/%CE%97%CE%BB%CE%B5%CE%BA%CF%84%CF%81%CF%8C%CE%BD%CE%B9%CE%BF" TargetMode="External"/><Relationship Id="rId5" Type="http://schemas.openxmlformats.org/officeDocument/2006/relationships/hyperlink" Target="http://el.wikipedia.org/wiki/%CE%A0%CE%B5%CF%81%CE%B9%CE%BF%CE%B4%CE%B9%CE%BA%CF%8C%CF%82_%CF%80%CE%AF%CE%BD%CE%B1%CE%BA%CE%B1%CF%82" TargetMode="External"/><Relationship Id="rId4" Type="http://schemas.openxmlformats.org/officeDocument/2006/relationships/hyperlink" Target="http://el.wikipedia.org/wiki/%CE%91%CF%84%CE%BF%CE%BC%CE%B9%CE%BA%CF%8C%CF%82_%CE%B1%CF%81%CE%B9%CE%B8%CE%BC%CF%8C%CF%82"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l.wikipedia.org/w/index.php?title=%CE%A4%CE%B5%CF%84%CF%81%CE%B1%CF%86%CE%B8%CE%BF%CF%81%CE%B9%CE%BF%CF%8D%CF%87%CE%BF_%CF%80%CF%85%CF%81%CE%AF%CF%84%CE%B9%CE%BF&amp;action=edit&amp;redlink=1" TargetMode="External"/><Relationship Id="rId3" Type="http://schemas.openxmlformats.org/officeDocument/2006/relationships/hyperlink" Target="http://el.wikipedia.org/w/index.php?title=%CE%A4%CE%B5%CE%BD%CE%AC%CF%81&amp;action=edit&amp;redlink=1" TargetMode="External"/><Relationship Id="rId7" Type="http://schemas.openxmlformats.org/officeDocument/2006/relationships/hyperlink" Target="http://el.wikipedia.org/wiki/%CE%9A%CE%AC%CE%BB%CE%B9%CE%B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el.wikipedia.org/wiki/%CE%86%CE%BC%CE%BF%CF%81%CF%86%CE%BF_%CF%83%CF%84%CE%B5%CF%81%CE%B5%CF%8C" TargetMode="External"/><Relationship Id="rId5" Type="http://schemas.openxmlformats.org/officeDocument/2006/relationships/hyperlink" Target="http://el.wikipedia.org/wiki/%CE%93%CE%B9%CE%BF%CE%BD%CF%82_%CE%93%CE%B9%CE%AC%CE%BA%CE%BF%CE%BC%CF%80_%CE%9C%CF%80%CE%B5%CF%81%CF%84%CF%83%CE%AD%CE%BB%CE%B9%CE%BF%CF%85%CF%82" TargetMode="External"/><Relationship Id="rId10" Type="http://schemas.openxmlformats.org/officeDocument/2006/relationships/image" Target="../media/image3.jpeg"/><Relationship Id="rId4" Type="http://schemas.openxmlformats.org/officeDocument/2006/relationships/hyperlink" Target="http://el.wikipedia.org/w/index.php?title=%CE%93%CE%BA%CE%AD%CE%B9-%CE%9B%CE%B9%CF%83%CE%AC%CE%BA&amp;action=edit&amp;redlink=1" TargetMode="External"/><Relationship Id="rId9" Type="http://schemas.openxmlformats.org/officeDocument/2006/relationships/hyperlink" Target="http://el.wikipedia.org/wiki/%CE%A0%CF%85%CF%81%CE%AF%CF%84%CE%B9%CE%BF"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l.wikipedia.org/wiki/%CE%93%CF%85%CE%B1%CE%BB%CE%AF" TargetMode="External"/><Relationship Id="rId13" Type="http://schemas.openxmlformats.org/officeDocument/2006/relationships/hyperlink" Target="http://el.wikipedia.org/wiki/%CE%9F%CE%BE%CF%85%CE%B3%CF%8C%CE%BD%CE%BF" TargetMode="External"/><Relationship Id="rId18" Type="http://schemas.openxmlformats.org/officeDocument/2006/relationships/hyperlink" Target="http://el.wikipedia.org/w/index.php?title=%CE%A0%CF%85%CF%81%CE%B9%CF%84%CE%B9%CE%BA%CF%8C_%CE%BF%CE%BE%CF%8D&amp;action=edit&amp;redlink=1" TargetMode="External"/><Relationship Id="rId3" Type="http://schemas.openxmlformats.org/officeDocument/2006/relationships/hyperlink" Target="http://el.wikipedia.org/wiki/%CE%97%CE%BC%CE%B9%CE%B1%CE%B3%CF%89%CE%B3%CF%8C%CF%82" TargetMode="External"/><Relationship Id="rId7" Type="http://schemas.openxmlformats.org/officeDocument/2006/relationships/hyperlink" Target="http://el.wikipedia.org/wiki/%CE%A7%CE%B1%CE%BB%CE%B1%CE%B6%CE%AF%CE%B1%CF%82" TargetMode="External"/><Relationship Id="rId12" Type="http://schemas.openxmlformats.org/officeDocument/2006/relationships/hyperlink" Target="http://el.wikipedia.org/wiki/%CE%A0%CE%BF%CE%BB%CF%85%CE%BC%CE%B5%CF%81%CE%AE" TargetMode="External"/><Relationship Id="rId17" Type="http://schemas.openxmlformats.org/officeDocument/2006/relationships/hyperlink" Target="http://el.wikipedia.org/wiki/%CE%A6%CF%85%CF%84%CE%AC" TargetMode="External"/><Relationship Id="rId2" Type="http://schemas.openxmlformats.org/officeDocument/2006/relationships/notesSlide" Target="../notesSlides/notesSlide4.xml"/><Relationship Id="rId16" Type="http://schemas.openxmlformats.org/officeDocument/2006/relationships/hyperlink" Target="http://el.wikipedia.org/wiki/%CE%9C%CE%B5%CF%84%CE%B1%CE%B2%CE%BF%CE%BB%CE%B9%CF%83%CE%BC%CF%8C%CF%82" TargetMode="External"/><Relationship Id="rId20"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el.wikipedia.org/wiki/%CE%9C%CE%B9%CE%BA%CF%81%CE%BF%CF%84%CF%83%CE%AF%CF%80" TargetMode="External"/><Relationship Id="rId11" Type="http://schemas.openxmlformats.org/officeDocument/2006/relationships/hyperlink" Target="http://el.wikipedia.org/w/index.php?title=%CE%A3%CE%B9%CE%BB%CE%B9%CE%BA%CF%8C%CE%BD%CE%B5%CF%82&amp;action=edit&amp;redlink=1" TargetMode="External"/><Relationship Id="rId5" Type="http://schemas.openxmlformats.org/officeDocument/2006/relationships/hyperlink" Target="http://el.wikipedia.org/wiki/%CE%92%CE%B9%CE%BF%CE%BC%CE%B7%CF%87%CE%B1%CE%BD%CE%AF%CE%B1" TargetMode="External"/><Relationship Id="rId15" Type="http://schemas.openxmlformats.org/officeDocument/2006/relationships/hyperlink" Target="http://el.wikipedia.org/wiki/%CE%92%CE%B9%CE%BF%CE%BB%CE%BF%CE%B3%CE%AF%CE%B1" TargetMode="External"/><Relationship Id="rId10" Type="http://schemas.openxmlformats.org/officeDocument/2006/relationships/hyperlink" Target="http://el.wikipedia.org/wiki/%CE%9A%CE%B5%CF%81%CE%B1%CE%BC%CE%B9%CE%BA%CE%AC_%CF%85%CE%BB%CE%B9%CE%BA%CE%AC" TargetMode="External"/><Relationship Id="rId19" Type="http://schemas.openxmlformats.org/officeDocument/2006/relationships/hyperlink" Target="http://el.wikipedia.org/wiki/%CE%94%CE%B9%CE%AC%CF%84%CE%BF%CE%BC%CE%B1" TargetMode="External"/><Relationship Id="rId4" Type="http://schemas.openxmlformats.org/officeDocument/2006/relationships/hyperlink" Target="http://el.wikipedia.org/wiki/%CE%93%CE%B5%CF%81%CE%BC%CE%AC%CE%BD%CE%B9%CE%BF" TargetMode="External"/><Relationship Id="rId9" Type="http://schemas.openxmlformats.org/officeDocument/2006/relationships/hyperlink" Target="http://el.wikipedia.org/wiki/%CE%A4%CF%83%CE%B9%CE%BC%CE%AD%CE%BD%CF%84%CE%BF" TargetMode="External"/><Relationship Id="rId14" Type="http://schemas.openxmlformats.org/officeDocument/2006/relationships/hyperlink" Target="http://el.wikipedia.org/wiki/%CE%A5%CE%B4%CF%81%CE%BF%CE%B3%CF%8C%CE%BD%CE%B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el.wikipedia.org/wiki/%CE%91%CE%BB%CE%BB%CE%BF%CF%84%CF%81%CE%BF%CF%80%CE%B9%CE%BA%CE%AD%CF%82_%CE%BC%CE%BF%CF%81%CF%86%CE%AD%CF%8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hyperlink" Target="http://el.wikipedia.org/wiki/%CE%97%CE%BC%CE%B9%CE%B1%CE%B3%CF%89%CE%B3%CF%8C%CF%82"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l.wikipedia.org/wiki/%CE%A6%CF%81%CE%AC%CE%B9%CE%BC%CF%80%CE%BF%CF%85%CF%81%CE%B3%CE%B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el.wikipedia.org/wiki/%CE%93%CE%B5%CF%81%CE%BC%CE%B1%CE%BD%CE%AF%CE%B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l.wikipedia.org/wiki/%CE%9A%CE%B9%CE%BB%CE%BF%CE%B2%CE%AC%CF%84"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3" Type="http://schemas.openxmlformats.org/officeDocument/2006/relationships/hyperlink" Target="http://el.wikipedia.org/wiki/%CE%A0%CF%85%CF%81%CE%AF%CF%84%CE%B9%CE%B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 Τίτλος"/>
          <p:cNvSpPr>
            <a:spLocks noGrp="1"/>
          </p:cNvSpPr>
          <p:nvPr>
            <p:ph type="ctrTitle"/>
          </p:nvPr>
        </p:nvSpPr>
        <p:spPr>
          <a:xfrm>
            <a:off x="468313" y="476250"/>
            <a:ext cx="8135937" cy="1873250"/>
          </a:xfrm>
        </p:spPr>
        <p:txBody>
          <a:bodyPr/>
          <a:lstStyle/>
          <a:p>
            <a:r>
              <a:rPr lang="el-GR" sz="5400" i="1" u="sng" smtClean="0">
                <a:latin typeface="Comic Sans MS" pitchFamily="66" charset="0"/>
              </a:rPr>
              <a:t>Γενικά για το </a:t>
            </a:r>
            <a:r>
              <a:rPr lang="en-US" sz="5400" i="1" u="sng" smtClean="0">
                <a:latin typeface="Comic Sans MS" pitchFamily="66" charset="0"/>
              </a:rPr>
              <a:t>Si</a:t>
            </a:r>
            <a:r>
              <a:rPr lang="el-GR" sz="5400" i="1" u="sng" smtClean="0">
                <a:latin typeface="Comic Sans MS" pitchFamily="66" charset="0"/>
              </a:rPr>
              <a:t>(πυρίτιο)</a:t>
            </a:r>
          </a:p>
        </p:txBody>
      </p:sp>
      <p:sp>
        <p:nvSpPr>
          <p:cNvPr id="14338" name="2 - Υπότιτλος"/>
          <p:cNvSpPr>
            <a:spLocks noGrp="1"/>
          </p:cNvSpPr>
          <p:nvPr>
            <p:ph type="subTitle" idx="1"/>
          </p:nvPr>
        </p:nvSpPr>
        <p:spPr>
          <a:xfrm>
            <a:off x="971550" y="2997200"/>
            <a:ext cx="7192963" cy="2519363"/>
          </a:xfrm>
        </p:spPr>
        <p:txBody>
          <a:bodyPr/>
          <a:lstStyle/>
          <a:p>
            <a:r>
              <a:rPr lang="el-GR" sz="4000" smtClean="0">
                <a:solidFill>
                  <a:srgbClr val="00051A"/>
                </a:solidFill>
                <a:latin typeface="Comic Sans MS" pitchFamily="66" charset="0"/>
              </a:rPr>
              <a:t>Δημήτρης Περδίκης</a:t>
            </a:r>
            <a:br>
              <a:rPr lang="el-GR" sz="4000" smtClean="0">
                <a:solidFill>
                  <a:srgbClr val="00051A"/>
                </a:solidFill>
                <a:latin typeface="Comic Sans MS" pitchFamily="66" charset="0"/>
              </a:rPr>
            </a:br>
            <a:r>
              <a:rPr lang="el-GR" sz="4000" smtClean="0">
                <a:solidFill>
                  <a:srgbClr val="00051A"/>
                </a:solidFill>
                <a:latin typeface="Comic Sans MS" pitchFamily="66" charset="0"/>
              </a:rPr>
              <a:t>Παναγιώτης Μάρκος</a:t>
            </a:r>
          </a:p>
          <a:p>
            <a:r>
              <a:rPr lang="el-GR" sz="4000" smtClean="0">
                <a:solidFill>
                  <a:srgbClr val="00051A"/>
                </a:solidFill>
                <a:latin typeface="Comic Sans MS" pitchFamily="66" charset="0"/>
              </a:rPr>
              <a:t>2</a:t>
            </a:r>
            <a:r>
              <a:rPr lang="el-GR" sz="4000" baseline="30000" smtClean="0">
                <a:solidFill>
                  <a:srgbClr val="00051A"/>
                </a:solidFill>
                <a:latin typeface="Comic Sans MS" pitchFamily="66" charset="0"/>
              </a:rPr>
              <a:t>ο</a:t>
            </a:r>
            <a:r>
              <a:rPr lang="el-GR" sz="4000" smtClean="0">
                <a:solidFill>
                  <a:srgbClr val="00051A"/>
                </a:solidFill>
                <a:latin typeface="Comic Sans MS" pitchFamily="66" charset="0"/>
              </a:rPr>
              <a:t> Γυμνάσιο Σπάρτης</a:t>
            </a:r>
          </a:p>
          <a:p>
            <a:r>
              <a:rPr lang="el-GR" sz="4000" smtClean="0">
                <a:solidFill>
                  <a:srgbClr val="00051A"/>
                </a:solidFill>
                <a:latin typeface="Comic Sans MS" pitchFamily="66" charset="0"/>
              </a:rPr>
              <a:t>Τμήμα: Γ3</a:t>
            </a:r>
            <a:endParaRPr lang="el-GR" sz="4400" smtClean="0">
              <a:solidFill>
                <a:srgbClr val="00051A"/>
              </a:solidFill>
              <a:latin typeface="Comic Sans MS" pitchFamily="66" charset="0"/>
            </a:endParaRPr>
          </a:p>
        </p:txBody>
      </p:sp>
    </p:spTree>
  </p:cSld>
  <p:clrMapOvr>
    <a:masterClrMapping/>
  </p:clrMapOvr>
  <p:transition advClick="0" advTm="5000">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2 - Θέση περιεχομένου"/>
          <p:cNvSpPr>
            <a:spLocks noGrp="1"/>
          </p:cNvSpPr>
          <p:nvPr>
            <p:ph idx="1"/>
          </p:nvPr>
        </p:nvSpPr>
        <p:spPr>
          <a:xfrm>
            <a:off x="323850" y="2205038"/>
            <a:ext cx="8229600" cy="4525962"/>
          </a:xfrm>
        </p:spPr>
        <p:txBody>
          <a:bodyPr/>
          <a:lstStyle/>
          <a:p>
            <a:pPr algn="ctr">
              <a:buFont typeface="Arial" charset="0"/>
              <a:buNone/>
            </a:pPr>
            <a:r>
              <a:rPr lang="el-GR" sz="10000" i="1" u="sng" smtClean="0">
                <a:latin typeface="Comic Sans MS" pitchFamily="66" charset="0"/>
              </a:rPr>
              <a:t>ΤΕΛΟΣ</a:t>
            </a:r>
          </a:p>
        </p:txBody>
      </p:sp>
    </p:spTree>
  </p:cSld>
  <p:clrMapOvr>
    <a:masterClrMapping/>
  </p:clrMapOvr>
  <p:transition advTm="5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2 - Θέση περιεχομένου"/>
          <p:cNvSpPr>
            <a:spLocks noGrp="1"/>
          </p:cNvSpPr>
          <p:nvPr>
            <p:ph idx="1"/>
          </p:nvPr>
        </p:nvSpPr>
        <p:spPr>
          <a:xfrm>
            <a:off x="468313" y="765175"/>
            <a:ext cx="8351837" cy="4824413"/>
          </a:xfrm>
        </p:spPr>
        <p:txBody>
          <a:bodyPr/>
          <a:lstStyle/>
          <a:p>
            <a:pPr>
              <a:buFont typeface="Arial" charset="0"/>
              <a:buNone/>
            </a:pPr>
            <a:r>
              <a:rPr lang="el-GR" sz="2600" b="1" i="1" u="sng" dirty="0" smtClean="0">
                <a:latin typeface="Comic Sans MS" pitchFamily="66" charset="0"/>
              </a:rPr>
              <a:t>Αυτό με το οποίο θα ασχοληθούμε είναι το πυρίτιο (</a:t>
            </a:r>
            <a:r>
              <a:rPr lang="el-GR" sz="2600" b="1" i="1" u="sng" dirty="0" err="1" smtClean="0">
                <a:latin typeface="Comic Sans MS" pitchFamily="66" charset="0"/>
              </a:rPr>
              <a:t>Silicium</a:t>
            </a:r>
            <a:r>
              <a:rPr lang="el-GR" sz="2600" b="1" i="1" u="sng" dirty="0" smtClean="0">
                <a:latin typeface="Comic Sans MS" pitchFamily="66" charset="0"/>
              </a:rPr>
              <a:t>),</a:t>
            </a:r>
            <a:r>
              <a:rPr lang="el-GR" sz="2600" b="1" dirty="0" smtClean="0">
                <a:latin typeface="Comic Sans MS" pitchFamily="66" charset="0"/>
              </a:rPr>
              <a:t>το οποίο είναι </a:t>
            </a:r>
            <a:r>
              <a:rPr lang="el-GR" sz="2600" b="1" dirty="0" smtClean="0">
                <a:latin typeface="Comic Sans MS" pitchFamily="66" charset="0"/>
                <a:hlinkClick r:id="rId3" tooltip="Χημικά στοιχεία"/>
              </a:rPr>
              <a:t>χημικό στοιχείο</a:t>
            </a:r>
            <a:r>
              <a:rPr lang="el-GR" sz="2600" b="1" dirty="0" smtClean="0">
                <a:latin typeface="Comic Sans MS" pitchFamily="66" charset="0"/>
              </a:rPr>
              <a:t> με χημικό σύμβολο </a:t>
            </a:r>
            <a:r>
              <a:rPr lang="el-GR" sz="2600" b="1" dirty="0" err="1" smtClean="0">
                <a:latin typeface="Comic Sans MS" pitchFamily="66" charset="0"/>
              </a:rPr>
              <a:t>Si</a:t>
            </a:r>
            <a:r>
              <a:rPr lang="el-GR" sz="2600" b="1" dirty="0" smtClean="0">
                <a:latin typeface="Comic Sans MS" pitchFamily="66" charset="0"/>
              </a:rPr>
              <a:t>, έχει </a:t>
            </a:r>
            <a:r>
              <a:rPr lang="el-GR" sz="2600" b="1" u="sng" dirty="0" smtClean="0">
                <a:latin typeface="Comic Sans MS" pitchFamily="66" charset="0"/>
                <a:hlinkClick r:id="rId4" tooltip="Ατομικός αριθμός"/>
              </a:rPr>
              <a:t> </a:t>
            </a:r>
            <a:r>
              <a:rPr lang="el-GR" sz="2600" b="1" dirty="0" smtClean="0">
                <a:latin typeface="Comic Sans MS" pitchFamily="66" charset="0"/>
                <a:hlinkClick r:id="rId4" tooltip="Ατομικός αριθμός"/>
              </a:rPr>
              <a:t>ατομικό αριθμό</a:t>
            </a:r>
            <a:r>
              <a:rPr lang="el-GR" sz="2600" b="1" dirty="0" smtClean="0">
                <a:latin typeface="Comic Sans MS" pitchFamily="66" charset="0"/>
              </a:rPr>
              <a:t> 14 και ανήκει στην 14η ομάδα του </a:t>
            </a:r>
            <a:r>
              <a:rPr lang="el-GR" sz="2600" b="1" dirty="0" smtClean="0">
                <a:latin typeface="Comic Sans MS" pitchFamily="66" charset="0"/>
                <a:hlinkClick r:id="rId5" tooltip="Περιοδικός πίνακας"/>
              </a:rPr>
              <a:t>περιοδικού πίνακα</a:t>
            </a:r>
            <a:r>
              <a:rPr lang="el-GR" sz="2600" b="1" dirty="0" smtClean="0">
                <a:latin typeface="Comic Sans MS" pitchFamily="66" charset="0"/>
              </a:rPr>
              <a:t>. Επίσης</a:t>
            </a:r>
            <a:r>
              <a:rPr lang="el-GR" sz="2600" b="1" u="sng" dirty="0" smtClean="0">
                <a:latin typeface="Comic Sans MS" pitchFamily="66" charset="0"/>
              </a:rPr>
              <a:t> </a:t>
            </a:r>
            <a:r>
              <a:rPr lang="el-GR" sz="2600" b="1" dirty="0" smtClean="0">
                <a:latin typeface="Comic Sans MS" pitchFamily="66" charset="0"/>
              </a:rPr>
              <a:t>έχει τέσσερα </a:t>
            </a:r>
            <a:r>
              <a:rPr lang="el-GR" sz="2600" b="1" dirty="0" smtClean="0">
                <a:latin typeface="Comic Sans MS" pitchFamily="66" charset="0"/>
                <a:hlinkClick r:id="rId6" tooltip="Ηλεκτρόνιο"/>
              </a:rPr>
              <a:t>ηλεκτρόνια</a:t>
            </a:r>
            <a:r>
              <a:rPr lang="el-GR" sz="2600" b="1" dirty="0" smtClean="0">
                <a:latin typeface="Comic Sans MS" pitchFamily="66" charset="0"/>
              </a:rPr>
              <a:t> στην εξωτερική του στοιβάδα.</a:t>
            </a:r>
          </a:p>
        </p:txBody>
      </p:sp>
      <p:sp>
        <p:nvSpPr>
          <p:cNvPr id="16386" name="AutoShape 2" descr="data:image/jpeg;base64,/9j/4AAQSkZJRgABAQAAAQABAAD/2wCEAAkGBhQSERUUExQVFRUUFxQVFxQXFxgXFRcXFxYYFBcYFBcYHSYeGBkjGhgVHy8gIycqLCwsFR8xNTAqNSYrLCkBCQoKDgwOGg8PGiwcHBwpLCwpLCwpLCkpKSwsLCksLCwsKSwpLCwsLCwsLCksLCkpLCksLCksKSwsLCwsLCkpLP/AABEIAMIBAwMBIgACEQEDEQH/xAAbAAABBQEBAAAAAAAAAAAAAAADAAECBAUGB//EAD8QAAIBAwMCBAMFBgMIAwEAAAECEQADIQQSMSJBBRNRYTJxgQZCkaGxFCNSwdHwYpLhBxUzcpOy0vEWU4Jz/8QAGAEBAQEBAQAAAAAAAAAAAAAAAAECAwT/xAAeEQEBAQEAAwEAAwAAAAAAAAAAARExAiFBElFhcf/aAAwDAQACEQMRAD8A4YCpRikoogWo6B7acCibafbQQC0+2phakBQD20+2ibaeKIHtpbak7AckD5kCs/xHxTaFCK7b9wBAiSOyyOrODH60NXXIHJA+ZA/Wpi3XM3LqQFNj96YG4uQsAjbtURkiVO4mZxBrR0+hW+QtlTYBgeY11ghbJZigBZshgCCYG3d3q4mtXZTbKfwbwmzvZbl67qbyo52WW32hCnJKkSVgn4lEqI3jBzvtFptRpLhTzfMA28pDLOf3gIIU4PLSQQRgg0w1oFKYpQ/C7rvbDPEkngRj+5qWo1IUxBMDcT2AkgT9RUU5So7KDr9W6AMqBhAJyRBzjjsBMjGaNpbwuKGHf+VU0xSm2Uc26YpUxVc26jtqyUqPl0FYpUSlWWShlKCuVqBWrJWoFKCuVqBWrDLQytAIiokUUioEUQIioEUYrUCKop3hn8P0pqneGTSrl7cXSIKMq0JBR1FdHc22nC0QCnC1UD21ICi+UfQ/hVRfErW/Z5izMHmBmMwKAl24FEsQAO5MCuc1/jDFmBUiCQFPb3gfePvIE1r6PxV7m820ItqCn7QWt+WrXAUXebiFVBknkNjBFY/g2jFyCEZvKBZtxRbfUejccEk4EZk8c1WbVjw2yqWGPmlLl1mRtpJZbYtlnUoV6i+9QCGEbWnFY1zVt5n7uZ+FFHUQpxAxkkHOMmruv8UZy6+WiMdqlbaqiFlJ6oWBMGOKJa0VxLM/vBbbq3BYUsCU+LuATEz96rUWvAi2luK7R1CCjhwWP3VVrfUpnb6Ak5BFdbcuaHW6q2qbx5txLYN7c3lSrvd2vbuEvJRVRLggbiRArjjq3Qh7d0Bojci+XcQjAEqBJgnIOZzxR/A9VqbVxbthwjyFW6wQLKiQvWIZsRwSS2c1Esvx7D/tU8Esro7Vzyl2aRkMyUi2dtkWwykMPiU/O2OJJHNfZzwi1ZBu+JoGGrth7JFq5dYNp7YBYQC6lkJcKBtAHOIGB4t9vdfs2ai+xLlSbTW7Nu3t3AwxCFojiD2OcZy793UNp7dprl9LNhriC4W32hce302rbLBX92TuQsTBJC/dN2Ofj4+UmCajXraJZbcaa5cu+VdQOLRUHhFeWBB+4ciRkjNUPF7jYu2z+7IBOJO4yOqYKypU/wD6BpXity2tpHW2ERXK3LZXeQkhlfIVm3NC4DERJ6RT+Ja9LFzUWLd3zbIG1X2WXDFipbc0QB8UMuQQINR11VGre4hyBOMmA/chff5Vd8J8SULsYbQv3pkEkzGODz9BQtJZ322l7e1cojPtZnODtBHUIABzImYq5oPCC9/ZbtuVKiXUOtsSykteiWFr7p2lScQRUVa02tS58Jn2xMesTMe9ERw3BBjGM1had2a6SihvMYW2IBAIUgwjMC6TtGVzAjvWrZ0xtJ5zpdEqTtZdq2xuJhdzSwPSZMHntmirBSmZaK7LjqBB4IwG79MgE/ziltoquUqJSrBWolagqstQIqyVqBWqqsy0MrVllobJUFdlqBFHK1BloAEVAijEVAiqKN74j9P0p6leHUf77Uq5uDo1WrCLSt2qMq1t3R21ha0G8xHmMqzBWABA77sHn6VreKXmS2SpUHA6iB3ztB+I+3z9KwTfUCTMmDxiBzn19qrNRs6NVuDyxcuAbORLSygkbUZh8RYD2iROBHWrvuEsizw0lgExt3NtEiD7Uey3GCCPgyY3fdDFcwePpQPD9G14s2CF2kiQssTtxJ6gOYEmjKaXVW35Vq4xaSGbYFtlZB3hp3KFgmWGMnFCveForFSUJwAd52vPVJ3Qw5AgDMEii6662mdCpG4WzIgEAODJPqYJwRWl4BqrdlBfdLF/zXNlrd0kP8PSUFqXWc9RQcKBMmAztILVpgz2kcKqyu66QS87d23qtuIHSSRJGDxR7+vOpITFtEBYCFJJEE7rjBS20BccAIxA9bXi162Bbt2Wuu8Mr3LRKWzb3P8Au1BzfCtMXCQDBx6UNLaAgN0+UTcRdo3XWlTsYhZAIXuSBJjk1RveF+BW10z3WW48BlD+UTZXd0i411cKqncxMwdo5BqGl8MfUMtqxp0vrZ3xesi3b1G4Ksm/ki4N/UpYdeVEZC9R9jmsamzda6lsbHXaFbyVQXm3FJZut8DDSeQOYPP+I6BFu6hNIhFxRdLMLxuDexKsLSqoiEkSZYb/ALsVfc9pu3GD4l4A1jUm3dFxNzuAHtm07CTsaCPLAcggbWIwe0V0Ot02nu+F/vra2tXYZbdoC9t8ywSCt25LbNhN1ouDkqoBiRWB45cvG3ZDy1lBKYU7d20NuuI7ndMDrYERgDIrNa8GRs7WDEi5uusSsMRaCgkCWAye55xU3CzWhovAjplW7d8tlvAG2QzNhXRiyqrBHJAZYdow0dS4gNN1eZdG1AfLa2XtftAIUthGACgRyw7nuazrniBJ2ku5nlj1OSSQZ+NcGMMZMVs3NBd0qudTZvW1NtVAdcsHOC3UCFBVwDw2RRT6TxV7jYsLdY2mQW7VoWxuaB5myxC7wfvbciARVxvArbKhW4r5IYjzbTKsj49xEqDJ4n6UB7VoX9zC3aG8Sq3Gu2wGBAC6guwfOxp464JEV01v7R2LenPkIl17jAr5qZ8oboOx2I27lYE21ZeJaTAU4x/CNB5flk3bdtpkXSyhEmRukjGfvHMkRQ7+iR3G3beklVTzXYXILDf0XpETAgRAGOo03jepuXbCBAjAus7dvmECc4A3LLN3wDEYEXvs14EzM5toS4tqS433byLAFwqqGbrEncBtMEKMAGYWxn3bjyly5bt5bJEnYzM2DChUJALws4IOJitjw3w1rrGXUKBA2qoWZmVJy35VzH7M967sbUuEVmFslSoYKYDFXIO4/wCLIitDTXmssTkiSo3LAcd++P8AWpYNPXaTZ6kTAJAH881RJrb/AG1btvcAdu2DtUsJAGP8OJHI4msXVaC4hypAOQTjHP4ipK1LqBNRIp7HUu4lVUkqrXCUV2HIRiIYiQCJxIo9zROrANtQEwLjbxaZgoYoj7csJVTjaCcmATWl1UdaGy0tRcuW532+kGA67irEgkbGIAZZG2Z57VG54qq2WnTMbkR1M4dSwlGCiARkcjiBMmoaiwobLVgZAPqAagy0VWZaGwqwwoZWgoXx1H6fpSqWoHUfp+lKueuDrVWp7aeKBr2hIBgtgE+/yro7/GP4reW6VVWMhsgQRt4JmefQVXtaFWYjqO1SSfTPHzI7VVYjzAqTDeuG9MxNX9VAgW5w20sD0mP0Mzj2qsK97R4JMqvCgTkk7QpjA78kYFG0QXdstIshVLZ3DcJz1zB6iCBjpPrQvE98IWR7IKyu9YFzqYbpOWEqwn8KB4boiXACzLGSZgrGZz8Md/egr6/UlrrEkHM4iCFwIIxx9KDdAYrCMTuKmIJdmLHlR/ywADzzWrq9Pb27VG2WJB5G7EASelfx9RFK1aK9ShriWuuASpMAMxE5Xg9QB4miA318oraXaWMbRbfeB5wUwzjloCgpkAzwZqxoLJKq9xHZZDDqiVJZILASkskTuEZwaWkaxqLZ3rcsvufy7pD3UeTKIxlRbZMCUHVvkjABDZvXtKz2blnF0Bc5O8SyNbuCZgvuESDirB0+l8SbTW7V0WbDW7T3Gto7hlLMttXL874Cqo4jdMZzzh8UdmLEgl5LdJhySWIIiAAYMTwasL4pybyKrrggLsY9ARLu1iA0lQW5nPAisB2CkASQGbK5BHoDj5TVPTe014W2uu5COuLmnI2Fybi23VUdCqupMlWU4XGVkc9rLx3kCBJHIAEz+C5+VdneVb2mW5qvLsXbbOsqB5twEjbaayV6iku24kkhgDkg0P7Q/Z23bYXCmp09lV2k3gBcuNvMbUIQgG3sJCK2wk7hiSTXLXNEbMsXttDFOhluA+rAxDLHDCfpWlptMFVdQp2bU3I91fMXckqEQFGUnesAHgZOBWd4hqH1FwuFIBLYElFCjdtHOFXvzGTTajVJaZ0sO9y3BVXaUB9XVJxPYGT9eJFdF4JrmvXyl5xa3sUdhZ3qW6dquisEVTcVJgASoPcyLU+KIGfYu92HlhXtBrUbNhYAsNzzkApALk5OapeA+KiybjNc1Vs3Yi7abaVK9YbbuAuMTAyRAJPuNG/qEs3XW5F57yAPfXfbFq5KmF6XJgqOFW4d3KgkEh/CtzTvtf8AFQFGuXmHcKLlpDtS6sqyeWuTuwDtNb+j+zdsWnvPea2e622nZEjo2NmWDDqCxHzrmX1rvbBbzAXf43lwii3siymBuALEnDLKd8ntPA7Fq3eWze12mFxrnm3d2nYFlKkBX1IYDrmSGPSyiO4MzeLfKTrnrHidqCNo3r0rca4ymDn12uZ9TVvw+8RZvJcs3AJSbptkwZNsBWPSeXwDJjkxjodX9hf2bcHtq6nc6sFLkgkQjH4VK5yMsvbBjnfEvEWvCEHl2VY9AbaoaQCdpOD+eSBT/Se+cYLfaXyH3WSVS4Oq0XW5MGDOARMTkAgHvydMfa+1faCIkbcngERA+WPes/xezYs2DCsxuhyS20KhHw7Nu4lpyZiBjgyeNyPaorvjoSreYXZkbcZjzQSeC5LYyOfashvE+stdvXibaMlvCsADMKN2FXqJMCcYzEW/s14sCNnbEqzBpgZ5AHUZ/QzzW3qvsravKWXdbK53w2wQJhxI2yO8CIpw3VLS+N6ZElpc22OxouBiWBLMF3iBuW20cme2aj4bf0wstcu3AjuCdtorv374/eB5YN0+ZEgcQZism74NdQTCbdxlvMSOnkYMjDLk/wAQ9xQ7G23++Yd+lFI3beZhgRtxEsDzxNahje0vhV0glUHlhT1eYrDcrMGCbRlQByCwMSCZoItlgSASFjcQCQs4G48CTgTXRfZnVvdUxbuNcbrMwAqt1SNqhAvV6djXJiHv3nUjYHZFCMTbMHkfxDMjFStS6my0NlqwRQ2Wo0zr46j9P0pqJqB1H6fpSrMrzOtiuav+JG6SB3wFmMfP1/8AVdOVrkHAtFlPUy4BBEgmCSfWB71qO1U13b4/h9+/bIPHvWizMRDG0F2sRshiTMdRUSWkGN3vWbZckkg5JkZxAxiau6jTP5SuFJB424M8emRMDHpVQDQ2d7sdsgfdVRJJEQqAc/SatXGnKqEiJ3HgDkNgQDxn1pvCtNuJYMcNDHO4f8sGY966G9o206y9uWcElnbdCiBOwj7xOCcxGINBzj+IukBdpldmFV1IYyVmDPpuwR6ip39PKgMNzQGCByEElsMu0NuOIhsDvxW5q9GrrbdmCgEKIUgD4dx2zA7TA5BJ5qrrtYqobp3BwsJtdSQ3G6dsduw+tBTHiaXbS2ja8m5NwG6C2za0Eb0W21zamxIjdMEyCZq34j4hdXyk1OptMbbA+abT3L4yGENdsozIVZCU3HHxcxWbo9ez2x5iblHQzLZUQXaVl7cO7bsZzGAcGt5LaIIt7f2S4AR0FYvW8tbtXtTZMvAEpuiTEmKusY5dkZryncSmTauABMqAVUFZAKnaNvAkcSK2v/jyu6sWjdbtbG83zlDllVhcI/4J5JW58O/nFS8PVEvs9yzYuAvcbjrgjcG2q5tog3AwqgMAQDgENZv75L2dotr5ls2nFkgyuxwF3HducNJPsMCk/parv4Pc0rIbVzqK+aBbN4EPuB2qybutRJ6tuAD3yHVaV7twg3bl3asg3DuvL8Mhgzxb6miN2MzlTV6zZl1uXXCoqgC4bAuRGwAC2pK+bvUfeJgliOqgaW2WutcGpZthuRca6tu7cEgGB5ko2y4zSHbcZGc0+DoPHPtQLy6VtI6WG05Fw2lRQm42V3NcO0KHH722dygMAM9q5jwf7H3Ll4K9zSJt6mdtRYurtgEkKtwhokYkZMfKzpfDXYFBdsWt0sbjstseWwO398D+8Dgsu0Y7tjNc3cc7jsCNJwypBkD7owR+AqGfw1vFtMUugAInlYMIi/fcr5iHqBKnIuktwD2FWdJ9pFt3buovWLGqu31ZpujaiOzTvVFja0dhB4I9awLlmJLIF4JWSCsHshaY+c89qNYvm4wLASAqrKrtZlwoYYDCBGfrVXDeIXXvzduG0CxEW02oOBJVEGxeADwc8HJonhv2gvaUsqbCro6Mly2rLDxPSwwcKQR6fOheIWSWL3GBuMSdqjCkmYOIA9u2KPoutess57gvGMbYZgeI4kH3FQeqeC/bC3rNDb0+ouNZdStoMt1UcGJt3JDISoAIIcAcAsSRXLa/wLySBdYkPuV9oD3Ld4SSLighdjrDK85GOQax2VhhDb2n4gRk/PMH606WWwenAjCiQPQH09sVak8cG8It+VfW46b0tEMtov03DuBAyrC2O5kGdsd5ql4/oVvajfbtCzb6R5YdnPSoElmE7mIJMzzWiDTGjWMa8FtNKlRclWIGMjM7e0nsK6Px77Y27+nVTZIuAovmC7B2zkMoUeaInaYlQYPvxPjV0G+xHaBPuBBo+h6+Ru/v8sVD7rbvaxS1vYiBbalcqpLFuS5jq9p4q/p1W6Ee6LYt7bqMgZFLMu50VlSGtKwgBjj4jJiK5jV6vY4VcR65+U4rY02m3W9xCPuUSu5gxBMmCBIUxBjsKFrZ0euNi2DdDZWP3bsyyQwAZk445LdhjNZlgky7fG53v7s2Sfzpi2mtO5Uu1pQv7hrpiXHSLbKBuCOxO5lzt4yaZL6lV2gghYZixO9gTLBSOgQQIBI6Z71KsFNCgzyI9I/nUw9RLUbVNR8R+n6UqbUHqP0/SlXKceV1WsulbbEcgEj51werjjdubaSzGRk88967Xxmwz24B25EmYgd59qyNH+zI0PYOpJttu23GshGaQAQ9s7jt6pX+IZkV2jtWZpdOSLaqNsj4jxuk9xnFarrtNtN4YEYUT0bgzRuPfO6IETVOwvlxDkEdwzLtESQBInI5ptcLjAgFixJ3MQ27IDE8TEdwKCxpkNhiyjcGye3aBB9REzW7or9u/adjlgNoUtndtYK8tJIG1RAHA5kisXR2SyxLMdoA5dzt2iNoEkZAH0odg+U+4NBEY+eYI9CPWgueI6lVFpf3rXHN0sMKsEqLYtkT0t1SRzgxXOeO6s7kxwOCIAIjcAPZpyefatbVa833ypGwch8yY2nqyAAOMdqz/ENKu0liZTgbuxz6Zn596Igl9Q28XVQkIBCCciGPTAWI+fHrWx4nbcbWuagNZtWlVGUCzMrMWEj94BcbLDqhpO2aqaDddRPO60sytlSFKqC25gTG51nsTGTFWv8Ad9pW3BFBM4+6CTkgHA/0qmK3g1ptSCGKKQQWc7RgyZGDcOAfhEHAMTVfxDRFWYbm2W2KmWUNBcqJQNO4RkDgj61sX7AcQeD+nzqtr7gGxEVSccrIVRgcevFFVW0Q04dXG9XK2wyMkqdwdWO3eCMLKrPcbpGZaixuYruhNzeXbhelZkbcDbgLmAT3ziouCISFbbkeWCok9o4I9+1G/Yyrg71boCn92VIbBIBnIGQDjtioKv8Au1UyMED4jxxzT+HOogAmSoBgE5lhO4fCKsay6qwYY5iZJ57++T+ZqsQ0mX2t8PwhVMfwgHHfJxzQT1GzBYFz2AU9zxtaCee81TvLsbKoDAlHOVBnEcIR3GCJGM0Xw9GKtxBUvcLwh2L2tMzDeRKuEGZA9JrM1t8E7UG1TGOknE/eAE/36UTRX1ROCZj3MfQcVb0upBrKuJBg1O20cUHQJdmioaytO5FWU1FVWgGNOz4j2NAs3KKzVFYGq8DIBKndABIjgEgZPzIH1qvobzW3jicCeJ7V1Ny2XtlNxCsVYqDAJWQpYDmJMem41VteHi2dyhQw4LAOvyZXEEH5URlagAF/OUl0baRMZBiFYAjFT0WswQhC5AAJfe3JwUHE45HI96qavTuD18STtBwJzjmKZr+25NomcQfhYGOBB57TQdF+zWb11F3tbUqTccB7+xlBMbSEMboEzEvMmrWo0yj/AIdwXRtUmLbWyvaGRpHpkEgzWfpfG4teW1mw4gKQ1thcA4w4bpg5MABu89pNbm2pVpCksu4DjuAATtn0k0IM5I5kexwfwqG6lvYiWJJMZOewAFQNRsG/c6j9P0pqhfPUfp+lKuUjzu2uoGUqRIIIIrlNYlyyfKtKpIVnLGACo7gEjNdG16uW+019hcEgbSsfSZOJ+Vdnam8F1Nwags7NabbhgI2nADKGB9CZHvXR3NKPObYw2Nt2ktuuEBQrMGHYkExOMDtWD4z4yuouIbVkpKBHLXTca4w3Qd7jCgFUC9gvfmtDwTrYABA20qZJREJIUM59fef6USNRdAikywEksWaQMK0cxBkzJ9BWBqdGgLEXoYDaOln8wmAqArmecxA4onjuvR+m3cQFSF2qSZaYJPY5mD8/Wi6zTTLE5LqJQMVHG0iANsHOOKDmtHf2uu4MeoztJVie0GCRn2rW0+lNwLvjbztA5PaT3geo/Klo7CPeZ/vIRIEx5ik9azkAxOcz+FagFVDJagQKZpgyJxxgz7Z5qRJ7fpzQNWSAcrBxB3fkV49OKKGoKr0LEcTwPUDMjFPbuZJPM9pOI4NVkdT0kuAIjdlWJ4EEEkAjkxVrzWAI2x/iHHpIHP8A7qCrfv2+lshwcCdryQFMzIAg0bUagKeRJ4mY7Htk/pTxII3NIAlhG72E/X86y9TcAJMlnBACOu6Qf4jG0+sT2qgz+KfxMW2nlQV/Be2M5/GrWu0NtiY37g0FXt3YCiDlV6gcg8wJHrNY9p1dpAVIEs4BIEkAsVk49gOT6YFjRakpvtW5bdI3GNoTkFFkbSTmSYgjGKiI3dPccMVCAPHSp2JjPSCeO8HuScVVt+Eux+Gc9o/7jiPxrW0+kjpCt3y2zE5KjsfkojNH86cBvWQQHB7RgDE0Vzx0jdyB7E598HNEtWAO81t6jTo4+7PAiP5dqzjoSDEGgHuotod6mumqylmPnQPax8zRkyflQysfOrWnswPnVUxHHt2kifSaIxx2Bj1wP0qvfPqsiq1/UKRAL4/5ojuD7R61BSSyW5MzP1od/wANUZXBBn1Hr9K1NNpZg4jHt+dD1FqGI4JJ/M4oipbAuMuSjdz/ABD2/vvV3SaR0JDQQfvT+g7T3rPN7ae8gyPn7VraHXi4BOG7j19x/SixNlobCrDLQmWstqF8dR+n6UqlfHUfp+lKsSvM6eKy/tBoA6AkgbTicTOIBkAfM1q1T8WslrZgEkEMIIBkZ7iPxro7fHKupRghj1x7+/Na+n09l7TvduINssilLpa6U+G2rInlqDwWcyMRisoFpkdIOBPJA/i/ChX7jkBSTtBkTu2Z+8B6R6etVl2+o8QXVBUOm0lllhB5Nh1a0A26SGG3LSTneBgRJJy9SrAMU3XRuEoquoUbgsttBwXPw8yRzTaA7huuLacsFbfaY27ltU+JraqQrXGAMm4p5ngUC9cJM2fLZdzFEcfvQqkQWKnbuMz0mMGY4rXSTOFb0zLeZ0AZYElS3WTksPMVWkGfiAOPeatLqA0kQR6d449aAPObkW14hs4MZgSZPb6Gq2p05XfdudTbSF2SoDYgkzJxJjiYmorRRVUlpjdkknHoDn6Coai4D0BiLkKVcMQvcsAqzuLQAC2AJPpWfpNGGCXb+594bavwHpZQDacTJkkmVEAd6LevqL6qqFU2IhUMxcwu1nMYJck9vvQBUFxOPxj3/uO1RSI9PbMflUfOyRBmAd/3TOcf3igPrAZxwe5hTHIM/TI9D7UFXxG+WAHVmYUr0nMCZbOQeR9Kq2dKSVEBQOssMSDBUoACZie2MVovYN0q7ADAG3aoQIAdohCJOTBMn1o+m04VQFHy9f8A3QUT4OpYlJ2EkqHiY+6GIgkwZJCgVbXSoo+Ek+oAB+pMACrOwx3/AEn59/zoZsuTgqBxwS35mB+dUVbutRcMqKf4SZJzPIFPbYd5GSZOVGOOIjng+lWLdgKSYZ2IAaAoGCDngcweaixLGfLQxEM5jvOMH371BX8r+EsOJ27B1DP3fmOY/lUnlTEsZ5+fuSKP5THk8cBRtX6zk/pUgJESTExnieYoK4Jjsg7k8/jxQzqZxbE/4j/Krf7CCZOfcyaOqAcCTVVW0umjLc+lXMk+3c/0pImZNFogN3ThhBoS6UD2yMHv/pVo1AqPSgrvrmtkqsj4WhW6SVJK7sciTx/Eapi+JZj8R3bQPhWeAZzifyq5rCAp3EAes96zWM8/jUVW1KKeMH+dB0o2mcyIz71cbTAqSTkdvy+X4UrYgwMzAEURtKZEioOtEsaUIIHrJj1pmFZbjN1C9R+n6UqnqB1H6fpT1zjzuioOrtFkZRyQR+NGpV1d/jm00bEP5hCusld0liNoBCxOTgScQDTXLCkgB424JEbu7SzTMfTvWv4hpBBYYMGfw71i2LYnp2liCMyYzyII4xgzWmV294ZbVsQYAIDMGaGMGBtEiZ7YBzR9KioGCggNnpiGYcFpIgc8Ami3NQzqFdmYLGwbUCqI6gYUMxJCxnHV61C1dBGQw7wwIkEnI9QYPHpSCTNiB+P6dv50yL0w0E8e2aQuiT7f3/KoC8CTFASzcZf4TgDKK0lQQrPuB3OASAcQIiIqrq1S2pbYThZIGekjb39Y/CjK24YJg9wf6VF9SFYKTk+sHA7n2/WaCveHmJADK4Ibd5nSZMmU2lif/wBCg2PDoMklv8JELIyIGeKuH+/6AVT1ji2NzM0HG3H5Y/nUBtXqgqgtx6zkn8ar6BvMtdTFdzEwDnaCIHHHb1oL21vhXLBUUsTIPYTBC5zESPXtzV2xcZ1AVtoKhQoExtnGZIXJ/PnmgtAZ5kY9YzmM9xwefmaTHIA6Wzgx1R6e1RNvbIDSATByMDjbu6h9afbJz2EYOYyfl3qhNwZk+2Py4kUy9R7iB6pjJHYkqcHBj14qNouASwBycrzgdx/Sp2rokyDORJ3Lz3ABgxHJxUA3QjKlZJ+9uI47Qeakk+qz/wArAfmaJaB9I/p+ePlUmU/+v9aKYH1K/T/U0z3QOWX6x+k0gKkFqhlu+hn6USGIJCzAk+w9TJqLW5weKD+wr/i/zE/rNBYQk9s4x3qNkruJZCw+EqXdI7EqUPxDtMie1Vx4eAZDEfRf5AH86N+zDM5nvJB+kGiKOq0Ia6WtoRbBwly55lz5s20KSfQACm12niCMAjj+optRadekuYOVzIj396jcdEWTgYnAknjgVFNYstcEAT2LdvbmtHReGC3k5b17D5UbRXFZAVBA9CIP1orGhIg1BejNVe4ay2o6g9R+n6UqHqD1H6fpSrnMeZ0QJpSaNspbK6u4JBrKNkq5UDkiO3OK3QlA1Oi3d4Pvx9YzVSso3/fMx9RioAkA7FAOZGFz9KhaQAtKgyIzMgyDIhoBEEZB+I0xiYIx3B/vNVFu2kgTkkZ9J7xUUtAAokLHoAYn1FPIjETj3j3j+VV/ELZBUrgzGIg9xP1A/GgtpbYFmLMxY7iD2PGDyTH6VG4TRHQlZMTiQJ55/CaBfvhfi+n+nqfxoJJaJ/lWd4vo1uoWUibcye3uD70+v1DBwqsRujGABH8U/wB4qlc1QxtWCGJ9QcR3PJzUE7WtPk7QxkKAPkeY9okfWt1NdprSKrWmYhFyHYEmOSIj3xWPp7JdABtk4AU9RjOV9f5Vd1M87SeO8D9J4qX2q9a8WsuzeVYKMATuN1zBHBGY/GlZVYxiFEyd0kc7SAIX5/iaFoFLTIW307ZliO/UYkk/Idhipacx7xmYIE/rx6+oqmrOnYDa0Ed+kkHdmNpkY96cgEjsQBAUYPqbhbM88RTZAG1ly2bZ3HgDtwDMwfajEPsE7gDLD7pPbdb9eI9MGriA3FwDtMQDwIg98SIn5ZqvweIH9/hRbtlVyjRJJdR689Q9T7RQ7bY4+mP/AFRS20hUSKQaiJzT1GaMNI+0PtfYxKq8QrEGCB6wSKCIpVBtQFO1pB9DE/gM/lRLbhsqQf770EHtg80BtErFRAwZAol/VKDB5rQ0KCJFRcSTTKBSOnFXRb9qY26y3Izbln2qpcte1bRtUJrFDHM6iz1H6fpSrU1djrP0/QUq5x5da4t04Stp/DQfahHwc+o/Cuj0srZT+VWr/uZuzCnHgbfxCqMO7oEb4lB9+D+IrE8W062xC4+pP613I8CPdvy4pn+y6tyQfmBTWbHl9rXEH1HsYP8AOrK61WiSRBB44jIIrv3+wyH7tv8AD+lUdT/s9GT0qBnDEfkRVPbmtNqgnBDTJHWrNl2guAYVoAwAMRjNV/FdSXbIQ5kRyB8jPv3iry2BbMAqMxkj8WMYHvTX9WdxXcjAE9SQVMd1LAEj5gVBj6nStEkEyeZJNDTw8n7pP41svq3OCZA4kL/Skl9h3j6imrjMteHNOFM/UGte7piVzzA/1oqeIt/GB/8Apa1/s1r7L3duoS3cRgwJKpKmMMCIPIA+tZtWRj+QwViQAXBI98QIJzyKoeXqAJ2sB6wPlXTeM3kt3CthV24hgqyfckLMzNUCXPv/AJj/ACpLpjOs6m/EDjnjuOJqzYuXcE29w7gYn/Wj7LnZWPyDf0p1s3f4G/B/5VdQDa1wR5TAjgnB9cciZ9qFeiyFD7gTMyMTPYg/rWjY0l6CP2W45IIwt4EGeRHPyPrStfZy67eXdt3LZbs67WE8EB+9XT0zPPQ8Mp+RoTXq6zR/7OtOR1G4x9ZgflVhv9nOl7Bvq7f1q7DK40XqIjD+/wC/l+FdV/8AAbQ43j5O385qI+wSTIu3R/kYfmP500ysO1q3C7Qxg9uR68Hj6Vh+KX1R+knccmOP6zXdH7CiCPPcT/gWf+6g2v8AZnYmXu3HJ/5V/JR/OpsTK8289pmc1d0njlxOIPzr0i3/ALO9KPuk/Mmr1n7K2E4tj86elzycPoftO7YNmflW/pbhufcZfnFdCnhSDhVH0qR08cRWbjclYn7C3pTNoDW0bVCK+1TW8cvrdH1nPp+gpVo6+1+8OPT9BSpOPFet8UpqQSnC1Pr1Q0VMUttJRTVSC1KoinpolMU/mVDbSBqaINorZ5tofoKh/uiz/wDTb/yirANNNX9H5iuPCbPe1b/yipf7rs//AFr9JH6Gjg0t9T9VfzEV0VscA/57n/lS/Zk9D/nf/wAqmHp/MqaYGNOo/j/6lz/ypfs6+r/9S5/5UYVFhTVwP9lU97n/AFbn/lS/Z19X/wCrc/8AKpMooZgdqaYdrAIgtcj/APrcj/uoVnwqyp3C2u7+Iyx/FiaMripeZTTE91MWqG+mLU0TLVEmozTbqolSimLUg1QS3EUxuGmmok1Q5emJpVAmgRqDGpVE1NVkeIf8Q/T9BSpa9h5h+n6ClW5x4L1tU05P0pUqxevZOJGmY5H1/Q0qVKoi0MHJp6VQETmpNSpUFa0x3t8l/nR5pUqfVRuHB+RoenPQvyH6UqVUTmnWlSrKiKad6VKqBqcU4pUqgiaiaVKrSpUxpUqBU9KlVCFRNKlUDnimpUqtEaRpUqURpnpUqisbX/8AEP0/QUqVKu048F6//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l-GR">
              <a:latin typeface="Calibri" pitchFamily="34" charset="0"/>
            </a:endParaRPr>
          </a:p>
        </p:txBody>
      </p:sp>
      <p:sp>
        <p:nvSpPr>
          <p:cNvPr id="16387" name="AutoShape 4" descr="data:image/jpeg;base64,/9j/4AAQSkZJRgABAQAAAQABAAD/2wCEAAkGBhQSERUUExQVFRUUFxQVFxQXFxgXFRcXFxYYFBcYFBcYHSYeGBkjGhgVHy8gIycqLCwsFR8xNTAqNSYrLCkBCQoKDgwOGg8PGiwcHBwpLCwpLCwpLCkpKSwsLCksLCwsKSwpLCwsLCwsLCksLCkpLCksLCksKSwsLCwsLCkpLP/AABEIAMIBAwMBIgACEQEDEQH/xAAbAAABBQEBAAAAAAAAAAAAAAADAAECBAUGB//EAD8QAAIBAwMCBAMFBgMIAwEAAAECEQADIQQSMSJBBRNRYTJxgQZCkaGxFCNSwdHwYpLhBxUzcpOy0vEWU4Jz/8QAGAEBAQEBAQAAAAAAAAAAAAAAAAECAwT/xAAeEQEBAQEAAwEAAwAAAAAAAAAAARExAiFBElFhcf/aAAwDAQACEQMRAD8A4YCpRikoogWo6B7acCibafbQQC0+2phakBQD20+2ibaeKIHtpbak7AckD5kCs/xHxTaFCK7b9wBAiSOyyOrODH60NXXIHJA+ZA/Wpi3XM3LqQFNj96YG4uQsAjbtURkiVO4mZxBrR0+hW+QtlTYBgeY11ghbJZigBZshgCCYG3d3q4mtXZTbKfwbwmzvZbl67qbyo52WW32hCnJKkSVgn4lEqI3jBzvtFptRpLhTzfMA28pDLOf3gIIU4PLSQQRgg0w1oFKYpQ/C7rvbDPEkngRj+5qWo1IUxBMDcT2AkgT9RUU5So7KDr9W6AMqBhAJyRBzjjsBMjGaNpbwuKGHf+VU0xSm2Uc26YpUxVc26jtqyUqPl0FYpUSlWWShlKCuVqBWrJWoFKCuVqBWrDLQytAIiokUUioEUQIioEUYrUCKop3hn8P0pqneGTSrl7cXSIKMq0JBR1FdHc22nC0QCnC1UD21ICi+UfQ/hVRfErW/Z5izMHmBmMwKAl24FEsQAO5MCuc1/jDFmBUiCQFPb3gfePvIE1r6PxV7m820ItqCn7QWt+WrXAUXebiFVBknkNjBFY/g2jFyCEZvKBZtxRbfUejccEk4EZk8c1WbVjw2yqWGPmlLl1mRtpJZbYtlnUoV6i+9QCGEbWnFY1zVt5n7uZ+FFHUQpxAxkkHOMmruv8UZy6+WiMdqlbaqiFlJ6oWBMGOKJa0VxLM/vBbbq3BYUsCU+LuATEz96rUWvAi2luK7R1CCjhwWP3VVrfUpnb6Ak5BFdbcuaHW6q2qbx5txLYN7c3lSrvd2vbuEvJRVRLggbiRArjjq3Qh7d0Bojci+XcQjAEqBJgnIOZzxR/A9VqbVxbthwjyFW6wQLKiQvWIZsRwSS2c1Esvx7D/tU8Esro7Vzyl2aRkMyUi2dtkWwykMPiU/O2OJJHNfZzwi1ZBu+JoGGrth7JFq5dYNp7YBYQC6lkJcKBtAHOIGB4t9vdfs2ai+xLlSbTW7Nu3t3AwxCFojiD2OcZy793UNp7dprl9LNhriC4W32hce302rbLBX92TuQsTBJC/dN2Ofj4+UmCajXraJZbcaa5cu+VdQOLRUHhFeWBB+4ciRkjNUPF7jYu2z+7IBOJO4yOqYKypU/wD6BpXity2tpHW2ERXK3LZXeQkhlfIVm3NC4DERJ6RT+Ja9LFzUWLd3zbIG1X2WXDFipbc0QB8UMuQQINR11VGre4hyBOMmA/chff5Vd8J8SULsYbQv3pkEkzGODz9BQtJZ322l7e1cojPtZnODtBHUIABzImYq5oPCC9/ZbtuVKiXUOtsSykteiWFr7p2lScQRUVa02tS58Jn2xMesTMe9ERw3BBjGM1had2a6SihvMYW2IBAIUgwjMC6TtGVzAjvWrZ0xtJ5zpdEqTtZdq2xuJhdzSwPSZMHntmirBSmZaK7LjqBB4IwG79MgE/ziltoquUqJSrBWolagqstQIqyVqBWqqsy0MrVllobJUFdlqBFHK1BloAEVAijEVAiqKN74j9P0p6leHUf77Uq5uDo1WrCLSt2qMq1t3R21ha0G8xHmMqzBWABA77sHn6VreKXmS2SpUHA6iB3ztB+I+3z9KwTfUCTMmDxiBzn19qrNRs6NVuDyxcuAbORLSygkbUZh8RYD2iROBHWrvuEsizw0lgExt3NtEiD7Uey3GCCPgyY3fdDFcwePpQPD9G14s2CF2kiQssTtxJ6gOYEmjKaXVW35Vq4xaSGbYFtlZB3hp3KFgmWGMnFCveForFSUJwAd52vPVJ3Qw5AgDMEii6662mdCpG4WzIgEAODJPqYJwRWl4BqrdlBfdLF/zXNlrd0kP8PSUFqXWc9RQcKBMmAztILVpgz2kcKqyu66QS87d23qtuIHSSRJGDxR7+vOpITFtEBYCFJJEE7rjBS20BccAIxA9bXi162Bbt2Wuu8Mr3LRKWzb3P8Au1BzfCtMXCQDBx6UNLaAgN0+UTcRdo3XWlTsYhZAIXuSBJjk1RveF+BW10z3WW48BlD+UTZXd0i411cKqncxMwdo5BqGl8MfUMtqxp0vrZ3xesi3b1G4Ksm/ki4N/UpYdeVEZC9R9jmsamzda6lsbHXaFbyVQXm3FJZut8DDSeQOYPP+I6BFu6hNIhFxRdLMLxuDexKsLSqoiEkSZYb/ALsVfc9pu3GD4l4A1jUm3dFxNzuAHtm07CTsaCPLAcggbWIwe0V0Ot02nu+F/vra2tXYZbdoC9t8ywSCt25LbNhN1ouDkqoBiRWB45cvG3ZDy1lBKYU7d20NuuI7ndMDrYERgDIrNa8GRs7WDEi5uusSsMRaCgkCWAye55xU3CzWhovAjplW7d8tlvAG2QzNhXRiyqrBHJAZYdow0dS4gNN1eZdG1AfLa2XtftAIUthGACgRyw7nuazrniBJ2ku5nlj1OSSQZ+NcGMMZMVs3NBd0qudTZvW1NtVAdcsHOC3UCFBVwDw2RRT6TxV7jYsLdY2mQW7VoWxuaB5myxC7wfvbciARVxvArbKhW4r5IYjzbTKsj49xEqDJ4n6UB7VoX9zC3aG8Sq3Gu2wGBAC6guwfOxp464JEV01v7R2LenPkIl17jAr5qZ8oboOx2I27lYE21ZeJaTAU4x/CNB5flk3bdtpkXSyhEmRukjGfvHMkRQ7+iR3G3beklVTzXYXILDf0XpETAgRAGOo03jepuXbCBAjAus7dvmECc4A3LLN3wDEYEXvs14EzM5toS4tqS433byLAFwqqGbrEncBtMEKMAGYWxn3bjyly5bt5bJEnYzM2DChUJALws4IOJitjw3w1rrGXUKBA2qoWZmVJy35VzH7M967sbUuEVmFslSoYKYDFXIO4/wCLIitDTXmssTkiSo3LAcd++P8AWpYNPXaTZ6kTAJAH881RJrb/AG1btvcAdu2DtUsJAGP8OJHI4msXVaC4hypAOQTjHP4ipK1LqBNRIp7HUu4lVUkqrXCUV2HIRiIYiQCJxIo9zROrANtQEwLjbxaZgoYoj7csJVTjaCcmATWl1UdaGy0tRcuW532+kGA67irEgkbGIAZZG2Z57VG54qq2WnTMbkR1M4dSwlGCiARkcjiBMmoaiwobLVgZAPqAagy0VWZaGwqwwoZWgoXx1H6fpSqWoHUfp+lKueuDrVWp7aeKBr2hIBgtgE+/yro7/GP4reW6VVWMhsgQRt4JmefQVXtaFWYjqO1SSfTPHzI7VVYjzAqTDeuG9MxNX9VAgW5w20sD0mP0Mzj2qsK97R4JMqvCgTkk7QpjA78kYFG0QXdstIshVLZ3DcJz1zB6iCBjpPrQvE98IWR7IKyu9YFzqYbpOWEqwn8KB4boiXACzLGSZgrGZz8Md/egr6/UlrrEkHM4iCFwIIxx9KDdAYrCMTuKmIJdmLHlR/ywADzzWrq9Pb27VG2WJB5G7EASelfx9RFK1aK9ShriWuuASpMAMxE5Xg9QB4miA318oraXaWMbRbfeB5wUwzjloCgpkAzwZqxoLJKq9xHZZDDqiVJZILASkskTuEZwaWkaxqLZ3rcsvufy7pD3UeTKIxlRbZMCUHVvkjABDZvXtKz2blnF0Bc5O8SyNbuCZgvuESDirB0+l8SbTW7V0WbDW7T3Gto7hlLMttXL874Cqo4jdMZzzh8UdmLEgl5LdJhySWIIiAAYMTwasL4pybyKrrggLsY9ARLu1iA0lQW5nPAisB2CkASQGbK5BHoDj5TVPTe014W2uu5COuLmnI2Fybi23VUdCqupMlWU4XGVkc9rLx3kCBJHIAEz+C5+VdneVb2mW5qvLsXbbOsqB5twEjbaayV6iku24kkhgDkg0P7Q/Z23bYXCmp09lV2k3gBcuNvMbUIQgG3sJCK2wk7hiSTXLXNEbMsXttDFOhluA+rAxDLHDCfpWlptMFVdQp2bU3I91fMXckqEQFGUnesAHgZOBWd4hqH1FwuFIBLYElFCjdtHOFXvzGTTajVJaZ0sO9y3BVXaUB9XVJxPYGT9eJFdF4JrmvXyl5xa3sUdhZ3qW6dquisEVTcVJgASoPcyLU+KIGfYu92HlhXtBrUbNhYAsNzzkApALk5OapeA+KiybjNc1Vs3Yi7abaVK9YbbuAuMTAyRAJPuNG/qEs3XW5F57yAPfXfbFq5KmF6XJgqOFW4d3KgkEh/CtzTvtf8AFQFGuXmHcKLlpDtS6sqyeWuTuwDtNb+j+zdsWnvPea2e622nZEjo2NmWDDqCxHzrmX1rvbBbzAXf43lwii3siymBuALEnDLKd8ntPA7Fq3eWze12mFxrnm3d2nYFlKkBX1IYDrmSGPSyiO4MzeLfKTrnrHidqCNo3r0rca4ymDn12uZ9TVvw+8RZvJcs3AJSbptkwZNsBWPSeXwDJjkxjodX9hf2bcHtq6nc6sFLkgkQjH4VK5yMsvbBjnfEvEWvCEHl2VY9AbaoaQCdpOD+eSBT/Se+cYLfaXyH3WSVS4Oq0XW5MGDOARMTkAgHvydMfa+1faCIkbcngERA+WPes/xezYs2DCsxuhyS20KhHw7Nu4lpyZiBjgyeNyPaorvjoSreYXZkbcZjzQSeC5LYyOfashvE+stdvXibaMlvCsADMKN2FXqJMCcYzEW/s14sCNnbEqzBpgZ5AHUZ/QzzW3qvsravKWXdbK53w2wQJhxI2yO8CIpw3VLS+N6ZElpc22OxouBiWBLMF3iBuW20cme2aj4bf0wstcu3AjuCdtorv374/eB5YN0+ZEgcQZism74NdQTCbdxlvMSOnkYMjDLk/wAQ9xQ7G23++Yd+lFI3beZhgRtxEsDzxNahje0vhV0glUHlhT1eYrDcrMGCbRlQByCwMSCZoItlgSASFjcQCQs4G48CTgTXRfZnVvdUxbuNcbrMwAqt1SNqhAvV6djXJiHv3nUjYHZFCMTbMHkfxDMjFStS6my0NlqwRQ2Wo0zr46j9P0pqJqB1H6fpSrMrzOtiuav+JG6SB3wFmMfP1/8AVdOVrkHAtFlPUy4BBEgmCSfWB71qO1U13b4/h9+/bIPHvWizMRDG0F2sRshiTMdRUSWkGN3vWbZckkg5JkZxAxiau6jTP5SuFJB424M8emRMDHpVQDQ2d7sdsgfdVRJJEQqAc/SatXGnKqEiJ3HgDkNgQDxn1pvCtNuJYMcNDHO4f8sGY966G9o206y9uWcElnbdCiBOwj7xOCcxGINBzj+IukBdpldmFV1IYyVmDPpuwR6ip39PKgMNzQGCByEElsMu0NuOIhsDvxW5q9GrrbdmCgEKIUgD4dx2zA7TA5BJ5qrrtYqobp3BwsJtdSQ3G6dsduw+tBTHiaXbS2ja8m5NwG6C2za0Eb0W21zamxIjdMEyCZq34j4hdXyk1OptMbbA+abT3L4yGENdsozIVZCU3HHxcxWbo9ez2x5iblHQzLZUQXaVl7cO7bsZzGAcGt5LaIIt7f2S4AR0FYvW8tbtXtTZMvAEpuiTEmKusY5dkZryncSmTauABMqAVUFZAKnaNvAkcSK2v/jyu6sWjdbtbG83zlDllVhcI/4J5JW58O/nFS8PVEvs9yzYuAvcbjrgjcG2q5tog3AwqgMAQDgENZv75L2dotr5ls2nFkgyuxwF3HducNJPsMCk/parv4Pc0rIbVzqK+aBbN4EPuB2qybutRJ6tuAD3yHVaV7twg3bl3asg3DuvL8Mhgzxb6miN2MzlTV6zZl1uXXCoqgC4bAuRGwAC2pK+bvUfeJgliOqgaW2WutcGpZthuRca6tu7cEgGB5ko2y4zSHbcZGc0+DoPHPtQLy6VtI6WG05Fw2lRQm42V3NcO0KHH722dygMAM9q5jwf7H3Ll4K9zSJt6mdtRYurtgEkKtwhokYkZMfKzpfDXYFBdsWt0sbjstseWwO398D+8Dgsu0Y7tjNc3cc7jsCNJwypBkD7owR+AqGfw1vFtMUugAInlYMIi/fcr5iHqBKnIuktwD2FWdJ9pFt3buovWLGqu31ZpujaiOzTvVFja0dhB4I9awLlmJLIF4JWSCsHshaY+c89qNYvm4wLASAqrKrtZlwoYYDCBGfrVXDeIXXvzduG0CxEW02oOBJVEGxeADwc8HJonhv2gvaUsqbCro6Mly2rLDxPSwwcKQR6fOheIWSWL3GBuMSdqjCkmYOIA9u2KPoutess57gvGMbYZgeI4kH3FQeqeC/bC3rNDb0+ouNZdStoMt1UcGJt3JDISoAIIcAcAsSRXLa/wLySBdYkPuV9oD3Ld4SSLighdjrDK85GOQax2VhhDb2n4gRk/PMH606WWwenAjCiQPQH09sVak8cG8It+VfW46b0tEMtov03DuBAyrC2O5kGdsd5ql4/oVvajfbtCzb6R5YdnPSoElmE7mIJMzzWiDTGjWMa8FtNKlRclWIGMjM7e0nsK6Px77Y27+nVTZIuAovmC7B2zkMoUeaInaYlQYPvxPjV0G+xHaBPuBBo+h6+Ru/v8sVD7rbvaxS1vYiBbalcqpLFuS5jq9p4q/p1W6Ee6LYt7bqMgZFLMu50VlSGtKwgBjj4jJiK5jV6vY4VcR65+U4rY02m3W9xCPuUSu5gxBMmCBIUxBjsKFrZ0euNi2DdDZWP3bsyyQwAZk445LdhjNZlgky7fG53v7s2Sfzpi2mtO5Uu1pQv7hrpiXHSLbKBuCOxO5lzt4yaZL6lV2gghYZixO9gTLBSOgQQIBI6Z71KsFNCgzyI9I/nUw9RLUbVNR8R+n6UqbUHqP0/SlXKceV1WsulbbEcgEj51werjjdubaSzGRk88967Xxmwz24B25EmYgd59qyNH+zI0PYOpJttu23GshGaQAQ9s7jt6pX+IZkV2jtWZpdOSLaqNsj4jxuk9xnFarrtNtN4YEYUT0bgzRuPfO6IETVOwvlxDkEdwzLtESQBInI5ptcLjAgFixJ3MQ27IDE8TEdwKCxpkNhiyjcGye3aBB9REzW7or9u/adjlgNoUtndtYK8tJIG1RAHA5kisXR2SyxLMdoA5dzt2iNoEkZAH0odg+U+4NBEY+eYI9CPWgueI6lVFpf3rXHN0sMKsEqLYtkT0t1SRzgxXOeO6s7kxwOCIAIjcAPZpyefatbVa833ypGwch8yY2nqyAAOMdqz/ENKu0liZTgbuxz6Zn596Igl9Q28XVQkIBCCciGPTAWI+fHrWx4nbcbWuagNZtWlVGUCzMrMWEj94BcbLDqhpO2aqaDddRPO60sytlSFKqC25gTG51nsTGTFWv8Ad9pW3BFBM4+6CTkgHA/0qmK3g1ptSCGKKQQWc7RgyZGDcOAfhEHAMTVfxDRFWYbm2W2KmWUNBcqJQNO4RkDgj61sX7AcQeD+nzqtr7gGxEVSccrIVRgcevFFVW0Q04dXG9XK2wyMkqdwdWO3eCMLKrPcbpGZaixuYruhNzeXbhelZkbcDbgLmAT3ziouCISFbbkeWCok9o4I9+1G/Yyrg71boCn92VIbBIBnIGQDjtioKv8Au1UyMED4jxxzT+HOogAmSoBgE5lhO4fCKsay6qwYY5iZJ57++T+ZqsQ0mX2t8PwhVMfwgHHfJxzQT1GzBYFz2AU9zxtaCee81TvLsbKoDAlHOVBnEcIR3GCJGM0Xw9GKtxBUvcLwh2L2tMzDeRKuEGZA9JrM1t8E7UG1TGOknE/eAE/36UTRX1ROCZj3MfQcVb0upBrKuJBg1O20cUHQJdmioaytO5FWU1FVWgGNOz4j2NAs3KKzVFYGq8DIBKndABIjgEgZPzIH1qvobzW3jicCeJ7V1Ny2XtlNxCsVYqDAJWQpYDmJMem41VteHi2dyhQw4LAOvyZXEEH5URlagAF/OUl0baRMZBiFYAjFT0WswQhC5AAJfe3JwUHE45HI96qavTuD18STtBwJzjmKZr+25NomcQfhYGOBB57TQdF+zWb11F3tbUqTccB7+xlBMbSEMboEzEvMmrWo0yj/AIdwXRtUmLbWyvaGRpHpkEgzWfpfG4teW1mw4gKQ1thcA4w4bpg5MABu89pNbm2pVpCksu4DjuAATtn0k0IM5I5kexwfwqG6lvYiWJJMZOewAFQNRsG/c6j9P0pqhfPUfp+lKuUjzu2uoGUqRIIIIrlNYlyyfKtKpIVnLGACo7gEjNdG16uW+019hcEgbSsfSZOJ+Vdnam8F1Nwags7NabbhgI2nADKGB9CZHvXR3NKPObYw2Nt2ktuuEBQrMGHYkExOMDtWD4z4yuouIbVkpKBHLXTca4w3Qd7jCgFUC9gvfmtDwTrYABA20qZJREJIUM59fef6USNRdAikywEksWaQMK0cxBkzJ9BWBqdGgLEXoYDaOln8wmAqArmecxA4onjuvR+m3cQFSF2qSZaYJPY5mD8/Wi6zTTLE5LqJQMVHG0iANsHOOKDmtHf2uu4MeoztJVie0GCRn2rW0+lNwLvjbztA5PaT3geo/Klo7CPeZ/vIRIEx5ik9azkAxOcz+FagFVDJagQKZpgyJxxgz7Z5qRJ7fpzQNWSAcrBxB3fkV49OKKGoKr0LEcTwPUDMjFPbuZJPM9pOI4NVkdT0kuAIjdlWJ4EEEkAjkxVrzWAI2x/iHHpIHP8A7qCrfv2+lshwcCdryQFMzIAg0bUagKeRJ4mY7Htk/pTxII3NIAlhG72E/X86y9TcAJMlnBACOu6Qf4jG0+sT2qgz+KfxMW2nlQV/Be2M5/GrWu0NtiY37g0FXt3YCiDlV6gcg8wJHrNY9p1dpAVIEs4BIEkAsVk49gOT6YFjRakpvtW5bdI3GNoTkFFkbSTmSYgjGKiI3dPccMVCAPHSp2JjPSCeO8HuScVVt+Eux+Gc9o/7jiPxrW0+kjpCt3y2zE5KjsfkojNH86cBvWQQHB7RgDE0Vzx0jdyB7E598HNEtWAO81t6jTo4+7PAiP5dqzjoSDEGgHuotod6mumqylmPnQPax8zRkyflQysfOrWnswPnVUxHHt2kifSaIxx2Bj1wP0qvfPqsiq1/UKRAL4/5ojuD7R61BSSyW5MzP1od/wANUZXBBn1Hr9K1NNpZg4jHt+dD1FqGI4JJ/M4oipbAuMuSjdz/ABD2/vvV3SaR0JDQQfvT+g7T3rPN7ae8gyPn7VraHXi4BOG7j19x/SixNlobCrDLQmWstqF8dR+n6UqlfHUfp+lKsSvM6eKy/tBoA6AkgbTicTOIBkAfM1q1T8WslrZgEkEMIIBkZ7iPxro7fHKupRghj1x7+/Na+n09l7TvduINssilLpa6U+G2rInlqDwWcyMRisoFpkdIOBPJA/i/ChX7jkBSTtBkTu2Z+8B6R6etVl2+o8QXVBUOm0lllhB5Nh1a0A26SGG3LSTneBgRJJy9SrAMU3XRuEoquoUbgsttBwXPw8yRzTaA7huuLacsFbfaY27ltU+JraqQrXGAMm4p5ngUC9cJM2fLZdzFEcfvQqkQWKnbuMz0mMGY4rXSTOFb0zLeZ0AZYElS3WTksPMVWkGfiAOPeatLqA0kQR6d449aAPObkW14hs4MZgSZPb6Gq2p05XfdudTbSF2SoDYgkzJxJjiYmorRRVUlpjdkknHoDn6Coai4D0BiLkKVcMQvcsAqzuLQAC2AJPpWfpNGGCXb+594bavwHpZQDacTJkkmVEAd6LevqL6qqFU2IhUMxcwu1nMYJck9vvQBUFxOPxj3/uO1RSI9PbMflUfOyRBmAd/3TOcf3igPrAZxwe5hTHIM/TI9D7UFXxG+WAHVmYUr0nMCZbOQeR9Kq2dKSVEBQOssMSDBUoACZie2MVovYN0q7ADAG3aoQIAdohCJOTBMn1o+m04VQFHy9f8A3QUT4OpYlJ2EkqHiY+6GIgkwZJCgVbXSoo+Ek+oAB+pMACrOwx3/AEn59/zoZsuTgqBxwS35mB+dUVbutRcMqKf4SZJzPIFPbYd5GSZOVGOOIjng+lWLdgKSYZ2IAaAoGCDngcweaixLGfLQxEM5jvOMH371BX8r+EsOJ27B1DP3fmOY/lUnlTEsZ5+fuSKP5THk8cBRtX6zk/pUgJESTExnieYoK4Jjsg7k8/jxQzqZxbE/4j/Krf7CCZOfcyaOqAcCTVVW0umjLc+lXMk+3c/0pImZNFogN3ThhBoS6UD2yMHv/pVo1AqPSgrvrmtkqsj4WhW6SVJK7sciTx/Eapi+JZj8R3bQPhWeAZzifyq5rCAp3EAes96zWM8/jUVW1KKeMH+dB0o2mcyIz71cbTAqSTkdvy+X4UrYgwMzAEURtKZEioOtEsaUIIHrJj1pmFZbjN1C9R+n6UqnqB1H6fpT1zjzuioOrtFkZRyQR+NGpV1d/jm00bEP5hCusld0liNoBCxOTgScQDTXLCkgB424JEbu7SzTMfTvWv4hpBBYYMGfw71i2LYnp2liCMyYzyII4xgzWmV294ZbVsQYAIDMGaGMGBtEiZ7YBzR9KioGCggNnpiGYcFpIgc8Ami3NQzqFdmYLGwbUCqI6gYUMxJCxnHV61C1dBGQw7wwIkEnI9QYPHpSCTNiB+P6dv50yL0w0E8e2aQuiT7f3/KoC8CTFASzcZf4TgDKK0lQQrPuB3OASAcQIiIqrq1S2pbYThZIGekjb39Y/CjK24YJg9wf6VF9SFYKTk+sHA7n2/WaCveHmJADK4Ibd5nSZMmU2lif/wBCg2PDoMklv8JELIyIGeKuH+/6AVT1ji2NzM0HG3H5Y/nUBtXqgqgtx6zkn8ar6BvMtdTFdzEwDnaCIHHHb1oL21vhXLBUUsTIPYTBC5zESPXtzV2xcZ1AVtoKhQoExtnGZIXJ/PnmgtAZ5kY9YzmM9xwefmaTHIA6Wzgx1R6e1RNvbIDSATByMDjbu6h9afbJz2EYOYyfl3qhNwZk+2Py4kUy9R7iB6pjJHYkqcHBj14qNouASwBycrzgdx/Sp2rokyDORJ3Lz3ABgxHJxUA3QjKlZJ+9uI47Qeakk+qz/wArAfmaJaB9I/p+ePlUmU/+v9aKYH1K/T/U0z3QOWX6x+k0gKkFqhlu+hn6USGIJCzAk+w9TJqLW5weKD+wr/i/zE/rNBYQk9s4x3qNkruJZCw+EqXdI7EqUPxDtMie1Vx4eAZDEfRf5AH86N+zDM5nvJB+kGiKOq0Ia6WtoRbBwly55lz5s20KSfQACm12niCMAjj+optRadekuYOVzIj396jcdEWTgYnAknjgVFNYstcEAT2LdvbmtHReGC3k5b17D5UbRXFZAVBA9CIP1orGhIg1BejNVe4ay2o6g9R+n6UqHqD1H6fpSrnMeZ0QJpSaNspbK6u4JBrKNkq5UDkiO3OK3QlA1Oi3d4Pvx9YzVSso3/fMx9RioAkA7FAOZGFz9KhaQAtKgyIzMgyDIhoBEEZB+I0xiYIx3B/vNVFu2kgTkkZ9J7xUUtAAokLHoAYn1FPIjETj3j3j+VV/ELZBUrgzGIg9xP1A/GgtpbYFmLMxY7iD2PGDyTH6VG4TRHQlZMTiQJ55/CaBfvhfi+n+nqfxoJJaJ/lWd4vo1uoWUibcye3uD70+v1DBwqsRujGABH8U/wB4qlc1QxtWCGJ9QcR3PJzUE7WtPk7QxkKAPkeY9okfWt1NdprSKrWmYhFyHYEmOSIj3xWPp7JdABtk4AU9RjOV9f5Vd1M87SeO8D9J4qX2q9a8WsuzeVYKMATuN1zBHBGY/GlZVYxiFEyd0kc7SAIX5/iaFoFLTIW307ZliO/UYkk/Idhipacx7xmYIE/rx6+oqmrOnYDa0Ed+kkHdmNpkY96cgEjsQBAUYPqbhbM88RTZAG1ly2bZ3HgDtwDMwfajEPsE7gDLD7pPbdb9eI9MGriA3FwDtMQDwIg98SIn5ZqvweIH9/hRbtlVyjRJJdR689Q9T7RQ7bY4+mP/AFRS20hUSKQaiJzT1GaMNI+0PtfYxKq8QrEGCB6wSKCIpVBtQFO1pB9DE/gM/lRLbhsqQf770EHtg80BtErFRAwZAol/VKDB5rQ0KCJFRcSTTKBSOnFXRb9qY26y3Izbln2qpcte1bRtUJrFDHM6iz1H6fpSrU1djrP0/QUq5x5da4t04Stp/DQfahHwc+o/Cuj0srZT+VWr/uZuzCnHgbfxCqMO7oEb4lB9+D+IrE8W062xC4+pP613I8CPdvy4pn+y6tyQfmBTWbHl9rXEH1HsYP8AOrK61WiSRBB44jIIrv3+wyH7tv8AD+lUdT/s9GT0qBnDEfkRVPbmtNqgnBDTJHWrNl2guAYVoAwAMRjNV/FdSXbIQ5kRyB8jPv3iry2BbMAqMxkj8WMYHvTX9WdxXcjAE9SQVMd1LAEj5gVBj6nStEkEyeZJNDTw8n7pP41svq3OCZA4kL/Skl9h3j6imrjMteHNOFM/UGte7piVzzA/1oqeIt/GB/8Apa1/s1r7L3duoS3cRgwJKpKmMMCIPIA+tZtWRj+QwViQAXBI98QIJzyKoeXqAJ2sB6wPlXTeM3kt3CthV24hgqyfckLMzNUCXPv/AJj/ACpLpjOs6m/EDjnjuOJqzYuXcE29w7gYn/Wj7LnZWPyDf0p1s3f4G/B/5VdQDa1wR5TAjgnB9cciZ9qFeiyFD7gTMyMTPYg/rWjY0l6CP2W45IIwt4EGeRHPyPrStfZy67eXdt3LZbs67WE8EB+9XT0zPPQ8Mp+RoTXq6zR/7OtOR1G4x9ZgflVhv9nOl7Bvq7f1q7DK40XqIjD+/wC/l+FdV/8AAbQ43j5O385qI+wSTIu3R/kYfmP500ysO1q3C7Qxg9uR68Hj6Vh+KX1R+knccmOP6zXdH7CiCPPcT/gWf+6g2v8AZnYmXu3HJ/5V/JR/OpsTK8289pmc1d0njlxOIPzr0i3/ALO9KPuk/Mmr1n7K2E4tj86elzycPoftO7YNmflW/pbhufcZfnFdCnhSDhVH0qR08cRWbjclYn7C3pTNoDW0bVCK+1TW8cvrdH1nPp+gpVo6+1+8OPT9BSpOPFet8UpqQSnC1Pr1Q0VMUttJRTVSC1KoinpolMU/mVDbSBqaINorZ5tofoKh/uiz/wDTb/yirANNNX9H5iuPCbPe1b/yipf7rs//AFr9JH6Gjg0t9T9VfzEV0VscA/57n/lS/Zk9D/nf/wAqmHp/MqaYGNOo/j/6lz/ypfs6+r/9S5/5UYVFhTVwP9lU97n/AFbn/lS/Z19X/wCrc/8AKpMooZgdqaYdrAIgtcj/APrcj/uoVnwqyp3C2u7+Iyx/FiaMripeZTTE91MWqG+mLU0TLVEmozTbqolSimLUg1QS3EUxuGmmok1Q5emJpVAmgRqDGpVE1NVkeIf8Q/T9BSpa9h5h+n6ClW5x4L1tU05P0pUqxevZOJGmY5H1/Q0qVKoi0MHJp6VQETmpNSpUFa0x3t8l/nR5pUqfVRuHB+RoenPQvyH6UqVUTmnWlSrKiKad6VKqBqcU4pUqgiaiaVKrSpUxpUqBU9KlVCFRNKlUDnimpUqtEaRpUqURpnpUqisbX/8AEP0/QUqVKu048F6//9k="/>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l-GR">
              <a:latin typeface="Calibri" pitchFamily="34" charset="0"/>
            </a:endParaRPr>
          </a:p>
        </p:txBody>
      </p:sp>
      <p:pic>
        <p:nvPicPr>
          <p:cNvPr id="16388" name="Picture 5" descr="C:\Users\User\Desktop\123.jpg"/>
          <p:cNvPicPr>
            <a:picLocks noChangeAspect="1" noChangeArrowheads="1"/>
          </p:cNvPicPr>
          <p:nvPr/>
        </p:nvPicPr>
        <p:blipFill>
          <a:blip r:embed="rId7" cstate="email"/>
          <a:srcRect/>
          <a:stretch>
            <a:fillRect/>
          </a:stretch>
        </p:blipFill>
        <p:spPr bwMode="auto">
          <a:xfrm>
            <a:off x="2051050" y="3213100"/>
            <a:ext cx="4681538" cy="2841625"/>
          </a:xfrm>
          <a:prstGeom prst="rect">
            <a:avLst/>
          </a:prstGeom>
          <a:noFill/>
          <a:ln w="9525">
            <a:noFill/>
            <a:miter lim="800000"/>
            <a:headEnd/>
            <a:tailEnd/>
          </a:ln>
        </p:spPr>
      </p:pic>
    </p:spTree>
  </p:cSld>
  <p:clrMapOvr>
    <a:masterClrMapping/>
  </p:clrMapOvr>
  <p:transition advClick="0" advTm="15000">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 Τίτλος"/>
          <p:cNvSpPr>
            <a:spLocks noGrp="1"/>
          </p:cNvSpPr>
          <p:nvPr>
            <p:ph type="title"/>
          </p:nvPr>
        </p:nvSpPr>
        <p:spPr>
          <a:xfrm>
            <a:off x="468313" y="0"/>
            <a:ext cx="8229600" cy="1143000"/>
          </a:xfrm>
        </p:spPr>
        <p:txBody>
          <a:bodyPr/>
          <a:lstStyle/>
          <a:p>
            <a:r>
              <a:rPr lang="el-GR" b="1" i="1" u="sng" smtClean="0">
                <a:latin typeface="Comic Sans MS" pitchFamily="66" charset="0"/>
              </a:rPr>
              <a:t>Ιστορική Αναδρομή</a:t>
            </a:r>
          </a:p>
        </p:txBody>
      </p:sp>
      <p:sp>
        <p:nvSpPr>
          <p:cNvPr id="17410" name="2 - Θέση περιεχομένου"/>
          <p:cNvSpPr>
            <a:spLocks noGrp="1"/>
          </p:cNvSpPr>
          <p:nvPr>
            <p:ph idx="1"/>
          </p:nvPr>
        </p:nvSpPr>
        <p:spPr>
          <a:xfrm>
            <a:off x="468313" y="1052513"/>
            <a:ext cx="8362950" cy="4852987"/>
          </a:xfrm>
        </p:spPr>
        <p:txBody>
          <a:bodyPr/>
          <a:lstStyle/>
          <a:p>
            <a:r>
              <a:rPr lang="el-GR" sz="1800" b="1" smtClean="0">
                <a:latin typeface="Comic Sans MS" pitchFamily="66" charset="0"/>
              </a:rPr>
              <a:t>Το πυρίτιο παρασκευάστηκε για πρώτη φορά από τον Davy το 1800, ο οποίος, όμως, δεν το ταυτοποίησε ως χημικό στοιχείο. Ακολουθώντας τις εργασίες των </a:t>
            </a:r>
            <a:r>
              <a:rPr lang="el-GR" sz="1800" b="1" u="sng" smtClean="0">
                <a:latin typeface="Comic Sans MS" pitchFamily="66" charset="0"/>
                <a:hlinkClick r:id="rId3" tooltip="Τενάρ (δεν έχει γραφτεί ακόμα)"/>
              </a:rPr>
              <a:t>Τενάρ</a:t>
            </a:r>
            <a:r>
              <a:rPr lang="el-GR" sz="1800" b="1" smtClean="0">
                <a:latin typeface="Comic Sans MS" pitchFamily="66" charset="0"/>
              </a:rPr>
              <a:t> (Thenard) και </a:t>
            </a:r>
            <a:r>
              <a:rPr lang="el-GR" sz="1800" b="1" u="sng" smtClean="0">
                <a:latin typeface="Comic Sans MS" pitchFamily="66" charset="0"/>
                <a:hlinkClick r:id="rId4" tooltip="Γκέι-Λισάκ (δεν έχει γραφτεί ακόμα)"/>
              </a:rPr>
              <a:t>Γκέι-Λισάκ</a:t>
            </a:r>
            <a:r>
              <a:rPr lang="el-GR" sz="1800" b="1" smtClean="0">
                <a:latin typeface="Comic Sans MS" pitchFamily="66" charset="0"/>
              </a:rPr>
              <a:t> (Gay-Lussac) (1811), ο Σουηδός χημικός </a:t>
            </a:r>
            <a:r>
              <a:rPr lang="el-GR" sz="1800" b="1" u="sng" smtClean="0">
                <a:latin typeface="Comic Sans MS" pitchFamily="66" charset="0"/>
                <a:hlinkClick r:id="rId5" tooltip="Γιονς Γιάκομπ Μπερτσέλιους"/>
              </a:rPr>
              <a:t>Γιονς Γιάκομπ Μπερτσέλιους</a:t>
            </a:r>
            <a:r>
              <a:rPr lang="el-GR" sz="1800" b="1" smtClean="0">
                <a:latin typeface="Comic Sans MS" pitchFamily="66" charset="0"/>
              </a:rPr>
              <a:t> (Berzelius) παρασκεύασε </a:t>
            </a:r>
            <a:r>
              <a:rPr lang="el-GR" sz="1800" b="1" u="sng" smtClean="0">
                <a:latin typeface="Comic Sans MS" pitchFamily="66" charset="0"/>
                <a:hlinkClick r:id="rId6" tooltip="Άμορφο στερεό"/>
              </a:rPr>
              <a:t>άμορφο</a:t>
            </a:r>
            <a:r>
              <a:rPr lang="el-GR" sz="1800" b="1" smtClean="0">
                <a:latin typeface="Comic Sans MS" pitchFamily="66" charset="0"/>
              </a:rPr>
              <a:t> πυρίτιο συνθερμαίνοντας </a:t>
            </a:r>
            <a:r>
              <a:rPr lang="el-GR" sz="1800" b="1" u="sng" smtClean="0">
                <a:latin typeface="Comic Sans MS" pitchFamily="66" charset="0"/>
                <a:hlinkClick r:id="rId7" tooltip="Κάλιο"/>
              </a:rPr>
              <a:t>Κάλιο</a:t>
            </a:r>
            <a:r>
              <a:rPr lang="el-GR" sz="1800" b="1" smtClean="0">
                <a:latin typeface="Comic Sans MS" pitchFamily="66" charset="0"/>
              </a:rPr>
              <a:t> με </a:t>
            </a:r>
            <a:r>
              <a:rPr lang="el-GR" sz="1800" b="1" u="sng" smtClean="0">
                <a:latin typeface="Comic Sans MS" pitchFamily="66" charset="0"/>
                <a:hlinkClick r:id="rId8" tooltip="Τετραφθοριούχο πυρίτιο (δεν έχει γραφτεί ακόμα)"/>
              </a:rPr>
              <a:t>τετραφθοριούχο πυρίτιο</a:t>
            </a:r>
            <a:r>
              <a:rPr lang="el-GR" sz="1800" b="1" u="sng" baseline="30000" smtClean="0">
                <a:latin typeface="Comic Sans MS" pitchFamily="66" charset="0"/>
                <a:hlinkClick r:id="rId9"/>
              </a:rPr>
              <a:t>[4]</a:t>
            </a:r>
            <a:r>
              <a:rPr lang="el-GR" sz="1800" b="1" smtClean="0">
                <a:latin typeface="Comic Sans MS" pitchFamily="66" charset="0"/>
              </a:rPr>
              <a:t>.</a:t>
            </a:r>
            <a:endParaRPr lang="el-GR" sz="1800" smtClean="0">
              <a:latin typeface="Comic Sans MS" pitchFamily="66" charset="0"/>
            </a:endParaRPr>
          </a:p>
          <a:p>
            <a:r>
              <a:rPr lang="el-GR" sz="1800" b="1" smtClean="0">
                <a:latin typeface="Comic Sans MS" pitchFamily="66" charset="0"/>
              </a:rPr>
              <a:t>Σήμερα παρασκευάζεται βιομηχανικά σε ηλεκτρικό κλίβανο με συνθέρμανση χαλαζία και μεταλλουργικού άνθρακα σε θερμοκρασία περίπου 2500</a:t>
            </a:r>
            <a:r>
              <a:rPr lang="el-GR" sz="1800" b="1" baseline="30000" smtClean="0">
                <a:latin typeface="Comic Sans MS" pitchFamily="66" charset="0"/>
              </a:rPr>
              <a:t>ο</a:t>
            </a:r>
            <a:r>
              <a:rPr lang="el-GR" sz="1800" b="1" smtClean="0">
                <a:latin typeface="Comic Sans MS" pitchFamily="66" charset="0"/>
              </a:rPr>
              <a:t>C:</a:t>
            </a:r>
            <a:endParaRPr lang="el-GR" sz="1800" smtClean="0">
              <a:latin typeface="Comic Sans MS" pitchFamily="66" charset="0"/>
            </a:endParaRPr>
          </a:p>
          <a:p>
            <a:r>
              <a:rPr lang="el-GR" sz="1800" b="1" smtClean="0">
                <a:latin typeface="Comic Sans MS" pitchFamily="66" charset="0"/>
              </a:rPr>
              <a:t>Κατά τη διαδικασία παρασκευής στο κατώτερο σημείο του κλιβάνου συλλέγεται σε υγρή μορφή και καθαρότητα περίπου 98%, λόγω της αντίδρασής του με τον άνθρακα, με τον οποίο σχηματίζει το καρβίδιο του πυριτίου (carborundum), ένα από τα σκληρότερα υλικά στη φύση (σκληρότητα 9,5 στην κλίμακα Mohs). </a:t>
            </a:r>
            <a:endParaRPr lang="el-GR" sz="1800" smtClean="0">
              <a:latin typeface="Comic Sans MS" pitchFamily="66" charset="0"/>
            </a:endParaRPr>
          </a:p>
        </p:txBody>
      </p:sp>
      <p:pic>
        <p:nvPicPr>
          <p:cNvPr id="17411" name="Picture 1" descr="C:\Users\User\Desktop\αρχείο λήψης.jpg"/>
          <p:cNvPicPr>
            <a:picLocks noChangeAspect="1" noChangeArrowheads="1"/>
          </p:cNvPicPr>
          <p:nvPr/>
        </p:nvPicPr>
        <p:blipFill>
          <a:blip r:embed="rId10" cstate="email"/>
          <a:srcRect/>
          <a:stretch>
            <a:fillRect/>
          </a:stretch>
        </p:blipFill>
        <p:spPr bwMode="auto">
          <a:xfrm>
            <a:off x="2700338" y="5084763"/>
            <a:ext cx="3455987" cy="1584325"/>
          </a:xfrm>
          <a:prstGeom prst="rect">
            <a:avLst/>
          </a:prstGeom>
          <a:noFill/>
          <a:ln w="9525">
            <a:noFill/>
            <a:miter lim="800000"/>
            <a:headEnd/>
            <a:tailEnd/>
          </a:ln>
        </p:spPr>
      </p:pic>
    </p:spTree>
  </p:cSld>
  <p:clrMapOvr>
    <a:masterClrMapping/>
  </p:clrMapOvr>
  <p:transition advClick="0" advTm="43000">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 Τίτλος"/>
          <p:cNvSpPr>
            <a:spLocks noGrp="1"/>
          </p:cNvSpPr>
          <p:nvPr>
            <p:ph type="title"/>
          </p:nvPr>
        </p:nvSpPr>
        <p:spPr>
          <a:xfrm>
            <a:off x="468313" y="188913"/>
            <a:ext cx="8229600" cy="1143000"/>
          </a:xfrm>
        </p:spPr>
        <p:txBody>
          <a:bodyPr/>
          <a:lstStyle/>
          <a:p>
            <a:r>
              <a:rPr lang="el-GR" b="1" i="1" u="sng" smtClean="0">
                <a:latin typeface="Comic Sans MS" pitchFamily="66" charset="0"/>
              </a:rPr>
              <a:t>Χρήσεις Πυριτίου</a:t>
            </a:r>
          </a:p>
        </p:txBody>
      </p:sp>
      <p:sp>
        <p:nvSpPr>
          <p:cNvPr id="3" name="2 - Θέση περιεχομένου"/>
          <p:cNvSpPr>
            <a:spLocks noGrp="1"/>
          </p:cNvSpPr>
          <p:nvPr>
            <p:ph idx="1"/>
          </p:nvPr>
        </p:nvSpPr>
        <p:spPr>
          <a:xfrm>
            <a:off x="468313" y="1125538"/>
            <a:ext cx="8229600" cy="4525962"/>
          </a:xfrm>
        </p:spPr>
        <p:txBody>
          <a:bodyPr rtlCol="0">
            <a:normAutofit fontScale="55000" lnSpcReduction="20000"/>
          </a:bodyPr>
          <a:lstStyle/>
          <a:p>
            <a:pPr fontAlgn="auto">
              <a:spcAft>
                <a:spcPts val="0"/>
              </a:spcAft>
              <a:buFont typeface="Arial" pitchFamily="34" charset="0"/>
              <a:buChar char="•"/>
              <a:defRPr/>
            </a:pPr>
            <a:r>
              <a:rPr lang="el-GR" dirty="0">
                <a:latin typeface="Comic Sans MS" pitchFamily="66" charset="0"/>
              </a:rPr>
              <a:t>Το καθαρό Πυρίτιο είναι στερεό σε θερμοκρασία δωματίου και χρησιμοποιείται ευρέως στους </a:t>
            </a:r>
            <a:r>
              <a:rPr lang="el-GR" u="sng" dirty="0">
                <a:latin typeface="Comic Sans MS" pitchFamily="66" charset="0"/>
                <a:hlinkClick r:id="rId3" tooltip="Ημιαγωγός"/>
              </a:rPr>
              <a:t>ημιαγωγούς</a:t>
            </a:r>
            <a:r>
              <a:rPr lang="el-GR" dirty="0">
                <a:latin typeface="Comic Sans MS" pitchFamily="66" charset="0"/>
              </a:rPr>
              <a:t>, καθώς παραμένει ημιαγωγός σε υψηλές θερμοκρασίες, σε αντίθεση με το </a:t>
            </a:r>
            <a:r>
              <a:rPr lang="el-GR" u="sng" dirty="0" smtClean="0">
                <a:latin typeface="Comic Sans MS" pitchFamily="66" charset="0"/>
                <a:hlinkClick r:id="rId4" tooltip="Γερμάνιο"/>
              </a:rPr>
              <a:t>Γερμάνιο</a:t>
            </a:r>
            <a:r>
              <a:rPr lang="el-GR" dirty="0">
                <a:latin typeface="Comic Sans MS" pitchFamily="66" charset="0"/>
              </a:rPr>
              <a:t>, και επειδή τα οξείδιά του υφίστανται επεξεργασία εύκολα σε κλίβανο και σχηματίζουν καλύτερες διεπιφάνειες ημιαγωγού/διηλεκτρικού από σχεδόν όλους τους άλλους συνδυασμούς στοιχείων.</a:t>
            </a:r>
          </a:p>
          <a:p>
            <a:pPr fontAlgn="auto">
              <a:spcAft>
                <a:spcPts val="0"/>
              </a:spcAft>
              <a:buFont typeface="Arial" pitchFamily="34" charset="0"/>
              <a:buChar char="•"/>
              <a:defRPr/>
            </a:pPr>
            <a:r>
              <a:rPr lang="el-GR" dirty="0">
                <a:latin typeface="Comic Sans MS" pitchFamily="66" charset="0"/>
              </a:rPr>
              <a:t>Το πυρίτιο και οι ενώσεις του έχουν πολλές </a:t>
            </a:r>
            <a:r>
              <a:rPr lang="el-GR" u="sng" dirty="0">
                <a:latin typeface="Comic Sans MS" pitchFamily="66" charset="0"/>
                <a:hlinkClick r:id="rId5" tooltip="Βιομηχανία"/>
              </a:rPr>
              <a:t>βιομηχανικές</a:t>
            </a:r>
            <a:r>
              <a:rPr lang="el-GR" dirty="0">
                <a:latin typeface="Comic Sans MS" pitchFamily="66" charset="0"/>
              </a:rPr>
              <a:t> χρήσεις. Το ίδιο το πυρίτιο είναι κύριο συστατικό των περισσότερων </a:t>
            </a:r>
            <a:r>
              <a:rPr lang="el-GR" u="sng" dirty="0" smtClean="0">
                <a:latin typeface="Comic Sans MS" pitchFamily="66" charset="0"/>
                <a:hlinkClick r:id="rId3" tooltip="Ημιαγωγός"/>
              </a:rPr>
              <a:t>ημιαγωγικών</a:t>
            </a:r>
            <a:r>
              <a:rPr lang="el-GR" dirty="0" smtClean="0">
                <a:latin typeface="Comic Sans MS" pitchFamily="66" charset="0"/>
              </a:rPr>
              <a:t> </a:t>
            </a:r>
            <a:r>
              <a:rPr lang="el-GR" dirty="0">
                <a:latin typeface="Comic Sans MS" pitchFamily="66" charset="0"/>
              </a:rPr>
              <a:t>συστημάτων και των </a:t>
            </a:r>
            <a:r>
              <a:rPr lang="el-GR" u="sng" dirty="0" smtClean="0">
                <a:latin typeface="Comic Sans MS" pitchFamily="66" charset="0"/>
                <a:hlinkClick r:id="rId6" tooltip="Μικροτσίπ"/>
              </a:rPr>
              <a:t>μικροτσίπ</a:t>
            </a:r>
            <a:r>
              <a:rPr lang="el-GR" dirty="0" smtClean="0">
                <a:latin typeface="Comic Sans MS" pitchFamily="66" charset="0"/>
              </a:rPr>
              <a:t>.</a:t>
            </a:r>
            <a:r>
              <a:rPr lang="el-GR" dirty="0">
                <a:latin typeface="Comic Sans MS" pitchFamily="66" charset="0"/>
              </a:rPr>
              <a:t> </a:t>
            </a:r>
            <a:r>
              <a:rPr lang="el-GR" dirty="0" smtClean="0">
                <a:latin typeface="Comic Sans MS" pitchFamily="66" charset="0"/>
              </a:rPr>
              <a:t>Ακόμη</a:t>
            </a:r>
            <a:r>
              <a:rPr lang="el-GR" dirty="0">
                <a:latin typeface="Comic Sans MS" pitchFamily="66" charset="0"/>
              </a:rPr>
              <a:t>, στη μορφή του </a:t>
            </a:r>
            <a:r>
              <a:rPr lang="el-GR" u="sng" dirty="0">
                <a:latin typeface="Comic Sans MS" pitchFamily="66" charset="0"/>
                <a:hlinkClick r:id="rId7" tooltip="Χαλαζίας"/>
              </a:rPr>
              <a:t>χαλαζία</a:t>
            </a:r>
            <a:r>
              <a:rPr lang="el-GR" dirty="0">
                <a:latin typeface="Comic Sans MS" pitchFamily="66" charset="0"/>
              </a:rPr>
              <a:t> και διαφόρων πυριτικών ενώσεων σχηματίζει χρήσιμα </a:t>
            </a:r>
            <a:r>
              <a:rPr lang="el-GR" u="sng" dirty="0">
                <a:latin typeface="Comic Sans MS" pitchFamily="66" charset="0"/>
                <a:hlinkClick r:id="rId8" tooltip="Γυαλί"/>
              </a:rPr>
              <a:t>υαλικά</a:t>
            </a:r>
            <a:r>
              <a:rPr lang="el-GR" dirty="0">
                <a:latin typeface="Comic Sans MS" pitchFamily="66" charset="0"/>
              </a:rPr>
              <a:t>, </a:t>
            </a:r>
            <a:r>
              <a:rPr lang="el-GR" u="sng" dirty="0">
                <a:latin typeface="Comic Sans MS" pitchFamily="66" charset="0"/>
                <a:hlinkClick r:id="rId9" tooltip="Τσιμέντο"/>
              </a:rPr>
              <a:t>τσιμέντα</a:t>
            </a:r>
            <a:r>
              <a:rPr lang="el-GR" dirty="0">
                <a:latin typeface="Comic Sans MS" pitchFamily="66" charset="0"/>
              </a:rPr>
              <a:t> και </a:t>
            </a:r>
            <a:r>
              <a:rPr lang="el-GR" u="sng" dirty="0" smtClean="0">
                <a:latin typeface="Comic Sans MS" pitchFamily="66" charset="0"/>
                <a:hlinkClick r:id="rId10" tooltip="Κεραμικά υλικά"/>
              </a:rPr>
              <a:t>κεραμικά</a:t>
            </a:r>
            <a:r>
              <a:rPr lang="el-GR" dirty="0" smtClean="0">
                <a:latin typeface="Comic Sans MS" pitchFamily="66" charset="0"/>
              </a:rPr>
              <a:t> </a:t>
            </a:r>
            <a:r>
              <a:rPr lang="el-GR" dirty="0">
                <a:latin typeface="Comic Sans MS" pitchFamily="66" charset="0"/>
              </a:rPr>
              <a:t>προϊόντα. Είναι ακόμη ένα κύριο συστατικό των </a:t>
            </a:r>
            <a:r>
              <a:rPr lang="el-GR" u="sng" dirty="0" smtClean="0">
                <a:latin typeface="Comic Sans MS" pitchFamily="66" charset="0"/>
                <a:hlinkClick r:id="rId11" tooltip="Σιλικόνες (δεν έχει γραφτεί ακόμα)"/>
              </a:rPr>
              <a:t>σιλικόνων</a:t>
            </a:r>
            <a:r>
              <a:rPr lang="el-GR" dirty="0" smtClean="0">
                <a:latin typeface="Comic Sans MS" pitchFamily="66" charset="0"/>
              </a:rPr>
              <a:t>, </a:t>
            </a:r>
            <a:r>
              <a:rPr lang="el-GR" dirty="0">
                <a:latin typeface="Comic Sans MS" pitchFamily="66" charset="0"/>
              </a:rPr>
              <a:t>μια τάξη </a:t>
            </a:r>
            <a:r>
              <a:rPr lang="el-GR" u="sng" dirty="0">
                <a:latin typeface="Comic Sans MS" pitchFamily="66" charset="0"/>
                <a:hlinkClick r:id="rId12" tooltip="Πολυμερή"/>
              </a:rPr>
              <a:t>πολυμερών</a:t>
            </a:r>
            <a:r>
              <a:rPr lang="el-GR" dirty="0">
                <a:latin typeface="Comic Sans MS" pitchFamily="66" charset="0"/>
              </a:rPr>
              <a:t> που περιέχουν πυρίτιο, άνθρακα, </a:t>
            </a:r>
            <a:r>
              <a:rPr lang="el-GR" u="sng" dirty="0">
                <a:latin typeface="Comic Sans MS" pitchFamily="66" charset="0"/>
                <a:hlinkClick r:id="rId13" tooltip="Οξυγόνο"/>
              </a:rPr>
              <a:t>οξυγόνο</a:t>
            </a:r>
            <a:r>
              <a:rPr lang="el-GR" dirty="0">
                <a:latin typeface="Comic Sans MS" pitchFamily="66" charset="0"/>
              </a:rPr>
              <a:t> και </a:t>
            </a:r>
            <a:r>
              <a:rPr lang="el-GR" u="sng" dirty="0">
                <a:latin typeface="Comic Sans MS" pitchFamily="66" charset="0"/>
                <a:hlinkClick r:id="rId14" tooltip="Υδρογόνο"/>
              </a:rPr>
              <a:t>υδρογόνο</a:t>
            </a:r>
            <a:r>
              <a:rPr lang="el-GR" dirty="0">
                <a:latin typeface="Comic Sans MS" pitchFamily="66" charset="0"/>
              </a:rPr>
              <a:t>.</a:t>
            </a:r>
          </a:p>
          <a:p>
            <a:pPr fontAlgn="auto">
              <a:spcAft>
                <a:spcPts val="0"/>
              </a:spcAft>
              <a:buFont typeface="Arial" pitchFamily="34" charset="0"/>
              <a:buChar char="•"/>
              <a:defRPr/>
            </a:pPr>
            <a:r>
              <a:rPr lang="el-GR" dirty="0">
                <a:latin typeface="Comic Sans MS" pitchFamily="66" charset="0"/>
              </a:rPr>
              <a:t>Το πυρίτιο είναι απαραίτητο στοιχείο στη </a:t>
            </a:r>
            <a:r>
              <a:rPr lang="el-GR" u="sng" dirty="0">
                <a:latin typeface="Comic Sans MS" pitchFamily="66" charset="0"/>
                <a:hlinkClick r:id="rId15" tooltip="Βιολογία"/>
              </a:rPr>
              <a:t>βιολογία</a:t>
            </a:r>
            <a:r>
              <a:rPr lang="el-GR" dirty="0">
                <a:latin typeface="Comic Sans MS" pitchFamily="66" charset="0"/>
              </a:rPr>
              <a:t>. Επίσης είναι πιο σημαντικό για το </a:t>
            </a:r>
            <a:r>
              <a:rPr lang="el-GR" u="sng" dirty="0">
                <a:latin typeface="Comic Sans MS" pitchFamily="66" charset="0"/>
                <a:hlinkClick r:id="rId16" tooltip="Μεταβολισμός"/>
              </a:rPr>
              <a:t>μεταβολισμό</a:t>
            </a:r>
            <a:r>
              <a:rPr lang="el-GR" dirty="0">
                <a:latin typeface="Comic Sans MS" pitchFamily="66" charset="0"/>
              </a:rPr>
              <a:t> των </a:t>
            </a:r>
            <a:r>
              <a:rPr lang="el-GR" u="sng" dirty="0">
                <a:latin typeface="Comic Sans MS" pitchFamily="66" charset="0"/>
                <a:hlinkClick r:id="rId17" tooltip="Φυτά"/>
              </a:rPr>
              <a:t>φυτών</a:t>
            </a:r>
            <a:r>
              <a:rPr lang="el-GR" dirty="0">
                <a:latin typeface="Comic Sans MS" pitchFamily="66" charset="0"/>
              </a:rPr>
              <a:t>, ειδικότερα για πολλά ποώδη από αυτά. Το </a:t>
            </a:r>
            <a:r>
              <a:rPr lang="el-GR" u="sng" dirty="0">
                <a:latin typeface="Comic Sans MS" pitchFamily="66" charset="0"/>
                <a:hlinkClick r:id="rId18" tooltip="Πυριτικό οξύ (δεν έχει γραφτεί ακόμα)"/>
              </a:rPr>
              <a:t>πυριτικό οξύ</a:t>
            </a:r>
            <a:r>
              <a:rPr lang="el-GR" dirty="0">
                <a:latin typeface="Comic Sans MS" pitchFamily="66" charset="0"/>
              </a:rPr>
              <a:t> αποτελεί ακόμη τη βάση για το σχηματισμό των κελυφών των μικροσκοπικών </a:t>
            </a:r>
            <a:r>
              <a:rPr lang="el-GR" u="sng" dirty="0">
                <a:latin typeface="Comic Sans MS" pitchFamily="66" charset="0"/>
                <a:hlinkClick r:id="rId19" tooltip="Διάτομα"/>
              </a:rPr>
              <a:t>διατόμων</a:t>
            </a:r>
            <a:r>
              <a:rPr lang="el-GR" dirty="0">
                <a:latin typeface="Comic Sans MS" pitchFamily="66" charset="0"/>
              </a:rPr>
              <a:t>.</a:t>
            </a:r>
          </a:p>
          <a:p>
            <a:pPr fontAlgn="auto">
              <a:spcAft>
                <a:spcPts val="0"/>
              </a:spcAft>
              <a:buFont typeface="Arial" pitchFamily="34" charset="0"/>
              <a:buChar char="•"/>
              <a:defRPr/>
            </a:pPr>
            <a:endParaRPr lang="el-GR" dirty="0">
              <a:latin typeface="Comic Sans MS" pitchFamily="66" charset="0"/>
            </a:endParaRPr>
          </a:p>
        </p:txBody>
      </p:sp>
      <p:pic>
        <p:nvPicPr>
          <p:cNvPr id="18435" name="Picture 4" descr="C:\Users\User\Desktop\4545.jpg"/>
          <p:cNvPicPr>
            <a:picLocks noChangeAspect="1" noChangeArrowheads="1"/>
          </p:cNvPicPr>
          <p:nvPr/>
        </p:nvPicPr>
        <p:blipFill>
          <a:blip r:embed="rId20" cstate="email"/>
          <a:srcRect/>
          <a:stretch>
            <a:fillRect/>
          </a:stretch>
        </p:blipFill>
        <p:spPr bwMode="auto">
          <a:xfrm>
            <a:off x="2987675" y="5157788"/>
            <a:ext cx="2879725" cy="1325562"/>
          </a:xfrm>
          <a:prstGeom prst="rect">
            <a:avLst/>
          </a:prstGeom>
          <a:noFill/>
          <a:ln w="9525">
            <a:noFill/>
            <a:miter lim="800000"/>
            <a:headEnd/>
            <a:tailEnd/>
          </a:ln>
        </p:spPr>
      </p:pic>
    </p:spTree>
  </p:cSld>
  <p:clrMapOvr>
    <a:masterClrMapping/>
  </p:clrMapOvr>
  <p:transition advClick="0" advTm="50000">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 Τίτλος"/>
          <p:cNvSpPr>
            <a:spLocks noGrp="1"/>
          </p:cNvSpPr>
          <p:nvPr>
            <p:ph type="title"/>
          </p:nvPr>
        </p:nvSpPr>
        <p:spPr/>
        <p:txBody>
          <a:bodyPr/>
          <a:lstStyle/>
          <a:p>
            <a:r>
              <a:rPr lang="el-GR" b="1" i="1" u="sng" smtClean="0">
                <a:latin typeface="Comic Sans MS" pitchFamily="66" charset="0"/>
              </a:rPr>
              <a:t>Φυσικές Ιδιότητες Πυριτίου</a:t>
            </a:r>
          </a:p>
        </p:txBody>
      </p:sp>
      <p:sp>
        <p:nvSpPr>
          <p:cNvPr id="20482" name="2 - Θέση περιεχομένου"/>
          <p:cNvSpPr>
            <a:spLocks noGrp="1"/>
          </p:cNvSpPr>
          <p:nvPr>
            <p:ph idx="1"/>
          </p:nvPr>
        </p:nvSpPr>
        <p:spPr/>
        <p:txBody>
          <a:bodyPr/>
          <a:lstStyle/>
          <a:p>
            <a:r>
              <a:rPr lang="el-GR" sz="2400" smtClean="0">
                <a:latin typeface="Comic Sans MS" pitchFamily="66" charset="0"/>
              </a:rPr>
              <a:t>Το πυρίτιο απαντά σε δύο </a:t>
            </a:r>
            <a:r>
              <a:rPr lang="el-GR" sz="2400" smtClean="0">
                <a:latin typeface="Comic Sans MS" pitchFamily="66" charset="0"/>
                <a:hlinkClick r:id="rId3" tooltip="Αλλοτροπικές μορφές"/>
              </a:rPr>
              <a:t>αλλοτροπικές μορφές</a:t>
            </a:r>
            <a:r>
              <a:rPr lang="el-GR" sz="2400" smtClean="0">
                <a:latin typeface="Comic Sans MS" pitchFamily="66" charset="0"/>
              </a:rPr>
              <a:t>: Μια άμορφη και μια κρυσταλλική. Το κρυσταλλικό πυρίτιο έχει μεταλλική λάμψη, είναι σκληρό και έχει σκούρο γκρι χρώμα. Είναι στερεό σε θερμοκρασία δωματίου και δεν είναι ούτε ελατό ούτε όλκιμο. Είναι </a:t>
            </a:r>
            <a:r>
              <a:rPr lang="el-GR" sz="2400" u="sng" smtClean="0">
                <a:latin typeface="Comic Sans MS" pitchFamily="66" charset="0"/>
                <a:hlinkClick r:id="rId4" tooltip="Ημιαγωγός"/>
              </a:rPr>
              <a:t>ημιαγωγός</a:t>
            </a:r>
            <a:r>
              <a:rPr lang="el-GR" sz="2400" smtClean="0">
                <a:latin typeface="Comic Sans MS" pitchFamily="66" charset="0"/>
              </a:rPr>
              <a:t> και την ιδιότητα αυτή διατηρεί ακόμη και σε σχετικά υψηλές θερμοκρασίες. Δεν είναι καλός αγωγός της θερμότητας.</a:t>
            </a:r>
          </a:p>
        </p:txBody>
      </p:sp>
      <p:pic>
        <p:nvPicPr>
          <p:cNvPr id="20483" name="Picture 3" descr="C:\Users\User\Desktop\5454.jpg"/>
          <p:cNvPicPr>
            <a:picLocks noChangeAspect="1" noChangeArrowheads="1"/>
          </p:cNvPicPr>
          <p:nvPr/>
        </p:nvPicPr>
        <p:blipFill>
          <a:blip r:embed="rId5" cstate="email"/>
          <a:srcRect/>
          <a:stretch>
            <a:fillRect/>
          </a:stretch>
        </p:blipFill>
        <p:spPr bwMode="auto">
          <a:xfrm>
            <a:off x="1042988" y="4437063"/>
            <a:ext cx="2881312" cy="1874837"/>
          </a:xfrm>
          <a:prstGeom prst="rect">
            <a:avLst/>
          </a:prstGeom>
          <a:noFill/>
          <a:ln w="9525">
            <a:noFill/>
            <a:miter lim="800000"/>
            <a:headEnd/>
            <a:tailEnd/>
          </a:ln>
        </p:spPr>
      </p:pic>
      <p:pic>
        <p:nvPicPr>
          <p:cNvPr id="20484" name="Picture 5" descr="C:\Users\User\Desktop\2444.jpg"/>
          <p:cNvPicPr>
            <a:picLocks noChangeAspect="1" noChangeArrowheads="1"/>
          </p:cNvPicPr>
          <p:nvPr/>
        </p:nvPicPr>
        <p:blipFill>
          <a:blip r:embed="rId6" cstate="email"/>
          <a:srcRect/>
          <a:stretch>
            <a:fillRect/>
          </a:stretch>
        </p:blipFill>
        <p:spPr bwMode="auto">
          <a:xfrm>
            <a:off x="4787900" y="4437063"/>
            <a:ext cx="2736850" cy="1898650"/>
          </a:xfrm>
          <a:prstGeom prst="rect">
            <a:avLst/>
          </a:prstGeom>
          <a:noFill/>
          <a:ln w="9525">
            <a:noFill/>
            <a:miter lim="800000"/>
            <a:headEnd/>
            <a:tailEnd/>
          </a:ln>
        </p:spPr>
      </p:pic>
    </p:spTree>
  </p:cSld>
  <p:clrMapOvr>
    <a:masterClrMapping/>
  </p:clrMapOvr>
  <p:transition advClick="0" advTm="23000">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fontAlgn="auto">
              <a:spcAft>
                <a:spcPts val="0"/>
              </a:spcAft>
              <a:defRPr/>
            </a:pPr>
            <a:r>
              <a:rPr lang="el-GR" b="1" i="1" u="sng" dirty="0" smtClean="0">
                <a:latin typeface="Comic Sans MS" pitchFamily="66" charset="0"/>
              </a:rPr>
              <a:t>Πλεονεκτήματα της χρήσης</a:t>
            </a:r>
            <a:br>
              <a:rPr lang="el-GR" b="1" i="1" u="sng" dirty="0" smtClean="0">
                <a:latin typeface="Comic Sans MS" pitchFamily="66" charset="0"/>
              </a:rPr>
            </a:br>
            <a:r>
              <a:rPr lang="el-GR" b="1" i="1" u="sng" dirty="0" smtClean="0">
                <a:latin typeface="Comic Sans MS" pitchFamily="66" charset="0"/>
              </a:rPr>
              <a:t> Πυριτίου(1/2)</a:t>
            </a:r>
            <a:endParaRPr lang="el-GR" b="1" i="1" u="sng" dirty="0">
              <a:latin typeface="Comic Sans MS" pitchFamily="66" charset="0"/>
            </a:endParaRPr>
          </a:p>
        </p:txBody>
      </p:sp>
      <p:sp>
        <p:nvSpPr>
          <p:cNvPr id="21506" name="2 - Θέση περιεχομένου"/>
          <p:cNvSpPr>
            <a:spLocks noGrp="1"/>
          </p:cNvSpPr>
          <p:nvPr>
            <p:ph idx="1"/>
          </p:nvPr>
        </p:nvSpPr>
        <p:spPr>
          <a:xfrm>
            <a:off x="395288" y="1557338"/>
            <a:ext cx="8291512" cy="5040312"/>
          </a:xfrm>
        </p:spPr>
        <p:txBody>
          <a:bodyPr/>
          <a:lstStyle/>
          <a:p>
            <a:pPr>
              <a:buFont typeface="Arial" charset="0"/>
              <a:buNone/>
            </a:pPr>
            <a:r>
              <a:rPr lang="el-GR" sz="1600" smtClean="0">
                <a:latin typeface="Comic Sans MS" pitchFamily="66" charset="0"/>
              </a:rPr>
              <a:t>Η χρήση του πυριτίου στα φωτοβολταϊκά συστήματα έχουν τα εξής πλεονεκτήματα:</a:t>
            </a:r>
          </a:p>
          <a:p>
            <a:r>
              <a:rPr lang="el-GR" sz="1600" smtClean="0">
                <a:latin typeface="Comic Sans MS" pitchFamily="66" charset="0"/>
              </a:rPr>
              <a:t>Είναι τεχνολογία φιλική στο περιβάλλον: δεν προκαλούνται ρύποι από την παραγωγή ηλεκτρικής ενέργειας.</a:t>
            </a:r>
          </a:p>
          <a:p>
            <a:r>
              <a:rPr lang="el-GR" sz="1600" smtClean="0">
                <a:latin typeface="Comic Sans MS" pitchFamily="66" charset="0"/>
              </a:rPr>
              <a:t>Η ηλιακή ενέργεια είναι ανεξάντλητη ενεργειακή πηγή, διατίθεται παντού και δεν στοιχίζει απολύτως τίποτα.</a:t>
            </a:r>
          </a:p>
          <a:p>
            <a:r>
              <a:rPr lang="el-GR" sz="1600" smtClean="0">
                <a:latin typeface="Comic Sans MS" pitchFamily="66" charset="0"/>
              </a:rPr>
              <a:t>Με την κατάλληλη γεωγραφική κατανομή, κοντά στους αντίστοιχους καταναλωτές ενέργειας, τα φωτοβολταϊκά συστήματα μπορούν να εγκατασταθούν χωρίς να απαιτείται ενίσχυση του δικτύου διανομής.</a:t>
            </a:r>
          </a:p>
          <a:p>
            <a:r>
              <a:rPr lang="el-GR" sz="1600" smtClean="0">
                <a:latin typeface="Comic Sans MS" pitchFamily="66" charset="0"/>
              </a:rPr>
              <a:t>Η λειτουργία του συστήματος είναι ολοσχερώς αθόρυβη.</a:t>
            </a:r>
          </a:p>
          <a:p>
            <a:r>
              <a:rPr lang="el-GR" sz="1600" smtClean="0">
                <a:latin typeface="Comic Sans MS" pitchFamily="66" charset="0"/>
              </a:rPr>
              <a:t>Έχουν σχεδόν μηδενικές απαιτήσεις συντήρησης.</a:t>
            </a:r>
          </a:p>
          <a:p>
            <a:r>
              <a:rPr lang="el-GR" sz="1600" smtClean="0">
                <a:latin typeface="Comic Sans MS" pitchFamily="66" charset="0"/>
              </a:rPr>
              <a:t>Έχουν μεγάλη διάρκεια ζωής: οι κατασκευαστές εγγυώνται τα «κρύσταλλα» για 20-30 χρόνια λειτουργίας</a:t>
            </a:r>
            <a:r>
              <a:rPr lang="en-US" sz="1600" smtClean="0">
                <a:latin typeface="Comic Sans MS" pitchFamily="66" charset="0"/>
              </a:rPr>
              <a:t>.</a:t>
            </a:r>
            <a:endParaRPr lang="el-GR" sz="1600" smtClean="0">
              <a:latin typeface="Comic Sans MS" pitchFamily="66" charset="0"/>
            </a:endParaRPr>
          </a:p>
        </p:txBody>
      </p:sp>
      <p:pic>
        <p:nvPicPr>
          <p:cNvPr id="21507" name="Picture 1" descr="C:\Users\User\Desktop\23.jpg"/>
          <p:cNvPicPr>
            <a:picLocks noChangeAspect="1" noChangeArrowheads="1"/>
          </p:cNvPicPr>
          <p:nvPr/>
        </p:nvPicPr>
        <p:blipFill>
          <a:blip r:embed="rId3" cstate="email"/>
          <a:srcRect/>
          <a:stretch>
            <a:fillRect/>
          </a:stretch>
        </p:blipFill>
        <p:spPr bwMode="auto">
          <a:xfrm>
            <a:off x="2124075" y="4868863"/>
            <a:ext cx="4392613" cy="1838325"/>
          </a:xfrm>
          <a:prstGeom prst="rect">
            <a:avLst/>
          </a:prstGeom>
          <a:noFill/>
          <a:ln w="9525">
            <a:noFill/>
            <a:miter lim="800000"/>
            <a:headEnd/>
            <a:tailEnd/>
          </a:ln>
        </p:spPr>
      </p:pic>
    </p:spTree>
  </p:cSld>
  <p:clrMapOvr>
    <a:masterClrMapping/>
  </p:clrMapOvr>
  <p:transition advClick="0" advTm="45000">
    <p:comb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8313" y="188913"/>
            <a:ext cx="8229600" cy="1143000"/>
          </a:xfrm>
        </p:spPr>
        <p:txBody>
          <a:bodyPr rtlCol="0">
            <a:normAutofit fontScale="90000"/>
          </a:bodyPr>
          <a:lstStyle/>
          <a:p>
            <a:pPr fontAlgn="auto">
              <a:spcAft>
                <a:spcPts val="0"/>
              </a:spcAft>
              <a:defRPr/>
            </a:pPr>
            <a:r>
              <a:rPr lang="el-GR" b="1" i="1" u="sng" dirty="0" smtClean="0">
                <a:latin typeface="Comic Sans MS" pitchFamily="66" charset="0"/>
              </a:rPr>
              <a:t>Πλεονεκτήματα της χρήσης</a:t>
            </a:r>
            <a:br>
              <a:rPr lang="el-GR" b="1" i="1" u="sng" dirty="0" smtClean="0">
                <a:latin typeface="Comic Sans MS" pitchFamily="66" charset="0"/>
              </a:rPr>
            </a:br>
            <a:r>
              <a:rPr lang="el-GR" b="1" i="1" u="sng" dirty="0" smtClean="0">
                <a:latin typeface="Comic Sans MS" pitchFamily="66" charset="0"/>
              </a:rPr>
              <a:t> Πυριτίου(2/2)</a:t>
            </a:r>
            <a:endParaRPr lang="el-GR" b="1" i="1" u="sng" dirty="0">
              <a:latin typeface="Comic Sans MS" pitchFamily="66" charset="0"/>
            </a:endParaRPr>
          </a:p>
        </p:txBody>
      </p:sp>
      <p:sp>
        <p:nvSpPr>
          <p:cNvPr id="23554" name="2 - Θέση περιεχομένου"/>
          <p:cNvSpPr>
            <a:spLocks noGrp="1"/>
          </p:cNvSpPr>
          <p:nvPr>
            <p:ph idx="1"/>
          </p:nvPr>
        </p:nvSpPr>
        <p:spPr>
          <a:xfrm>
            <a:off x="468313" y="1412875"/>
            <a:ext cx="8229600" cy="4525963"/>
          </a:xfrm>
        </p:spPr>
        <p:txBody>
          <a:bodyPr/>
          <a:lstStyle/>
          <a:p>
            <a:r>
              <a:rPr lang="el-GR" sz="1600" smtClean="0">
                <a:latin typeface="Comic Sans MS" pitchFamily="66" charset="0"/>
              </a:rPr>
              <a:t>Υπάρχει πάντα η δυνατότητα μελλοντικής επέκτασης, ώστε να ανταποκρίνονται στις αυξανόμενες ανάγκες των χρηστών.</a:t>
            </a:r>
          </a:p>
          <a:p>
            <a:r>
              <a:rPr lang="el-GR" sz="1600" smtClean="0">
                <a:latin typeface="Comic Sans MS" pitchFamily="66" charset="0"/>
              </a:rPr>
              <a:t>Μπορούν να εγκατασταθούν πάνω σε ήδη υπάρχουσες κατασκευές, όπως είναι π.χ. η στέγη ενός σπιτιού ή η πρόσοψη ενός κτιρίου.</a:t>
            </a:r>
          </a:p>
          <a:p>
            <a:r>
              <a:rPr lang="el-GR" sz="1600" smtClean="0">
                <a:latin typeface="Comic Sans MS" pitchFamily="66" charset="0"/>
              </a:rPr>
              <a:t>Διαθέτουν ευελιξία στις εφαρμογές: τα φωτοβολταϊκά συστήματα λειτουργούν άριστα τόσο ως αυτόνομα συστήματα, όσο και ως αυτόνομα υβριδικά συστήματα όταν συνδυάζονται με άλλες πηγές ενέργειας (συμβατικές ή ανανεώσιμες) και συσσωρευτές για την αποθήκευση της παραγόμενης ενέργειας. Επιπλέον, ένα μεγάλο πλεονέκτημα του φωτοβολταϊκού συστήματος είναι ότι μπορεί να διασυνδεθεί με το δίκτυο ηλεκτροδότησης , καταργώντας με τον τρόπο αυτό την ανάγκη για εφεδρεία και δίνοντας επιπλέον τη δυνατότητα στον χρήστη να πωλήσει τυχόν πλεονάζουσα ενέργεια στον διαχειριστή του ηλεκτρικού δικτύου, όπως ήδη γίνεται στο </a:t>
            </a:r>
            <a:r>
              <a:rPr lang="el-GR" sz="1600" u="sng" smtClean="0">
                <a:latin typeface="Comic Sans MS" pitchFamily="66" charset="0"/>
                <a:hlinkClick r:id="rId3" tooltip="Φράιμπουργκ"/>
              </a:rPr>
              <a:t>Φράιμπουργκ</a:t>
            </a:r>
            <a:r>
              <a:rPr lang="el-GR" sz="1600" smtClean="0">
                <a:latin typeface="Comic Sans MS" pitchFamily="66" charset="0"/>
              </a:rPr>
              <a:t> της </a:t>
            </a:r>
            <a:r>
              <a:rPr lang="el-GR" sz="1600" u="sng" smtClean="0">
                <a:latin typeface="Comic Sans MS" pitchFamily="66" charset="0"/>
                <a:hlinkClick r:id="rId4" tooltip="Γερμανία"/>
              </a:rPr>
              <a:t>Γερμανίας</a:t>
            </a:r>
            <a:r>
              <a:rPr lang="el-GR" sz="1600" u="sng" smtClean="0">
                <a:latin typeface="Comic Sans MS" pitchFamily="66" charset="0"/>
              </a:rPr>
              <a:t>.</a:t>
            </a:r>
            <a:endParaRPr lang="el-GR" sz="1600" smtClean="0">
              <a:latin typeface="Comic Sans MS" pitchFamily="66" charset="0"/>
            </a:endParaRPr>
          </a:p>
          <a:p>
            <a:endParaRPr lang="el-GR" smtClean="0">
              <a:latin typeface="Comic Sans MS" pitchFamily="66" charset="0"/>
            </a:endParaRPr>
          </a:p>
        </p:txBody>
      </p:sp>
      <p:pic>
        <p:nvPicPr>
          <p:cNvPr id="23555" name="Picture 1" descr="C:\Users\User\Desktop\234.jpg"/>
          <p:cNvPicPr>
            <a:picLocks noChangeAspect="1" noChangeArrowheads="1"/>
          </p:cNvPicPr>
          <p:nvPr/>
        </p:nvPicPr>
        <p:blipFill>
          <a:blip r:embed="rId5" cstate="email"/>
          <a:srcRect/>
          <a:stretch>
            <a:fillRect/>
          </a:stretch>
        </p:blipFill>
        <p:spPr bwMode="auto">
          <a:xfrm>
            <a:off x="2555875" y="4868863"/>
            <a:ext cx="3384550" cy="1784350"/>
          </a:xfrm>
          <a:prstGeom prst="rect">
            <a:avLst/>
          </a:prstGeom>
          <a:noFill/>
          <a:ln w="9525">
            <a:noFill/>
            <a:miter lim="800000"/>
            <a:headEnd/>
            <a:tailEnd/>
          </a:ln>
        </p:spPr>
      </p:pic>
    </p:spTree>
  </p:cSld>
  <p:clrMapOvr>
    <a:masterClrMapping/>
  </p:clrMapOvr>
  <p:transition advClick="0" advTm="45000">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8313" y="188913"/>
            <a:ext cx="8229600" cy="1143000"/>
          </a:xfrm>
        </p:spPr>
        <p:txBody>
          <a:bodyPr rtlCol="0">
            <a:normAutofit fontScale="90000"/>
          </a:bodyPr>
          <a:lstStyle/>
          <a:p>
            <a:pPr fontAlgn="auto">
              <a:spcAft>
                <a:spcPts val="0"/>
              </a:spcAft>
              <a:defRPr/>
            </a:pPr>
            <a:r>
              <a:rPr lang="el-GR" b="1" i="1" u="sng" dirty="0" smtClean="0">
                <a:latin typeface="Comic Sans MS" pitchFamily="66" charset="0"/>
              </a:rPr>
              <a:t>Μειονεκτήματα της χρήσης</a:t>
            </a:r>
            <a:br>
              <a:rPr lang="el-GR" b="1" i="1" u="sng" dirty="0" smtClean="0">
                <a:latin typeface="Comic Sans MS" pitchFamily="66" charset="0"/>
              </a:rPr>
            </a:br>
            <a:r>
              <a:rPr lang="el-GR" b="1" i="1" u="sng" dirty="0" smtClean="0">
                <a:latin typeface="Comic Sans MS" pitchFamily="66" charset="0"/>
              </a:rPr>
              <a:t> Πυριτίου</a:t>
            </a:r>
            <a:endParaRPr lang="el-GR" b="1" i="1" u="sng" dirty="0">
              <a:latin typeface="Comic Sans MS" pitchFamily="66" charset="0"/>
            </a:endParaRPr>
          </a:p>
        </p:txBody>
      </p:sp>
      <p:sp>
        <p:nvSpPr>
          <p:cNvPr id="25602" name="2 - Θέση περιεχομένου"/>
          <p:cNvSpPr>
            <a:spLocks noGrp="1"/>
          </p:cNvSpPr>
          <p:nvPr>
            <p:ph idx="1"/>
          </p:nvPr>
        </p:nvSpPr>
        <p:spPr>
          <a:xfrm>
            <a:off x="395288" y="1484313"/>
            <a:ext cx="8229600" cy="4525962"/>
          </a:xfrm>
        </p:spPr>
        <p:txBody>
          <a:bodyPr/>
          <a:lstStyle/>
          <a:p>
            <a:r>
              <a:rPr lang="el-GR" sz="1800" smtClean="0">
                <a:latin typeface="Comic Sans MS" pitchFamily="66" charset="0"/>
              </a:rPr>
              <a:t>Η χρήσεις του πυριτίου στα φωτοβολταϊκά συστήματα ως μειονέκτημα θα μπορούσε να καταλογίσει κανείς στα φωτοβολταϊκά συστήματα το κόστος τους, το οποίο, παρά τις τεχνολογικές εξελίξεις παραμένει ακόμη αρκετά υψηλό. Μια γενική ενδεικτική τιμή είναι 2700 ευρώ ανά εγκατεστημένο </a:t>
            </a:r>
            <a:r>
              <a:rPr lang="el-GR" sz="1800" u="sng" smtClean="0">
                <a:latin typeface="Comic Sans MS" pitchFamily="66" charset="0"/>
                <a:hlinkClick r:id="rId3" tooltip="Κιλοβάτ"/>
              </a:rPr>
              <a:t>κιλοβάτ</a:t>
            </a:r>
            <a:r>
              <a:rPr lang="el-GR" sz="1800" smtClean="0">
                <a:latin typeface="Comic Sans MS" pitchFamily="66" charset="0"/>
              </a:rPr>
              <a:t> (kW) ηλεκτρικής ισχύος. Λαμβάνοντας υπόψη ότι μια τυπική οικιακή κατανάλωση απαιτεί από 1,5 έως 3,5 κιλοβάτ, το κόστος της εγκατάστασης δεν είναι αμελητέο. Το ποσό αυτό, ωστόσο, μπορεί να αποσβεστεί σε περίπου 5-6 χρόνια και το φωτοβολταϊκό σύστημα θα συνεχίσει να παράγει δωρεάν ενέργεια για τουλάχιστον άλλα 25χρόνια. Ωστόσο, τα πλεονεκτήματα είναι πολλά, και το ευρύ κοινό έχει αρχίσει να στρέφεται όλο και πιο πολύ στις ανανεώσιμες πηγές ενέργειας και στα φωτοβολταϊκά ειδικότερα, για την κάλυψη ή την συμπλήρωση των ενεργειακών του αναγκών.</a:t>
            </a:r>
          </a:p>
        </p:txBody>
      </p:sp>
      <p:pic>
        <p:nvPicPr>
          <p:cNvPr id="25603" name="Picture 2" descr="C:\Users\User\Desktop\24.jpg"/>
          <p:cNvPicPr>
            <a:picLocks noChangeAspect="1" noChangeArrowheads="1"/>
          </p:cNvPicPr>
          <p:nvPr/>
        </p:nvPicPr>
        <p:blipFill>
          <a:blip r:embed="rId4" cstate="email"/>
          <a:srcRect/>
          <a:stretch>
            <a:fillRect/>
          </a:stretch>
        </p:blipFill>
        <p:spPr bwMode="auto">
          <a:xfrm>
            <a:off x="2700338" y="5157788"/>
            <a:ext cx="3640137" cy="1511300"/>
          </a:xfrm>
          <a:prstGeom prst="rect">
            <a:avLst/>
          </a:prstGeom>
          <a:noFill/>
          <a:ln w="9525">
            <a:noFill/>
            <a:miter lim="800000"/>
            <a:headEnd/>
            <a:tailEnd/>
          </a:ln>
        </p:spPr>
      </p:pic>
    </p:spTree>
  </p:cSld>
  <p:clrMapOvr>
    <a:masterClrMapping/>
  </p:clrMapOvr>
  <p:transition advClick="0" advTm="50000">
    <p:strip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 Τίτλος"/>
          <p:cNvSpPr>
            <a:spLocks noGrp="1"/>
          </p:cNvSpPr>
          <p:nvPr>
            <p:ph type="title"/>
          </p:nvPr>
        </p:nvSpPr>
        <p:spPr/>
        <p:txBody>
          <a:bodyPr/>
          <a:lstStyle/>
          <a:p>
            <a:r>
              <a:rPr lang="el-GR" b="1" i="1" u="sng" smtClean="0">
                <a:latin typeface="Comic Sans MS" pitchFamily="66" charset="0"/>
              </a:rPr>
              <a:t>Πηγές</a:t>
            </a:r>
          </a:p>
        </p:txBody>
      </p:sp>
      <p:sp>
        <p:nvSpPr>
          <p:cNvPr id="3" name="2 - Θέση περιεχομένου"/>
          <p:cNvSpPr>
            <a:spLocks noGrp="1"/>
          </p:cNvSpPr>
          <p:nvPr>
            <p:ph idx="1"/>
          </p:nvPr>
        </p:nvSpPr>
        <p:spPr/>
        <p:txBody>
          <a:bodyPr rtlCol="0">
            <a:normAutofit/>
          </a:bodyPr>
          <a:lstStyle/>
          <a:p>
            <a:pPr fontAlgn="auto">
              <a:spcAft>
                <a:spcPts val="0"/>
              </a:spcAft>
              <a:buFont typeface="Arial" pitchFamily="34" charset="0"/>
              <a:buChar char="•"/>
              <a:defRPr/>
            </a:pPr>
            <a:r>
              <a:rPr lang="en-US" sz="2800" u="sng" dirty="0" smtClean="0">
                <a:solidFill>
                  <a:schemeClr val="tx1">
                    <a:lumMod val="95000"/>
                    <a:lumOff val="5000"/>
                  </a:schemeClr>
                </a:solidFill>
                <a:hlinkClick r:id="rId3"/>
              </a:rPr>
              <a:t>http://el.wikipedia.org/wiki/%CE%A0%CF%85%CF%81%CE%AF%CF%84%CE%B9%CE%BF#.CE.95.CE.BD.CF.8E.CF.83.CE.B5.CE.B9.CF.82_.CF.84.CE.BF.CF.85_.CF.80.CF.85.CF.81.CE.B9.CF.84.CE.AF.CE.BF.CF.85:_.CE.A3.CE.B9.CE.BB.CE.B9.CE.BA.CF.8C.CE.BD.CE.B5.CF.82</a:t>
            </a:r>
            <a:endParaRPr lang="el-GR" sz="2800" u="sng" dirty="0" smtClean="0">
              <a:solidFill>
                <a:schemeClr val="tx1">
                  <a:lumMod val="95000"/>
                  <a:lumOff val="5000"/>
                </a:schemeClr>
              </a:solidFill>
            </a:endParaRPr>
          </a:p>
        </p:txBody>
      </p:sp>
    </p:spTree>
  </p:cSld>
  <p:clrMapOvr>
    <a:masterClrMapping/>
  </p:clrMapOvr>
  <p:transition advClick="0" advTm="3000">
    <p:strips dir="rd"/>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TotalTime>
  <Words>746</Words>
  <Application>Microsoft Office PowerPoint</Application>
  <PresentationFormat>Προβολή στην οθόνη (4:3)</PresentationFormat>
  <Paragraphs>36</Paragraphs>
  <Slides>10</Slides>
  <Notes>10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Θέμα του Office</vt:lpstr>
      <vt:lpstr>Γενικά για το Si(πυρίτιο)</vt:lpstr>
      <vt:lpstr>Διαφάνεια 2</vt:lpstr>
      <vt:lpstr>Ιστορική Αναδρομή</vt:lpstr>
      <vt:lpstr>Χρήσεις Πυριτίου</vt:lpstr>
      <vt:lpstr>Φυσικές Ιδιότητες Πυριτίου</vt:lpstr>
      <vt:lpstr>Πλεονεκτήματα της χρήσης  Πυριτίου(1/2)</vt:lpstr>
      <vt:lpstr>Πλεονεκτήματα της χρήσης  Πυριτίου(2/2)</vt:lpstr>
      <vt:lpstr>Μειονεκτήματα της χρήσης  Πυριτίου</vt:lpstr>
      <vt:lpstr>Πηγές</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Γενικά για το Si(πυρίτιο)</dc:title>
  <dc:creator>User</dc:creator>
  <cp:lastModifiedBy>ΓΙΑΝΝΟΥΛΕΑΣ</cp:lastModifiedBy>
  <cp:revision>24</cp:revision>
  <dcterms:created xsi:type="dcterms:W3CDTF">2013-01-20T17:21:36Z</dcterms:created>
  <dcterms:modified xsi:type="dcterms:W3CDTF">2013-04-02T18:56:33Z</dcterms:modified>
</cp:coreProperties>
</file>