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536" autoAdjust="0"/>
  </p:normalViewPr>
  <p:slideViewPr>
    <p:cSldViewPr>
      <p:cViewPr varScale="1">
        <p:scale>
          <a:sx n="85" d="100"/>
          <a:sy n="85" d="100"/>
        </p:scale>
        <p:origin x="-36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layout/>
    </c:title>
    <c:view3D>
      <c:rotX val="30"/>
      <c:perspective val="30"/>
    </c:view3D>
    <c:plotArea>
      <c:layout/>
      <c:pie3DChart>
        <c:varyColors val="1"/>
        <c:ser>
          <c:idx val="0"/>
          <c:order val="0"/>
          <c:tx>
            <c:strRef>
              <c:f>Φύλλο1!$B$1</c:f>
              <c:strCache>
                <c:ptCount val="1"/>
                <c:pt idx="0">
                  <c:v>Πωλήσεις</c:v>
                </c:pt>
              </c:strCache>
            </c:strRef>
          </c:tx>
          <c:cat>
            <c:strRef>
              <c:f>Φύλλο1!$A$2:$A$3</c:f>
              <c:strCache>
                <c:ptCount val="2"/>
                <c:pt idx="0">
                  <c:v>Πλεονεκτήματα</c:v>
                </c:pt>
                <c:pt idx="1">
                  <c:v>Μειονεκτήματα</c:v>
                </c:pt>
              </c:strCache>
            </c:strRef>
          </c:cat>
          <c:val>
            <c:numRef>
              <c:f>Φύλλο1!$B$2:$B$3</c:f>
              <c:numCache>
                <c:formatCode>General</c:formatCode>
                <c:ptCount val="2"/>
                <c:pt idx="0">
                  <c:v>7</c:v>
                </c:pt>
                <c:pt idx="1">
                  <c:v>4</c:v>
                </c:pt>
              </c:numCache>
            </c:numRef>
          </c:val>
        </c:ser>
      </c:pie3DChart>
    </c:plotArea>
    <c:legend>
      <c:legendPos val="r"/>
      <c:layout/>
    </c:legend>
    <c:plotVisOnly val="1"/>
  </c:chart>
  <c:txPr>
    <a:bodyPr/>
    <a:lstStyle/>
    <a:p>
      <a:pPr>
        <a:defRPr sz="1800"/>
      </a:pPr>
      <a:endParaRPr lang="el-G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2342CEA3-3058-4D43-AE35-B3DA76CB4003}" type="datetimeFigureOut">
              <a:rPr lang="el-GR" smtClean="0"/>
              <a:pPr/>
              <a:t>02/04/2013</a:t>
            </a:fld>
            <a:endParaRPr lang="el-GR" dirty="0"/>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dirty="0"/>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3F1D1C4-C2D9-4231-9FB2-B2D9D97AA41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02/04/2013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02/04/2013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2342CEA3-3058-4D43-AE35-B3DA76CB4003}" type="datetimeFigureOut">
              <a:rPr lang="el-GR" smtClean="0"/>
              <a:pPr/>
              <a:t>02/04/2013</a:t>
            </a:fld>
            <a:endParaRPr lang="el-GR" dirty="0"/>
          </a:p>
        </p:txBody>
      </p:sp>
      <p:sp>
        <p:nvSpPr>
          <p:cNvPr id="5" name="4 - Θέση υποσέλιδου"/>
          <p:cNvSpPr>
            <a:spLocks noGrp="1"/>
          </p:cNvSpPr>
          <p:nvPr>
            <p:ph type="ftr" sz="quarter" idx="11"/>
          </p:nvPr>
        </p:nvSpPr>
        <p:spPr>
          <a:xfrm>
            <a:off x="457200" y="6480969"/>
            <a:ext cx="4260056" cy="300831"/>
          </a:xfrm>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2342CEA3-3058-4D43-AE35-B3DA76CB4003}" type="datetimeFigureOut">
              <a:rPr lang="el-GR" smtClean="0"/>
              <a:pPr/>
              <a:t>02/04/2013</a:t>
            </a:fld>
            <a:endParaRPr lang="el-GR" dirty="0"/>
          </a:p>
        </p:txBody>
      </p:sp>
      <p:sp>
        <p:nvSpPr>
          <p:cNvPr id="5" name="4 - Θέση υποσέλιδου"/>
          <p:cNvSpPr>
            <a:spLocks noGrp="1"/>
          </p:cNvSpPr>
          <p:nvPr>
            <p:ph type="ftr" sz="quarter" idx="11"/>
          </p:nvPr>
        </p:nvSpPr>
        <p:spPr>
          <a:xfrm>
            <a:off x="2619376" y="6480969"/>
            <a:ext cx="4260056" cy="300831"/>
          </a:xfrm>
        </p:spPr>
        <p:txBody>
          <a:bodyPr/>
          <a:lstStyle/>
          <a:p>
            <a:endParaRPr lang="el-GR" dirty="0"/>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D3F1D1C4-C2D9-4231-9FB2-B2D9D97AA41D}" type="slidenum">
              <a:rPr lang="el-GR" smtClean="0"/>
              <a:pPr/>
              <a:t>‹#›</a:t>
            </a:fld>
            <a:endParaRPr lang="el-GR" dirty="0"/>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2342CEA3-3058-4D43-AE35-B3DA76CB4003}" type="datetimeFigureOut">
              <a:rPr lang="el-GR" smtClean="0"/>
              <a:pPr/>
              <a:t>02/04/2013</a:t>
            </a:fld>
            <a:endParaRPr lang="el-GR" dirty="0"/>
          </a:p>
        </p:txBody>
      </p:sp>
      <p:sp>
        <p:nvSpPr>
          <p:cNvPr id="6" name="5 - Θέση υποσέλιδου"/>
          <p:cNvSpPr>
            <a:spLocks noGrp="1"/>
          </p:cNvSpPr>
          <p:nvPr>
            <p:ph type="ftr" sz="quarter" idx="11"/>
          </p:nvPr>
        </p:nvSpPr>
        <p:spPr>
          <a:xfrm>
            <a:off x="457200" y="6480969"/>
            <a:ext cx="4260056" cy="301752"/>
          </a:xfrm>
        </p:spPr>
        <p:txBody>
          <a:bodyPr/>
          <a:lstStyle/>
          <a:p>
            <a:endParaRPr lang="el-GR" dirty="0"/>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2342CEA3-3058-4D43-AE35-B3DA76CB4003}" type="datetimeFigureOut">
              <a:rPr lang="el-GR" smtClean="0"/>
              <a:pPr/>
              <a:t>02/04/2013</a:t>
            </a:fld>
            <a:endParaRPr lang="el-GR" dirty="0"/>
          </a:p>
        </p:txBody>
      </p:sp>
      <p:sp>
        <p:nvSpPr>
          <p:cNvPr id="8" name="7 - Θέση υποσέλιδου"/>
          <p:cNvSpPr>
            <a:spLocks noGrp="1"/>
          </p:cNvSpPr>
          <p:nvPr>
            <p:ph type="ftr" sz="quarter" idx="11"/>
          </p:nvPr>
        </p:nvSpPr>
        <p:spPr>
          <a:xfrm>
            <a:off x="457200" y="6480969"/>
            <a:ext cx="4261104" cy="301752"/>
          </a:xfrm>
        </p:spPr>
        <p:txBody>
          <a:bodyPr/>
          <a:lstStyle/>
          <a:p>
            <a:endParaRPr lang="el-GR" dirty="0"/>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D3F1D1C4-C2D9-4231-9FB2-B2D9D97AA41D}"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02/04/2013</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2342CEA3-3058-4D43-AE35-B3DA76CB4003}" type="datetimeFigureOut">
              <a:rPr lang="el-GR" smtClean="0"/>
              <a:pPr/>
              <a:t>02/04/2013</a:t>
            </a:fld>
            <a:endParaRPr lang="el-GR" dirty="0"/>
          </a:p>
        </p:txBody>
      </p:sp>
      <p:sp>
        <p:nvSpPr>
          <p:cNvPr id="3" name="2 - Θέση υποσέλιδου"/>
          <p:cNvSpPr>
            <a:spLocks noGrp="1"/>
          </p:cNvSpPr>
          <p:nvPr>
            <p:ph type="ftr" sz="quarter" idx="11"/>
          </p:nvPr>
        </p:nvSpPr>
        <p:spPr>
          <a:xfrm>
            <a:off x="457200" y="6481890"/>
            <a:ext cx="4260056" cy="300831"/>
          </a:xfrm>
        </p:spPr>
        <p:txBody>
          <a:bodyPr/>
          <a:lstStyle/>
          <a:p>
            <a:endParaRPr lang="el-GR" dirty="0"/>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2342CEA3-3058-4D43-AE35-B3DA76CB4003}" type="datetimeFigureOut">
              <a:rPr lang="el-GR" smtClean="0"/>
              <a:pPr/>
              <a:t>02/04/2013</a:t>
            </a:fld>
            <a:endParaRPr lang="el-GR" dirty="0"/>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dirty="0"/>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D3F1D1C4-C2D9-4231-9FB2-B2D9D97AA41D}"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2342CEA3-3058-4D43-AE35-B3DA76CB4003}" type="datetimeFigureOut">
              <a:rPr lang="el-GR" smtClean="0"/>
              <a:pPr/>
              <a:t>02/04/2013</a:t>
            </a:fld>
            <a:endParaRPr lang="el-GR" dirty="0"/>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dirty="0"/>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D3F1D1C4-C2D9-4231-9FB2-B2D9D97AA41D}"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342CEA3-3058-4D43-AE35-B3DA76CB4003}" type="datetimeFigureOut">
              <a:rPr lang="el-GR" smtClean="0"/>
              <a:pPr/>
              <a:t>02/04/2013</a:t>
            </a:fld>
            <a:endParaRPr lang="el-GR" dirty="0"/>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dirty="0"/>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3F1D1C4-C2D9-4231-9FB2-B2D9D97AA41D}"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l.wikipedia.org/wiki/%CE%9F%CF%80%CF%84%CE%B9%CE%BA%CE%AE_%CE%AF%CE%BD%CE%B1" TargetMode="External"/><Relationship Id="rId2" Type="http://schemas.openxmlformats.org/officeDocument/2006/relationships/hyperlink" Target="http://www.authorstream.com/Presentation/aminaidi-1297136-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357166"/>
            <a:ext cx="7772400" cy="1743086"/>
          </a:xfrm>
        </p:spPr>
        <p:txBody>
          <a:bodyPr/>
          <a:lstStyle/>
          <a:p>
            <a:pPr algn="ctr"/>
            <a:r>
              <a:rPr lang="el-GR" b="1" dirty="0" smtClean="0">
                <a:solidFill>
                  <a:srgbClr val="FFFF00"/>
                </a:solidFill>
              </a:rPr>
              <a:t>Πυρίτιο: Οπτικές ίνες</a:t>
            </a:r>
            <a:endParaRPr lang="el-GR" b="1" dirty="0">
              <a:solidFill>
                <a:srgbClr val="FFFF00"/>
              </a:solidFill>
            </a:endParaRPr>
          </a:p>
        </p:txBody>
      </p:sp>
      <p:sp>
        <p:nvSpPr>
          <p:cNvPr id="3" name="2 - Υπότιτλος"/>
          <p:cNvSpPr>
            <a:spLocks noGrp="1"/>
          </p:cNvSpPr>
          <p:nvPr>
            <p:ph type="subTitle" idx="1"/>
          </p:nvPr>
        </p:nvSpPr>
        <p:spPr>
          <a:xfrm>
            <a:off x="2443138" y="4719638"/>
            <a:ext cx="6700862" cy="2138362"/>
          </a:xfrm>
        </p:spPr>
        <p:txBody>
          <a:bodyPr/>
          <a:lstStyle/>
          <a:p>
            <a:r>
              <a:rPr lang="el-GR" b="1" dirty="0" smtClean="0">
                <a:solidFill>
                  <a:srgbClr val="FFFF00"/>
                </a:solidFill>
              </a:rPr>
              <a:t>Αλέξανδρος Μπάρμπου</a:t>
            </a:r>
          </a:p>
          <a:p>
            <a:r>
              <a:rPr lang="el-GR" b="1" dirty="0" smtClean="0">
                <a:solidFill>
                  <a:srgbClr val="FFFF00"/>
                </a:solidFill>
              </a:rPr>
              <a:t>Γιώργος Παναγιωτόπουλος</a:t>
            </a:r>
          </a:p>
          <a:p>
            <a:r>
              <a:rPr lang="el-GR" b="1" dirty="0" smtClean="0">
                <a:solidFill>
                  <a:srgbClr val="FFFF00"/>
                </a:solidFill>
              </a:rPr>
              <a:t>Παναγιώτης Ντομπρομιρέσκου</a:t>
            </a:r>
            <a:endParaRPr lang="el-GR" b="1" dirty="0">
              <a:solidFill>
                <a:srgbClr val="FFFF00"/>
              </a:solidFill>
            </a:endParaRPr>
          </a:p>
        </p:txBody>
      </p:sp>
      <p:sp>
        <p:nvSpPr>
          <p:cNvPr id="5" name="4 - TextBox"/>
          <p:cNvSpPr txBox="1"/>
          <p:nvPr/>
        </p:nvSpPr>
        <p:spPr>
          <a:xfrm>
            <a:off x="2285984" y="2214554"/>
            <a:ext cx="4143404" cy="1200329"/>
          </a:xfrm>
          <a:prstGeom prst="rect">
            <a:avLst/>
          </a:prstGeom>
          <a:noFill/>
        </p:spPr>
        <p:txBody>
          <a:bodyPr wrap="square" rtlCol="0">
            <a:spAutoFit/>
          </a:bodyPr>
          <a:lstStyle/>
          <a:p>
            <a:pPr algn="ctr"/>
            <a:r>
              <a:rPr lang="el-GR" sz="3600" b="1" dirty="0" smtClean="0">
                <a:solidFill>
                  <a:srgbClr val="FFFF00"/>
                </a:solidFill>
              </a:rPr>
              <a:t>2</a:t>
            </a:r>
            <a:r>
              <a:rPr lang="el-GR" sz="3600" b="1" baseline="30000" dirty="0" smtClean="0">
                <a:solidFill>
                  <a:srgbClr val="FFFF00"/>
                </a:solidFill>
              </a:rPr>
              <a:t>ο</a:t>
            </a:r>
            <a:r>
              <a:rPr lang="el-GR" sz="3600" b="1" dirty="0" smtClean="0">
                <a:solidFill>
                  <a:srgbClr val="FFFF00"/>
                </a:solidFill>
              </a:rPr>
              <a:t> Γυμνάσιο Σπάρτης</a:t>
            </a:r>
            <a:endParaRPr lang="el-GR" sz="3600" b="1" dirty="0">
              <a:solidFill>
                <a:srgbClr val="FFFF00"/>
              </a:solidFill>
            </a:endParaRPr>
          </a:p>
        </p:txBody>
      </p:sp>
      <p:sp>
        <p:nvSpPr>
          <p:cNvPr id="6" name="5 - TextBox"/>
          <p:cNvSpPr txBox="1"/>
          <p:nvPr/>
        </p:nvSpPr>
        <p:spPr>
          <a:xfrm>
            <a:off x="2643174" y="3643314"/>
            <a:ext cx="3500462" cy="584775"/>
          </a:xfrm>
          <a:prstGeom prst="rect">
            <a:avLst/>
          </a:prstGeom>
          <a:noFill/>
        </p:spPr>
        <p:txBody>
          <a:bodyPr wrap="square" rtlCol="0">
            <a:spAutoFit/>
          </a:bodyPr>
          <a:lstStyle/>
          <a:p>
            <a:pPr algn="ctr"/>
            <a:r>
              <a:rPr lang="el-GR" sz="3200" b="1" dirty="0" smtClean="0">
                <a:solidFill>
                  <a:srgbClr val="FFFF00"/>
                </a:solidFill>
              </a:rPr>
              <a:t>Τμήμα : Γ’3</a:t>
            </a:r>
            <a:endParaRPr lang="el-GR" sz="3200" b="1"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solidFill>
                  <a:srgbClr val="FFFF00"/>
                </a:solidFill>
              </a:rPr>
              <a:t>ΠΗΓΕΣ</a:t>
            </a:r>
            <a:endParaRPr lang="el-GR" b="1" dirty="0">
              <a:solidFill>
                <a:srgbClr val="FFFF00"/>
              </a:solidFill>
            </a:endParaRPr>
          </a:p>
        </p:txBody>
      </p:sp>
      <p:sp>
        <p:nvSpPr>
          <p:cNvPr id="3" name="2 - Θέση περιεχομένου"/>
          <p:cNvSpPr>
            <a:spLocks noGrp="1"/>
          </p:cNvSpPr>
          <p:nvPr>
            <p:ph idx="1"/>
          </p:nvPr>
        </p:nvSpPr>
        <p:spPr/>
        <p:txBody>
          <a:bodyPr/>
          <a:lstStyle/>
          <a:p>
            <a:pPr>
              <a:buFont typeface="Wingdings" pitchFamily="2" charset="2"/>
              <a:buChar char="Ø"/>
            </a:pPr>
            <a:r>
              <a:rPr lang="en-US" dirty="0" smtClean="0">
                <a:hlinkClick r:id="rId2"/>
              </a:rPr>
              <a:t>http://www.authorstream.com/Presentation/aminaidi-1297136-2/</a:t>
            </a:r>
            <a:r>
              <a:rPr lang="el-GR" dirty="0" smtClean="0"/>
              <a:t> </a:t>
            </a:r>
          </a:p>
          <a:p>
            <a:pPr>
              <a:buFont typeface="Wingdings" pitchFamily="2" charset="2"/>
              <a:buChar char="Ø"/>
            </a:pPr>
            <a:r>
              <a:rPr lang="en-US" dirty="0" smtClean="0">
                <a:hlinkClick r:id="rId3"/>
              </a:rPr>
              <a:t>http://el.wikipedia.org/wiki/%CE%9F%CF%80%CF%84%CE%B9%CE%BA%CE%AE_%CE%AF%CE%BD%CE%B1</a:t>
            </a:r>
            <a:r>
              <a:rPr lang="el-GR" dirty="0" smtClean="0"/>
              <a:t> </a:t>
            </a:r>
          </a:p>
          <a:p>
            <a:pPr>
              <a:buFont typeface="Wingdings" pitchFamily="2" charset="2"/>
              <a:buChar char="Ø"/>
            </a:pPr>
            <a:r>
              <a:rPr lang="el-GR" dirty="0" smtClean="0"/>
              <a:t>Βιβλίο χημείας Γ’ γυμνασίου </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ln>
            <a:solidFill>
              <a:schemeClr val="accent1"/>
            </a:solidFill>
          </a:ln>
        </p:spPr>
        <p:txBody>
          <a:bodyPr>
            <a:normAutofit/>
          </a:bodyPr>
          <a:lstStyle/>
          <a:p>
            <a:pPr algn="ctr"/>
            <a:r>
              <a:rPr lang="el-GR" b="1" u="sng" dirty="0" smtClean="0">
                <a:solidFill>
                  <a:srgbClr val="FFFF00"/>
                </a:solidFill>
              </a:rPr>
              <a:t>ΟΠΤΙΚΕΣ ΙΝΕΣ</a:t>
            </a:r>
            <a:endParaRPr lang="el-GR" b="1" u="sng" dirty="0">
              <a:solidFill>
                <a:srgbClr val="FFFF00"/>
              </a:solidFill>
            </a:endParaRPr>
          </a:p>
        </p:txBody>
      </p:sp>
      <p:sp>
        <p:nvSpPr>
          <p:cNvPr id="3" name="2 - Θέση περιεχομένου"/>
          <p:cNvSpPr>
            <a:spLocks noGrp="1"/>
          </p:cNvSpPr>
          <p:nvPr>
            <p:ph idx="1"/>
          </p:nvPr>
        </p:nvSpPr>
        <p:spPr/>
        <p:txBody>
          <a:bodyPr/>
          <a:lstStyle/>
          <a:p>
            <a:r>
              <a:rPr lang="el-GR" dirty="0" smtClean="0"/>
              <a:t>Οι  οπτικές ίνες αντικαθιστούν σταδιακά τα καλώδια και το ηλεκτρικό ρεύμα το οποίο δίνει την θέση του στις φωτεινές ή γενικότερα ηλεκτρομαγνητικές ακτίνες.</a:t>
            </a:r>
            <a:endParaRPr lang="el-GR" dirty="0"/>
          </a:p>
        </p:txBody>
      </p:sp>
      <p:pic>
        <p:nvPicPr>
          <p:cNvPr id="4" name="3 - Εικόνα" descr="fiber_blue3.jpg"/>
          <p:cNvPicPr>
            <a:picLocks noChangeAspect="1"/>
          </p:cNvPicPr>
          <p:nvPr/>
        </p:nvPicPr>
        <p:blipFill>
          <a:blip r:embed="rId2" cstate="email"/>
          <a:stretch>
            <a:fillRect/>
          </a:stretch>
        </p:blipFill>
        <p:spPr>
          <a:xfrm rot="21339793" flipV="1">
            <a:off x="1011452" y="4043277"/>
            <a:ext cx="5000214" cy="23789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solidFill>
                  <a:srgbClr val="FFFF00"/>
                </a:solidFill>
              </a:rPr>
              <a:t>ΙΣΤΟΡΙΑ ΟΠΤΙΚΩΝ ΙΝΩΝ</a:t>
            </a:r>
            <a:endParaRPr lang="el-GR" b="1" dirty="0">
              <a:solidFill>
                <a:srgbClr val="FFFF00"/>
              </a:solidFill>
            </a:endParaRPr>
          </a:p>
        </p:txBody>
      </p:sp>
      <p:sp>
        <p:nvSpPr>
          <p:cNvPr id="3" name="2 - Θέση περιεχομένου"/>
          <p:cNvSpPr>
            <a:spLocks noGrp="1"/>
          </p:cNvSpPr>
          <p:nvPr>
            <p:ph idx="1"/>
          </p:nvPr>
        </p:nvSpPr>
        <p:spPr/>
        <p:txBody>
          <a:bodyPr/>
          <a:lstStyle/>
          <a:p>
            <a:r>
              <a:rPr lang="el-GR" dirty="0" smtClean="0"/>
              <a:t>Το 1970 η αμερικάνικη εταιρία </a:t>
            </a:r>
            <a:r>
              <a:rPr lang="en-US" dirty="0" smtClean="0"/>
              <a:t>CORNING GLASS WORKS </a:t>
            </a:r>
            <a:r>
              <a:rPr lang="el-GR" dirty="0" smtClean="0"/>
              <a:t>εισάγει την πρώτη οπτική ίνα στο εμπόριο. Το 1988 το πρώτο τηλεφωνικό καλώδιο με οπτικές ίνες που διασχίζει τον Ατλαντικό. Κοστίζει 362 εκατομμύρια δολάρια και με αυτό μπορούν να πραγματοποιηθούν 40.000 τηλεφωνικές συνδιαλέξεις ταυτόχρονα.</a:t>
            </a:r>
          </a:p>
        </p:txBody>
      </p:sp>
    </p:spTree>
  </p:cSld>
  <p:clrMapOvr>
    <a:masterClrMapping/>
  </p:clrMapOvr>
  <p:transition advTm="6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solidFill>
                  <a:srgbClr val="FFFF00"/>
                </a:solidFill>
              </a:rPr>
              <a:t>ΛΕΙΤΟΥΡΓΙΑ ΟΠΤΙΚΩΝ ΙΝΩΝ</a:t>
            </a:r>
            <a:endParaRPr lang="el-GR" b="1" dirty="0">
              <a:solidFill>
                <a:srgbClr val="FFFF00"/>
              </a:solidFill>
            </a:endParaRPr>
          </a:p>
        </p:txBody>
      </p:sp>
      <p:sp>
        <p:nvSpPr>
          <p:cNvPr id="3" name="2 - Θέση περιεχομένου"/>
          <p:cNvSpPr>
            <a:spLocks noGrp="1"/>
          </p:cNvSpPr>
          <p:nvPr>
            <p:ph idx="1"/>
          </p:nvPr>
        </p:nvSpPr>
        <p:spPr/>
        <p:txBody>
          <a:bodyPr/>
          <a:lstStyle/>
          <a:p>
            <a:r>
              <a:rPr lang="el-GR" dirty="0" smtClean="0"/>
              <a:t>Η λειτουργία των οπτικών ινών βασίζεται στις πολλαπλές ανακλάσεις της ακτινοβολίας στο εσωτερικό της. Στο ένα άκρο της οπτικής ίνας υπάρχει ο πομπός και στο άλλο ο δέκτης.</a:t>
            </a:r>
            <a:endParaRPr lang="el-GR" dirty="0"/>
          </a:p>
        </p:txBody>
      </p:sp>
      <p:pic>
        <p:nvPicPr>
          <p:cNvPr id="4" name="3 - Εικόνα" descr="optikes_ines.jpg"/>
          <p:cNvPicPr>
            <a:picLocks noChangeAspect="1"/>
          </p:cNvPicPr>
          <p:nvPr/>
        </p:nvPicPr>
        <p:blipFill>
          <a:blip r:embed="rId2" cstate="email"/>
          <a:stretch>
            <a:fillRect/>
          </a:stretch>
        </p:blipFill>
        <p:spPr>
          <a:xfrm>
            <a:off x="5500694" y="3857628"/>
            <a:ext cx="2928958" cy="275019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slow" advTm="60000">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solidFill>
                  <a:srgbClr val="FFFF00"/>
                </a:solidFill>
              </a:rPr>
              <a:t>ΚΑΤΑΣΚΕΥΗ ΟΠΤΙΚΩΝ ΙΝΩΝ</a:t>
            </a:r>
            <a:endParaRPr lang="el-GR" b="1" dirty="0">
              <a:solidFill>
                <a:srgbClr val="FFFF00"/>
              </a:solidFill>
            </a:endParaRPr>
          </a:p>
        </p:txBody>
      </p:sp>
      <p:sp>
        <p:nvSpPr>
          <p:cNvPr id="3" name="2 - Θέση περιεχομένου"/>
          <p:cNvSpPr>
            <a:spLocks noGrp="1"/>
          </p:cNvSpPr>
          <p:nvPr>
            <p:ph idx="1"/>
          </p:nvPr>
        </p:nvSpPr>
        <p:spPr/>
        <p:txBody>
          <a:bodyPr/>
          <a:lstStyle/>
          <a:p>
            <a:r>
              <a:rPr lang="el-GR" dirty="0" smtClean="0"/>
              <a:t>Οι οπτικές ίνες κατασκευάζονται από γυαλί μεγάλης καθαρότητας, έχουν κυλινδρική μορφή και διάμετρο όσο περίπου μια ανθρώπινη τρίχα.</a:t>
            </a:r>
          </a:p>
          <a:p>
            <a:endParaRPr lang="el-GR" dirty="0"/>
          </a:p>
        </p:txBody>
      </p:sp>
      <p:pic>
        <p:nvPicPr>
          <p:cNvPr id="4" name="3 - Εικόνα" descr="Οπτικές ίνες 1.jpg"/>
          <p:cNvPicPr>
            <a:picLocks noChangeAspect="1"/>
          </p:cNvPicPr>
          <p:nvPr/>
        </p:nvPicPr>
        <p:blipFill>
          <a:blip r:embed="rId2" cstate="email"/>
          <a:stretch>
            <a:fillRect/>
          </a:stretch>
        </p:blipFill>
        <p:spPr>
          <a:xfrm>
            <a:off x="5715008" y="3857628"/>
            <a:ext cx="2524132" cy="252413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solidFill>
                  <a:srgbClr val="FFFF00"/>
                </a:solidFill>
              </a:rPr>
              <a:t>ΧΡΗΣΕΙΣ ΟΠΤΙΚΩΝ ΙΝΩΝ</a:t>
            </a:r>
            <a:endParaRPr lang="el-GR" b="1" dirty="0">
              <a:solidFill>
                <a:srgbClr val="FFFF00"/>
              </a:solidFill>
            </a:endParaRPr>
          </a:p>
        </p:txBody>
      </p:sp>
      <p:sp>
        <p:nvSpPr>
          <p:cNvPr id="3" name="2 - Θέση περιεχομένου"/>
          <p:cNvSpPr>
            <a:spLocks noGrp="1"/>
          </p:cNvSpPr>
          <p:nvPr>
            <p:ph idx="1"/>
          </p:nvPr>
        </p:nvSpPr>
        <p:spPr/>
        <p:txBody>
          <a:bodyPr>
            <a:normAutofit fontScale="85000" lnSpcReduction="20000"/>
          </a:bodyPr>
          <a:lstStyle/>
          <a:p>
            <a:r>
              <a:rPr lang="el-GR" dirty="0" smtClean="0"/>
              <a:t>Οι οπτικές ίνες χρησιμοποιούνται αντί των μεταλλικών καλωδίων ,διότι τα σήματα ταξιδεύουν μαζί τους με λιγότερη απώλεια, και επίσης δεν επηρεάζονται από ηλεκτρομαγνητικές παρεμβολές. Οι οπτικές ίνες χρησιμοποιούνται επίσης στον φωτισμό, και είναι σε μάτσα, επίσης μπορούν να χρησιμοποιηθούν για την μεταφορά εικόνων , επιτρέποντας έτσι την προβολή σε στενούς χώρους . Ειδικά σχεδιασμένες οπτικές ίνες χρησιμοποιούνται και για πολλές άλλες εφαρμογές συμπεριλαμβανομένων των αισθητήρων λέιζερ.</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dirty="0" smtClean="0">
                <a:solidFill>
                  <a:srgbClr val="FFFF00"/>
                </a:solidFill>
              </a:rPr>
              <a:t>ΠΛΕΟΝΕΚΤΗΜΑΤΑ ΟΠΤΙΚΩΝ ΙΝΩΝ</a:t>
            </a:r>
            <a:endParaRPr lang="el-GR" b="1" dirty="0">
              <a:solidFill>
                <a:srgbClr val="FFFF00"/>
              </a:solidFill>
            </a:endParaRPr>
          </a:p>
        </p:txBody>
      </p:sp>
      <p:sp>
        <p:nvSpPr>
          <p:cNvPr id="3" name="2 - Θέση περιεχομένου"/>
          <p:cNvSpPr>
            <a:spLocks noGrp="1"/>
          </p:cNvSpPr>
          <p:nvPr>
            <p:ph idx="1"/>
          </p:nvPr>
        </p:nvSpPr>
        <p:spPr/>
        <p:txBody>
          <a:bodyPr>
            <a:normAutofit fontScale="77500" lnSpcReduction="20000"/>
          </a:bodyPr>
          <a:lstStyle/>
          <a:p>
            <a:pPr marL="514350" indent="-514350">
              <a:buFont typeface="+mj-lt"/>
              <a:buAutoNum type="arabicPeriod"/>
            </a:pPr>
            <a:r>
              <a:rPr lang="el-GR" dirty="0" smtClean="0"/>
              <a:t>Το διοξείδιο του πυριτίου, που αποτελεί την πρώτη ύλη παρασκευής τους, υπάρχει άφθονο στη φύση σε αντίθεση σε αντίθεση με το χαλκό από τον οποίο κατασκευάζονται τα καλώδια.</a:t>
            </a:r>
          </a:p>
          <a:p>
            <a:pPr marL="514350" indent="-514350">
              <a:buFont typeface="+mj-lt"/>
              <a:buAutoNum type="arabicPeriod"/>
            </a:pPr>
            <a:r>
              <a:rPr lang="el-GR" dirty="0" smtClean="0"/>
              <a:t>Μια οπτική ίνα αντιστοιχεί, ως προς την ικανότητα μεταφοράς πληροφοριών, σε εκατοντάδες χάλκινους αγωγούς.</a:t>
            </a:r>
          </a:p>
          <a:p>
            <a:pPr marL="514350" indent="-514350">
              <a:buFont typeface="+mj-lt"/>
              <a:buAutoNum type="arabicPeriod"/>
            </a:pPr>
            <a:r>
              <a:rPr lang="el-GR" dirty="0" smtClean="0"/>
              <a:t>Έχουν μικρό βάρος.</a:t>
            </a:r>
          </a:p>
          <a:p>
            <a:pPr marL="514350" indent="-514350">
              <a:buFont typeface="+mj-lt"/>
              <a:buAutoNum type="arabicPeriod"/>
            </a:pPr>
            <a:r>
              <a:rPr lang="el-GR" dirty="0" smtClean="0"/>
              <a:t>Είναι φθηνότερες από τα άλλα μέσα μετάδοσης τηλεπικοινωνιακών μηνυμάτων.</a:t>
            </a:r>
          </a:p>
          <a:p>
            <a:pPr marL="514350" indent="-514350">
              <a:buFont typeface="+mj-lt"/>
              <a:buAutoNum type="arabicPeriod"/>
            </a:pPr>
            <a:r>
              <a:rPr lang="el-GR" dirty="0" smtClean="0"/>
              <a:t>Είναι σχεδόν αδύνατη η υποκλοπή και γενικότερα οι παρεμβολές.</a:t>
            </a:r>
          </a:p>
          <a:p>
            <a:pPr marL="514350" indent="-514350">
              <a:buFont typeface="+mj-lt"/>
              <a:buAutoNum type="arabicPeriod"/>
            </a:pPr>
            <a:r>
              <a:rPr lang="el-GR" dirty="0" smtClean="0"/>
              <a:t>Παρέχουν μεγάλη αξιοπιστία </a:t>
            </a:r>
          </a:p>
          <a:p>
            <a:pPr marL="514350" indent="-514350">
              <a:buFont typeface="+mj-lt"/>
              <a:buAutoNum type="arabicPeriod"/>
            </a:pPr>
            <a:r>
              <a:rPr lang="el-GR" dirty="0" smtClean="0"/>
              <a:t>Καλύπτουν πολύ μεγάλες αποστάσεις</a:t>
            </a:r>
          </a:p>
          <a:p>
            <a:pPr marL="514350" indent="-514350">
              <a:buNone/>
            </a:pP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dirty="0" smtClean="0">
                <a:solidFill>
                  <a:srgbClr val="FFFF00"/>
                </a:solidFill>
              </a:rPr>
              <a:t>ΜΕΙΟΝΕΚΤΗΜΑΤΑ ΟΠΤΙΚΩΝ ΙΝΩΝ</a:t>
            </a:r>
            <a:endParaRPr lang="el-GR" b="1" dirty="0">
              <a:solidFill>
                <a:srgbClr val="FFFF00"/>
              </a:solidFill>
            </a:endParaRPr>
          </a:p>
        </p:txBody>
      </p:sp>
      <p:sp>
        <p:nvSpPr>
          <p:cNvPr id="3" name="2 - Θέση περιεχομένου"/>
          <p:cNvSpPr>
            <a:spLocks noGrp="1"/>
          </p:cNvSpPr>
          <p:nvPr>
            <p:ph idx="1"/>
          </p:nvPr>
        </p:nvSpPr>
        <p:spPr/>
        <p:txBody>
          <a:bodyPr/>
          <a:lstStyle/>
          <a:p>
            <a:pPr marL="514350" indent="-514350">
              <a:buFont typeface="+mj-lt"/>
              <a:buAutoNum type="arabicPeriod"/>
            </a:pPr>
            <a:r>
              <a:rPr lang="el-GR" dirty="0" smtClean="0"/>
              <a:t>Αλλαγές και προσθήκες είναι δύσκολες</a:t>
            </a:r>
          </a:p>
          <a:p>
            <a:pPr marL="514350" indent="-514350">
              <a:buFont typeface="+mj-lt"/>
              <a:buAutoNum type="arabicPeriod"/>
            </a:pPr>
            <a:r>
              <a:rPr lang="el-GR" dirty="0" smtClean="0"/>
              <a:t>Η εγκατάσταση απαιτεί πολύ καλά εκπαιδευμένους επαγγελματίες</a:t>
            </a:r>
          </a:p>
          <a:p>
            <a:pPr marL="514350" indent="-514350">
              <a:buFont typeface="+mj-lt"/>
              <a:buAutoNum type="arabicPeriod"/>
            </a:pPr>
            <a:r>
              <a:rPr lang="el-GR" dirty="0" smtClean="0"/>
              <a:t>Απαιτούν πολύ ειδικό και ακριβό εξοπλισμό εγκατάστασης</a:t>
            </a:r>
          </a:p>
          <a:p>
            <a:pPr marL="514350" indent="-514350">
              <a:buFont typeface="+mj-lt"/>
              <a:buAutoNum type="arabicPeriod"/>
            </a:pPr>
            <a:r>
              <a:rPr lang="el-GR" dirty="0" smtClean="0"/>
              <a:t>Συγκριτικά ακριβές</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solidFill>
                  <a:srgbClr val="FFFF00"/>
                </a:solidFill>
              </a:rPr>
              <a:t>ΓΡΑΦΗΜΑ ΠΛΕΟΝΕΚΤΗΜΑΤΩΝ ΚΑΙ ΜΕΙΟΝΕΚΤΗΜΑΤΩΝ</a:t>
            </a:r>
            <a:endParaRPr lang="el-GR" b="1" dirty="0">
              <a:solidFill>
                <a:srgbClr val="FFFF00"/>
              </a:solidFill>
            </a:endParaRPr>
          </a:p>
        </p:txBody>
      </p:sp>
      <p:graphicFrame>
        <p:nvGraphicFramePr>
          <p:cNvPr id="4" name="3 - Θέση περιεχομένου"/>
          <p:cNvGraphicFramePr>
            <a:graphicFrameLocks noGrp="1"/>
          </p:cNvGraphicFramePr>
          <p:nvPr>
            <p:ph idx="1"/>
          </p:nvPr>
        </p:nvGraphicFramePr>
        <p:xfrm>
          <a:off x="457200" y="1882775"/>
          <a:ext cx="8229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112</TotalTime>
  <Words>349</Words>
  <Application>Microsoft Office PowerPoint</Application>
  <PresentationFormat>Προβολή στην οθόνη (4:3)</PresentationFormat>
  <Paragraphs>35</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Ζωντάνια</vt:lpstr>
      <vt:lpstr>Πυρίτιο: Οπτικές ίνες</vt:lpstr>
      <vt:lpstr>ΟΠΤΙΚΕΣ ΙΝΕΣ</vt:lpstr>
      <vt:lpstr>ΙΣΤΟΡΙΑ ΟΠΤΙΚΩΝ ΙΝΩΝ</vt:lpstr>
      <vt:lpstr>ΛΕΙΤΟΥΡΓΙΑ ΟΠΤΙΚΩΝ ΙΝΩΝ</vt:lpstr>
      <vt:lpstr>ΚΑΤΑΣΚΕΥΗ ΟΠΤΙΚΩΝ ΙΝΩΝ</vt:lpstr>
      <vt:lpstr>ΧΡΗΣΕΙΣ ΟΠΤΙΚΩΝ ΙΝΩΝ</vt:lpstr>
      <vt:lpstr>ΠΛΕΟΝΕΚΤΗΜΑΤΑ ΟΠΤΙΚΩΝ ΙΝΩΝ</vt:lpstr>
      <vt:lpstr>ΜΕΙΟΝΕΚΤΗΜΑΤΑ ΟΠΤΙΚΩΝ ΙΝΩΝ</vt:lpstr>
      <vt:lpstr>ΓΡΑΦΗΜΑ ΠΛΕΟΝΕΚΤΗΜΑΤΩΝ ΚΑΙ ΜΕΙΟΝΕΚΤΗΜΑΤΩΝ</vt:lpstr>
      <vt:lpstr>ΠΗΓΕΣ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Πυρίτιο: Οπτικές ίνες</dc:title>
  <dc:creator>user</dc:creator>
  <cp:lastModifiedBy>ΓΙΑΝΝΟΥΛΕΑΣ</cp:lastModifiedBy>
  <cp:revision>14</cp:revision>
  <dcterms:created xsi:type="dcterms:W3CDTF">2013-01-06T13:29:32Z</dcterms:created>
  <dcterms:modified xsi:type="dcterms:W3CDTF">2013-04-02T18:55:30Z</dcterms:modified>
</cp:coreProperties>
</file>