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7" r:id="rId3"/>
    <p:sldId id="257" r:id="rId4"/>
    <p:sldId id="258" r:id="rId5"/>
    <p:sldId id="259" r:id="rId6"/>
    <p:sldId id="261" r:id="rId7"/>
    <p:sldId id="262" r:id="rId8"/>
    <p:sldId id="263" r:id="rId9"/>
    <p:sldId id="264" r:id="rId10"/>
    <p:sldId id="266" r:id="rId11"/>
    <p:sldId id="265" r:id="rId12"/>
    <p:sldId id="268"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36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34AAA4D0-595E-4023-A1F1-394D6DC734BB}" type="datetimeFigureOut">
              <a:rPr lang="el-GR" smtClean="0"/>
              <a:pPr/>
              <a:t>02/04/2013</a:t>
            </a:fld>
            <a:endParaRPr lang="el-GR" dirty="0"/>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dirty="0"/>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5229390-56E6-44BC-A93F-8A3BC4C9C284}"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4AAA4D0-595E-4023-A1F1-394D6DC734BB}" type="datetimeFigureOut">
              <a:rPr lang="el-GR" smtClean="0"/>
              <a:pPr/>
              <a:t>02/04/2013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5229390-56E6-44BC-A93F-8A3BC4C9C284}"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4AAA4D0-595E-4023-A1F1-394D6DC734BB}" type="datetimeFigureOut">
              <a:rPr lang="el-GR" smtClean="0"/>
              <a:pPr/>
              <a:t>02/04/2013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5229390-56E6-44BC-A93F-8A3BC4C9C284}"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34AAA4D0-595E-4023-A1F1-394D6DC734BB}" type="datetimeFigureOut">
              <a:rPr lang="el-GR" smtClean="0"/>
              <a:pPr/>
              <a:t>02/04/2013</a:t>
            </a:fld>
            <a:endParaRPr lang="el-GR" dirty="0"/>
          </a:p>
        </p:txBody>
      </p:sp>
      <p:sp>
        <p:nvSpPr>
          <p:cNvPr id="5" name="4 - Θέση υποσέλιδου"/>
          <p:cNvSpPr>
            <a:spLocks noGrp="1"/>
          </p:cNvSpPr>
          <p:nvPr>
            <p:ph type="ftr" sz="quarter" idx="11"/>
          </p:nvPr>
        </p:nvSpPr>
        <p:spPr>
          <a:xfrm>
            <a:off x="457200" y="6480969"/>
            <a:ext cx="4260056" cy="300831"/>
          </a:xfrm>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5229390-56E6-44BC-A93F-8A3BC4C9C284}"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34AAA4D0-595E-4023-A1F1-394D6DC734BB}" type="datetimeFigureOut">
              <a:rPr lang="el-GR" smtClean="0"/>
              <a:pPr/>
              <a:t>02/04/2013</a:t>
            </a:fld>
            <a:endParaRPr lang="el-GR" dirty="0"/>
          </a:p>
        </p:txBody>
      </p:sp>
      <p:sp>
        <p:nvSpPr>
          <p:cNvPr id="5" name="4 - Θέση υποσέλιδου"/>
          <p:cNvSpPr>
            <a:spLocks noGrp="1"/>
          </p:cNvSpPr>
          <p:nvPr>
            <p:ph type="ftr" sz="quarter" idx="11"/>
          </p:nvPr>
        </p:nvSpPr>
        <p:spPr>
          <a:xfrm>
            <a:off x="2619376" y="6480969"/>
            <a:ext cx="4260056" cy="300831"/>
          </a:xfrm>
        </p:spPr>
        <p:txBody>
          <a:bodyPr/>
          <a:lstStyle/>
          <a:p>
            <a:endParaRPr lang="el-GR" dirty="0"/>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F5229390-56E6-44BC-A93F-8A3BC4C9C284}" type="slidenum">
              <a:rPr lang="el-GR" smtClean="0"/>
              <a:pPr/>
              <a:t>‹#›</a:t>
            </a:fld>
            <a:endParaRPr lang="el-GR" dirty="0"/>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34AAA4D0-595E-4023-A1F1-394D6DC734BB}" type="datetimeFigureOut">
              <a:rPr lang="el-GR" smtClean="0"/>
              <a:pPr/>
              <a:t>02/04/2013</a:t>
            </a:fld>
            <a:endParaRPr lang="el-GR" dirty="0"/>
          </a:p>
        </p:txBody>
      </p:sp>
      <p:sp>
        <p:nvSpPr>
          <p:cNvPr id="6" name="5 - Θέση υποσέλιδου"/>
          <p:cNvSpPr>
            <a:spLocks noGrp="1"/>
          </p:cNvSpPr>
          <p:nvPr>
            <p:ph type="ftr" sz="quarter" idx="11"/>
          </p:nvPr>
        </p:nvSpPr>
        <p:spPr>
          <a:xfrm>
            <a:off x="457200" y="6480969"/>
            <a:ext cx="4260056" cy="301752"/>
          </a:xfrm>
        </p:spPr>
        <p:txBody>
          <a:bodyPr/>
          <a:lstStyle/>
          <a:p>
            <a:endParaRPr lang="el-GR" dirty="0"/>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F5229390-56E6-44BC-A93F-8A3BC4C9C284}"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34AAA4D0-595E-4023-A1F1-394D6DC734BB}" type="datetimeFigureOut">
              <a:rPr lang="el-GR" smtClean="0"/>
              <a:pPr/>
              <a:t>02/04/2013</a:t>
            </a:fld>
            <a:endParaRPr lang="el-GR" dirty="0"/>
          </a:p>
        </p:txBody>
      </p:sp>
      <p:sp>
        <p:nvSpPr>
          <p:cNvPr id="8" name="7 - Θέση υποσέλιδου"/>
          <p:cNvSpPr>
            <a:spLocks noGrp="1"/>
          </p:cNvSpPr>
          <p:nvPr>
            <p:ph type="ftr" sz="quarter" idx="11"/>
          </p:nvPr>
        </p:nvSpPr>
        <p:spPr>
          <a:xfrm>
            <a:off x="457200" y="6480969"/>
            <a:ext cx="4261104" cy="301752"/>
          </a:xfrm>
        </p:spPr>
        <p:txBody>
          <a:bodyPr/>
          <a:lstStyle/>
          <a:p>
            <a:endParaRPr lang="el-GR" dirty="0"/>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F5229390-56E6-44BC-A93F-8A3BC4C9C284}"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4AAA4D0-595E-4023-A1F1-394D6DC734BB}" type="datetimeFigureOut">
              <a:rPr lang="el-GR" smtClean="0"/>
              <a:pPr/>
              <a:t>02/04/2013</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F5229390-56E6-44BC-A93F-8A3BC4C9C284}"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34AAA4D0-595E-4023-A1F1-394D6DC734BB}" type="datetimeFigureOut">
              <a:rPr lang="el-GR" smtClean="0"/>
              <a:pPr/>
              <a:t>02/04/2013</a:t>
            </a:fld>
            <a:endParaRPr lang="el-GR" dirty="0"/>
          </a:p>
        </p:txBody>
      </p:sp>
      <p:sp>
        <p:nvSpPr>
          <p:cNvPr id="3" name="2 - Θέση υποσέλιδου"/>
          <p:cNvSpPr>
            <a:spLocks noGrp="1"/>
          </p:cNvSpPr>
          <p:nvPr>
            <p:ph type="ftr" sz="quarter" idx="11"/>
          </p:nvPr>
        </p:nvSpPr>
        <p:spPr>
          <a:xfrm>
            <a:off x="457200" y="6481890"/>
            <a:ext cx="4260056" cy="300831"/>
          </a:xfrm>
        </p:spPr>
        <p:txBody>
          <a:bodyPr/>
          <a:lstStyle/>
          <a:p>
            <a:endParaRPr lang="el-GR" dirty="0"/>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F5229390-56E6-44BC-A93F-8A3BC4C9C284}"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34AAA4D0-595E-4023-A1F1-394D6DC734BB}" type="datetimeFigureOut">
              <a:rPr lang="el-GR" smtClean="0"/>
              <a:pPr/>
              <a:t>02/04/2013</a:t>
            </a:fld>
            <a:endParaRPr lang="el-GR" dirty="0"/>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dirty="0"/>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F5229390-56E6-44BC-A93F-8A3BC4C9C284}"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34AAA4D0-595E-4023-A1F1-394D6DC734BB}" type="datetimeFigureOut">
              <a:rPr lang="el-GR" smtClean="0"/>
              <a:pPr/>
              <a:t>02/04/2013</a:t>
            </a:fld>
            <a:endParaRPr lang="el-GR" dirty="0"/>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dirty="0"/>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F5229390-56E6-44BC-A93F-8A3BC4C9C284}"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4AAA4D0-595E-4023-A1F1-394D6DC734BB}" type="datetimeFigureOut">
              <a:rPr lang="el-GR" smtClean="0"/>
              <a:pPr/>
              <a:t>02/04/2013</a:t>
            </a:fld>
            <a:endParaRPr lang="el-GR" dirty="0"/>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dirty="0"/>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5229390-56E6-44BC-A93F-8A3BC4C9C284}" type="slidenum">
              <a:rPr lang="el-GR" smtClean="0"/>
              <a:pPr/>
              <a:t>‹#›</a:t>
            </a:fld>
            <a:endParaRPr lang="el-GR"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l.wikipedia.org/w/index.php?title=%CE%A4%CE%B6%CE%B1%CE%BA_%CE%9A%CE%AF%CE%BB%CE%BC%CF%80%CF%85&amp;action=edit&amp;redlink=1" TargetMode="External"/><Relationship Id="rId2" Type="http://schemas.openxmlformats.org/officeDocument/2006/relationships/hyperlink" Target="http://el.wikipedia.org/wiki/%CE%A4%CF%81%CE%B1%CE%BD%CE%B6%CE%AF%CF%83%CF%84%CE%BF%CF%8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l.wikipedia.org/wiki/Intel" TargetMode="External"/><Relationship Id="rId2" Type="http://schemas.openxmlformats.org/officeDocument/2006/relationships/hyperlink" Target="http://el.wikipedia.org/wiki/%CE%A1%CF%8C%CE%BC%CF%80%CE%B5%CF%81%CF%84_%CE%9D%CF%8C%CE%B9%CF%8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l.wikipedia.org/wiki/%CE%9F%CE%BE%CF%8D" TargetMode="External"/><Relationship Id="rId2" Type="http://schemas.openxmlformats.org/officeDocument/2006/relationships/hyperlink" Target="http://el.wikipedia.org/wiki/%CE%9C%CE%B9%CE%BA%CF%81%CE%BF%CF%84%CF%83%CE%AF%CF%8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71600" y="404664"/>
            <a:ext cx="7772400" cy="1470025"/>
          </a:xfrm>
        </p:spPr>
        <p:txBody>
          <a:bodyPr>
            <a:normAutofit/>
          </a:bodyPr>
          <a:lstStyle/>
          <a:p>
            <a:pPr algn="ctr"/>
            <a:r>
              <a:rPr lang="el-GR"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Μικροτσίπ.!</a:t>
            </a:r>
            <a:endParaRPr lang="el-GR"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2 - Υπότιτλος"/>
          <p:cNvSpPr>
            <a:spLocks noGrp="1"/>
          </p:cNvSpPr>
          <p:nvPr>
            <p:ph type="subTitle" idx="1"/>
          </p:nvPr>
        </p:nvSpPr>
        <p:spPr>
          <a:xfrm>
            <a:off x="2267744" y="3284984"/>
            <a:ext cx="6400800" cy="1752600"/>
          </a:xfrm>
        </p:spPr>
        <p:txBody>
          <a:bodyPr>
            <a:noAutofit/>
          </a:bodyPr>
          <a:lstStyle/>
          <a:p>
            <a:r>
              <a:rPr lang="el-GR" sz="3200" dirty="0" smtClean="0">
                <a:solidFill>
                  <a:schemeClr val="bg1"/>
                </a:solidFill>
              </a:rPr>
              <a:t>Αιμιλία Πρασίνου</a:t>
            </a:r>
            <a:br>
              <a:rPr lang="el-GR" sz="3200" dirty="0" smtClean="0">
                <a:solidFill>
                  <a:schemeClr val="bg1"/>
                </a:solidFill>
              </a:rPr>
            </a:br>
            <a:r>
              <a:rPr lang="el-GR" sz="3200" dirty="0" smtClean="0">
                <a:solidFill>
                  <a:schemeClr val="bg1"/>
                </a:solidFill>
              </a:rPr>
              <a:t>Παντελής Πράσινος</a:t>
            </a:r>
            <a:br>
              <a:rPr lang="el-GR" sz="3200" dirty="0" smtClean="0">
                <a:solidFill>
                  <a:schemeClr val="bg1"/>
                </a:solidFill>
              </a:rPr>
            </a:br>
            <a:r>
              <a:rPr lang="el-GR" sz="3200" dirty="0" smtClean="0">
                <a:solidFill>
                  <a:schemeClr val="bg1"/>
                </a:solidFill>
              </a:rPr>
              <a:t>Γεωργία  </a:t>
            </a:r>
            <a:r>
              <a:rPr lang="el-GR" sz="3200" dirty="0">
                <a:solidFill>
                  <a:schemeClr val="bg1"/>
                </a:solidFill>
              </a:rPr>
              <a:t>Ο</a:t>
            </a:r>
            <a:r>
              <a:rPr lang="el-GR" sz="3200" dirty="0" smtClean="0">
                <a:solidFill>
                  <a:schemeClr val="bg1"/>
                </a:solidFill>
              </a:rPr>
              <a:t>ρφανού</a:t>
            </a:r>
            <a:br>
              <a:rPr lang="el-GR" sz="3200" dirty="0" smtClean="0">
                <a:solidFill>
                  <a:schemeClr val="bg1"/>
                </a:solidFill>
              </a:rPr>
            </a:br>
            <a:r>
              <a:rPr lang="el-GR" sz="3200" dirty="0" smtClean="0">
                <a:solidFill>
                  <a:schemeClr val="bg1"/>
                </a:solidFill>
              </a:rPr>
              <a:t>Εύη Νικολοπούλου</a:t>
            </a:r>
            <a:endParaRPr lang="el-GR" sz="3200" dirty="0">
              <a:solidFill>
                <a:schemeClr val="bg1"/>
              </a:solidFill>
            </a:endParaRPr>
          </a:p>
        </p:txBody>
      </p:sp>
      <p:sp>
        <p:nvSpPr>
          <p:cNvPr id="6" name="5 - TextBox"/>
          <p:cNvSpPr txBox="1"/>
          <p:nvPr/>
        </p:nvSpPr>
        <p:spPr>
          <a:xfrm>
            <a:off x="0" y="5011341"/>
            <a:ext cx="4032448" cy="1846659"/>
          </a:xfrm>
          <a:prstGeom prst="rect">
            <a:avLst/>
          </a:prstGeom>
          <a:noFill/>
        </p:spPr>
        <p:txBody>
          <a:bodyPr wrap="square" rtlCol="0">
            <a:spAutoFit/>
          </a:bodyPr>
          <a:lstStyle/>
          <a:p>
            <a:r>
              <a:rPr lang="el-GR" sz="3200" dirty="0" smtClean="0">
                <a:solidFill>
                  <a:schemeClr val="accent1">
                    <a:lumMod val="75000"/>
                  </a:schemeClr>
                </a:solidFill>
              </a:rPr>
              <a:t>2</a:t>
            </a:r>
            <a:r>
              <a:rPr lang="el-GR" sz="3200" baseline="30000" dirty="0" smtClean="0">
                <a:solidFill>
                  <a:schemeClr val="accent1">
                    <a:lumMod val="75000"/>
                  </a:schemeClr>
                </a:solidFill>
              </a:rPr>
              <a:t>ο</a:t>
            </a:r>
            <a:r>
              <a:rPr lang="el-GR" sz="3200" dirty="0" smtClean="0">
                <a:solidFill>
                  <a:schemeClr val="accent1">
                    <a:lumMod val="75000"/>
                  </a:schemeClr>
                </a:solidFill>
              </a:rPr>
              <a:t> Γυμνάσιο Σπάρτης..!!</a:t>
            </a:r>
            <a:br>
              <a:rPr lang="el-GR" sz="3200" dirty="0" smtClean="0">
                <a:solidFill>
                  <a:schemeClr val="accent1">
                    <a:lumMod val="75000"/>
                  </a:schemeClr>
                </a:solidFill>
              </a:rPr>
            </a:br>
            <a:r>
              <a:rPr lang="el-GR" sz="3200" dirty="0" smtClean="0">
                <a:solidFill>
                  <a:schemeClr val="accent1">
                    <a:lumMod val="75000"/>
                  </a:schemeClr>
                </a:solidFill>
              </a:rPr>
              <a:t>Τμήμα : Γ3!</a:t>
            </a:r>
          </a:p>
          <a:p>
            <a:endParaRPr lang="el-GR" dirty="0"/>
          </a:p>
        </p:txBody>
      </p:sp>
    </p:spTree>
  </p:cSld>
  <p:clrMapOvr>
    <a:masterClrMapping/>
  </p:clrMapOvr>
  <p:transition>
    <p:blinds/>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 presetClass="entr" presetSubtype="16"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wipe(left)">
                                      <p:cBhvr>
                                        <p:cTn id="16"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Μειονεκτήματα..</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Παραβίαση των ανθρώπινων δικαιωμάτων.</a:t>
            </a:r>
          </a:p>
          <a:p>
            <a:pPr>
              <a:buNone/>
            </a:pPr>
            <a:endParaRPr lang="el-GR" dirty="0" smtClean="0"/>
          </a:p>
          <a:p>
            <a:r>
              <a:rPr lang="el-GR" dirty="0" smtClean="0"/>
              <a:t>Ακριβός εξοπλισμός.</a:t>
            </a:r>
          </a:p>
          <a:p>
            <a:pPr>
              <a:buNone/>
            </a:pPr>
            <a:endParaRPr lang="el-GR" dirty="0" smtClean="0"/>
          </a:p>
          <a:p>
            <a:r>
              <a:rPr lang="el-GR" dirty="0" smtClean="0"/>
              <a:t>Δύσκολη εφαρμογή.</a:t>
            </a:r>
          </a:p>
          <a:p>
            <a:pPr>
              <a:buNone/>
            </a:pPr>
            <a:endParaRPr lang="el-GR" dirty="0" smtClean="0"/>
          </a:p>
          <a:p>
            <a:r>
              <a:rPr lang="el-GR" dirty="0" smtClean="0"/>
              <a:t>Χρονοβόρα διαδικασία.</a:t>
            </a:r>
          </a:p>
          <a:p>
            <a:pPr>
              <a:buNone/>
            </a:pPr>
            <a:endParaRPr lang="el-GR" dirty="0" smtClean="0"/>
          </a:p>
          <a:p>
            <a:r>
              <a:rPr lang="el-GR" dirty="0" smtClean="0"/>
              <a:t>Έλλειψη γνώσης ως προς την πρόκληση ιατρικών προβλημάτων</a:t>
            </a:r>
            <a:br>
              <a:rPr lang="el-GR" dirty="0" smtClean="0"/>
            </a:br>
            <a:r>
              <a:rPr lang="el-GR" dirty="0" smtClean="0"/>
              <a:t/>
            </a:r>
            <a:br>
              <a:rPr lang="el-GR" dirty="0" smtClean="0"/>
            </a:br>
            <a:endParaRPr lang="el-GR" dirty="0"/>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Απειλές…</a:t>
            </a:r>
            <a:endParaRPr lang="el-GR" dirty="0"/>
          </a:p>
        </p:txBody>
      </p:sp>
      <p:sp>
        <p:nvSpPr>
          <p:cNvPr id="3" name="2 - Θέση περιεχομένου"/>
          <p:cNvSpPr>
            <a:spLocks noGrp="1"/>
          </p:cNvSpPr>
          <p:nvPr>
            <p:ph idx="1"/>
          </p:nvPr>
        </p:nvSpPr>
        <p:spPr>
          <a:xfrm>
            <a:off x="251520" y="1628800"/>
            <a:ext cx="8676456" cy="4781384"/>
          </a:xfrm>
        </p:spPr>
        <p:txBody>
          <a:bodyPr>
            <a:normAutofit fontScale="92500" lnSpcReduction="20000"/>
          </a:bodyPr>
          <a:lstStyle/>
          <a:p>
            <a:r>
              <a:rPr lang="el-GR" dirty="0" smtClean="0"/>
              <a:t>Η κοινωνία και πολλά σωματεία που υπερασπίζονται τα ανθρώπινα δικαιώματα, θα στραφούν εναντίον και θα εμποδίσουν την εφαρμογή αυτή.</a:t>
            </a:r>
            <a:br>
              <a:rPr lang="el-GR" dirty="0" smtClean="0"/>
            </a:br>
            <a:r>
              <a:rPr lang="el-GR" dirty="0" smtClean="0"/>
              <a:t>Οι νέες απαιτήσεις στην εργασία οδηγούν σε άμεση πρόσληψη περιορισμένου αριθμού εργαζομένων με ειδικές όμως τεχνολογικές γνώσεις, αλλά και σε απολύσεις, άρα σε προβλήματα με σωματεία, εργαζομένων κ.λπ..</a:t>
            </a:r>
            <a:br>
              <a:rPr lang="el-GR" dirty="0" smtClean="0"/>
            </a:br>
            <a:r>
              <a:rPr lang="el-GR" dirty="0" smtClean="0"/>
              <a:t>Δε γνωρίζουμε τις συνέπειες στην υγεία, και αυτό αποτελεί μεγάλο "ρίσκο" για την επιχείρηση.</a:t>
            </a:r>
            <a:br>
              <a:rPr lang="el-GR" dirty="0" smtClean="0"/>
            </a:br>
            <a:endParaRPr lang="el-GR" dirty="0" smtClean="0"/>
          </a:p>
          <a:p>
            <a:endParaRPr lang="el-GR" dirty="0"/>
          </a:p>
        </p:txBody>
      </p:sp>
    </p:spTree>
  </p:cSld>
  <p:clrMapOvr>
    <a:masterClrMapping/>
  </p:clrMapOvr>
  <p:transition>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images (1).jpg"/>
          <p:cNvPicPr>
            <a:picLocks noGrp="1" noChangeAspect="1"/>
          </p:cNvPicPr>
          <p:nvPr>
            <p:ph idx="1"/>
          </p:nvPr>
        </p:nvPicPr>
        <p:blipFill>
          <a:blip r:embed="rId2" cstate="email"/>
          <a:stretch>
            <a:fillRect/>
          </a:stretch>
        </p:blipFill>
        <p:spPr>
          <a:xfrm>
            <a:off x="3491880" y="4437112"/>
            <a:ext cx="4176464" cy="2075099"/>
          </a:xfrm>
          <a:ln>
            <a:solidFill>
              <a:schemeClr val="accent1"/>
            </a:solidFill>
          </a:ln>
        </p:spPr>
      </p:pic>
      <p:pic>
        <p:nvPicPr>
          <p:cNvPr id="5" name="4 - Εικόνα" descr="images (2).jpg"/>
          <p:cNvPicPr>
            <a:picLocks noChangeAspect="1"/>
          </p:cNvPicPr>
          <p:nvPr/>
        </p:nvPicPr>
        <p:blipFill>
          <a:blip r:embed="rId3" cstate="email"/>
          <a:stretch>
            <a:fillRect/>
          </a:stretch>
        </p:blipFill>
        <p:spPr>
          <a:xfrm rot="556426">
            <a:off x="5758839" y="548467"/>
            <a:ext cx="2877195" cy="2451488"/>
          </a:xfrm>
          <a:prstGeom prst="rect">
            <a:avLst/>
          </a:prstGeom>
          <a:ln>
            <a:solidFill>
              <a:schemeClr val="accent1"/>
            </a:solidFill>
          </a:ln>
        </p:spPr>
      </p:pic>
      <p:pic>
        <p:nvPicPr>
          <p:cNvPr id="6" name="5 - Εικόνα" descr="MICROCHIP.jpg"/>
          <p:cNvPicPr>
            <a:picLocks noChangeAspect="1"/>
          </p:cNvPicPr>
          <p:nvPr/>
        </p:nvPicPr>
        <p:blipFill>
          <a:blip r:embed="rId4" cstate="email"/>
          <a:stretch>
            <a:fillRect/>
          </a:stretch>
        </p:blipFill>
        <p:spPr>
          <a:xfrm rot="21290081">
            <a:off x="154213" y="472020"/>
            <a:ext cx="4860032" cy="3645024"/>
          </a:xfrm>
          <a:prstGeom prst="rect">
            <a:avLst/>
          </a:prstGeom>
          <a:ln>
            <a:solidFill>
              <a:schemeClr val="accent1"/>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αρχείο λήψης.jpg"/>
          <p:cNvPicPr>
            <a:picLocks noGrp="1" noChangeAspect="1"/>
          </p:cNvPicPr>
          <p:nvPr>
            <p:ph idx="1"/>
          </p:nvPr>
        </p:nvPicPr>
        <p:blipFill>
          <a:blip r:embed="rId2" cstate="email"/>
          <a:stretch>
            <a:fillRect/>
          </a:stretch>
        </p:blipFill>
        <p:spPr>
          <a:xfrm rot="19839046">
            <a:off x="3784561" y="2450731"/>
            <a:ext cx="4824536" cy="3446097"/>
          </a:xfrm>
          <a:prstGeom prst="flowChartInputOutput">
            <a:avLst/>
          </a:prstGeom>
          <a:ln>
            <a:solidFill>
              <a:schemeClr val="accent1"/>
            </a:solidFill>
          </a:ln>
        </p:spPr>
      </p:pic>
      <p:pic>
        <p:nvPicPr>
          <p:cNvPr id="1026" name="Picture 2" descr="C:\Users\User\Desktop\images.jpg"/>
          <p:cNvPicPr>
            <a:picLocks noChangeAspect="1" noChangeArrowheads="1"/>
          </p:cNvPicPr>
          <p:nvPr/>
        </p:nvPicPr>
        <p:blipFill>
          <a:blip r:embed="rId3" cstate="email"/>
          <a:srcRect/>
          <a:stretch>
            <a:fillRect/>
          </a:stretch>
        </p:blipFill>
        <p:spPr bwMode="auto">
          <a:xfrm rot="19978707">
            <a:off x="341712" y="947575"/>
            <a:ext cx="4810512" cy="2660118"/>
          </a:xfrm>
          <a:prstGeom prst="doubleWave">
            <a:avLst/>
          </a:prstGeom>
          <a:noFill/>
          <a:ln>
            <a:solidFill>
              <a:schemeClr val="accent1"/>
            </a:solidFill>
          </a:ln>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childTnLst>
                          </p:cTn>
                        </p:par>
                        <p:par>
                          <p:cTn id="10" fill="hold">
                            <p:stCondLst>
                              <p:cond delay="500"/>
                            </p:stCondLst>
                            <p:childTnLst>
                              <p:par>
                                <p:cTn id="11" presetID="37"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900" decel="100000" fill="hold"/>
                                        <p:tgtEl>
                                          <p:spTgt spid="4"/>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Μικροτσίπ.!!</a:t>
            </a:r>
            <a:endParaRPr lang="el-GR" dirty="0"/>
          </a:p>
        </p:txBody>
      </p:sp>
      <p:sp>
        <p:nvSpPr>
          <p:cNvPr id="3" name="2 - Θέση περιεχομένου"/>
          <p:cNvSpPr>
            <a:spLocks noGrp="1"/>
          </p:cNvSpPr>
          <p:nvPr>
            <p:ph idx="1"/>
          </p:nvPr>
        </p:nvSpPr>
        <p:spPr>
          <a:xfrm>
            <a:off x="467544" y="1556792"/>
            <a:ext cx="8229600" cy="4572000"/>
          </a:xfrm>
        </p:spPr>
        <p:txBody>
          <a:bodyPr>
            <a:normAutofit fontScale="85000" lnSpcReduction="20000"/>
          </a:bodyPr>
          <a:lstStyle/>
          <a:p>
            <a:pPr algn="ctr"/>
            <a:r>
              <a:rPr lang="el-GR" b="1" dirty="0"/>
              <a:t>Ολοκληρωμένο κύκλωμα</a:t>
            </a:r>
            <a:r>
              <a:rPr lang="el-GR" dirty="0"/>
              <a:t> </a:t>
            </a:r>
            <a:r>
              <a:rPr lang="el-GR" dirty="0" smtClean="0"/>
              <a:t> ή απλά</a:t>
            </a:r>
            <a:r>
              <a:rPr lang="el-GR" dirty="0"/>
              <a:t> </a:t>
            </a:r>
            <a:endParaRPr lang="el-GR" dirty="0" smtClean="0"/>
          </a:p>
          <a:p>
            <a:pPr algn="ctr">
              <a:buNone/>
            </a:pPr>
            <a:r>
              <a:rPr lang="el-GR" i="1" dirty="0" smtClean="0"/>
              <a:t>ολοκληρωμένο</a:t>
            </a:r>
            <a:r>
              <a:rPr lang="el-GR" baseline="30000" dirty="0" smtClean="0"/>
              <a:t> </a:t>
            </a:r>
            <a:r>
              <a:rPr lang="el-GR" dirty="0" smtClean="0"/>
              <a:t>ονομάζεται </a:t>
            </a:r>
            <a:r>
              <a:rPr lang="el-GR" dirty="0"/>
              <a:t>ένα κύκλωμα συνδεδεμένων λογικών πυλών, δημιουργημένο πάνω σε ένα φύλλο</a:t>
            </a:r>
            <a:r>
              <a:rPr lang="el-GR" dirty="0" smtClean="0"/>
              <a:t>.</a:t>
            </a:r>
            <a:r>
              <a:rPr lang="el-GR" dirty="0"/>
              <a:t> Η συντριπτική πλειονότητα των ολοκληρωμένων κυκλωμάτων δημιουργούνται πάνω σε φύλλα ημιαγωγών, κατά κύριο λόγο πυριτίου. Το </a:t>
            </a:r>
            <a:r>
              <a:rPr lang="el-GR" i="1" dirty="0"/>
              <a:t>φύλλο</a:t>
            </a:r>
            <a:r>
              <a:rPr lang="el-GR" dirty="0"/>
              <a:t> (ημιαγωγού) ονομάζεται στα αγγλικά </a:t>
            </a:r>
            <a:r>
              <a:rPr lang="el-GR" b="1" dirty="0"/>
              <a:t>τσιπ</a:t>
            </a:r>
            <a:r>
              <a:rPr lang="el-GR" dirty="0"/>
              <a:t> (</a:t>
            </a:r>
            <a:r>
              <a:rPr lang="el-GR" b="1" dirty="0"/>
              <a:t>chip</a:t>
            </a:r>
            <a:r>
              <a:rPr lang="el-GR" dirty="0" smtClean="0"/>
              <a:t>),</a:t>
            </a:r>
            <a:r>
              <a:rPr lang="el-GR" dirty="0"/>
              <a:t> από το οποίο προκύπτει μια εναλλακτική ονομασία του ολοκληρωμένου κυκλώματος. Όταν αυτό το φύλλο είναι της κλίμακας των μικρομέτρων ονομάζεται και </a:t>
            </a:r>
            <a:r>
              <a:rPr lang="el-GR" i="1" dirty="0"/>
              <a:t>μικροτσίπ</a:t>
            </a:r>
            <a:r>
              <a:rPr lang="el-GR" dirty="0"/>
              <a:t>.</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45" presetClass="entr" presetSubtype="0" fill="hold" nodeType="withEffect">
                                  <p:stCondLst>
                                    <p:cond delay="0"/>
                                  </p:stCondLst>
                                  <p:iterate type="lt">
                                    <p:tmPct val="10000"/>
                                  </p:iterate>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nodeType="clickEffect">
                                  <p:stCondLst>
                                    <p:cond delay="0"/>
                                  </p:stCondLst>
                                  <p:iterate type="lt">
                                    <p:tmPct val="10000"/>
                                  </p:iterate>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2000"/>
                                        <p:tgtEl>
                                          <p:spTgt spid="3">
                                            <p:txEl>
                                              <p:pRg st="0" end="0"/>
                                            </p:txEl>
                                          </p:spTgt>
                                        </p:tgtEl>
                                      </p:cBhvr>
                                    </p:animEffect>
                                    <p:anim calcmode="lin" valueType="num">
                                      <p:cBhvr>
                                        <p:cTn id="19"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0"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21" fill="hold">
                            <p:stCondLst>
                              <p:cond delay="6600"/>
                            </p:stCondLst>
                            <p:childTnLst>
                              <p:par>
                                <p:cTn id="22" presetID="45" presetClass="entr" presetSubtype="0" fill="hold" nodeType="afterEffect">
                                  <p:stCondLst>
                                    <p:cond delay="0"/>
                                  </p:stCondLst>
                                  <p:iterate type="lt">
                                    <p:tmPct val="10000"/>
                                  </p:iterate>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2000"/>
                                        <p:tgtEl>
                                          <p:spTgt spid="3">
                                            <p:txEl>
                                              <p:pRg st="1" end="1"/>
                                            </p:txEl>
                                          </p:spTgt>
                                        </p:tgtEl>
                                      </p:cBhvr>
                                    </p:animEffect>
                                    <p:anim calcmode="lin" valueType="num">
                                      <p:cBhvr>
                                        <p:cTn id="2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0"/>
            <a:ext cx="8229600" cy="1399032"/>
          </a:xfrm>
        </p:spPr>
        <p:txBody>
          <a:bodyPr>
            <a:normAutofit/>
          </a:bodyPr>
          <a:lstStyle/>
          <a:p>
            <a:pPr algn="r"/>
            <a:r>
              <a:rPr lang="el-GR" sz="4000" dirty="0" smtClean="0"/>
              <a:t>Ιστορική Αναδρομή του Μικροτσιπ</a:t>
            </a:r>
            <a:r>
              <a:rPr lang="el-GR" dirty="0" smtClean="0"/>
              <a:t>.</a:t>
            </a:r>
            <a:endParaRPr lang="el-GR" dirty="0"/>
          </a:p>
        </p:txBody>
      </p:sp>
      <p:sp>
        <p:nvSpPr>
          <p:cNvPr id="3" name="2 - Θέση περιεχομένου"/>
          <p:cNvSpPr>
            <a:spLocks noGrp="1"/>
          </p:cNvSpPr>
          <p:nvPr>
            <p:ph idx="1"/>
          </p:nvPr>
        </p:nvSpPr>
        <p:spPr>
          <a:xfrm>
            <a:off x="467544" y="1428800"/>
            <a:ext cx="8229600" cy="5429200"/>
          </a:xfrm>
        </p:spPr>
        <p:txBody>
          <a:bodyPr>
            <a:normAutofit fontScale="77500" lnSpcReduction="20000"/>
          </a:bodyPr>
          <a:lstStyle/>
          <a:p>
            <a:pPr algn="ctr"/>
            <a:r>
              <a:rPr lang="el-GR" dirty="0"/>
              <a:t>ο 1950 είχε εμφανιστεί η </a:t>
            </a:r>
            <a:r>
              <a:rPr lang="el-GR" u="sng" dirty="0">
                <a:hlinkClick r:id="rId2" tooltip="Τρανζίστορ"/>
              </a:rPr>
              <a:t>κρυσταλλοτρίοδος</a:t>
            </a:r>
            <a:r>
              <a:rPr lang="el-GR" dirty="0"/>
              <a:t>, ενώ είχαν κατασκευαστεί ηλεκτρονικοί υπολογιστές με </a:t>
            </a:r>
            <a:r>
              <a:rPr lang="el-GR" u="sng" dirty="0"/>
              <a:t>λυχνίες κενού</a:t>
            </a:r>
            <a:r>
              <a:rPr lang="el-GR" dirty="0"/>
              <a:t> και κρυσταλλοτριόδους</a:t>
            </a:r>
            <a:r>
              <a:rPr lang="el-GR" dirty="0" smtClean="0"/>
              <a:t>.</a:t>
            </a:r>
            <a:r>
              <a:rPr lang="el-GR" dirty="0"/>
              <a:t> Το πρόβλημα των μηχανικών εκείνης της εποχής ήταν ότι δεν υπήρχε αξιόπιστος τρόπος να κατασκευάζονται περίπλοκα και μεγάλα λογικά κυκλώματα, γνωστό και ως </a:t>
            </a:r>
            <a:r>
              <a:rPr lang="el-GR" i="1" dirty="0"/>
              <a:t>τυραννία των </a:t>
            </a:r>
            <a:r>
              <a:rPr lang="el-GR" i="1" dirty="0" smtClean="0"/>
              <a:t>αριθμών</a:t>
            </a:r>
            <a:r>
              <a:rPr lang="el-GR" dirty="0" smtClean="0"/>
              <a:t>.</a:t>
            </a:r>
            <a:r>
              <a:rPr lang="el-GR" dirty="0"/>
              <a:t> Το 1958 ο </a:t>
            </a:r>
            <a:r>
              <a:rPr lang="el-GR" u="sng" dirty="0">
                <a:hlinkClick r:id="rId3" tooltip="Τζακ Κίλμπυ (δεν έχει γραφτεί ακόμα)"/>
              </a:rPr>
              <a:t>Τζακ Κίλμπυ</a:t>
            </a:r>
            <a:r>
              <a:rPr lang="el-GR" dirty="0"/>
              <a:t>, ερευνητής της εταιρίας Texas Instrument, ερευνώντας πυρετωδώς τρόπους για τη σμίκρυνση των ηλεκτρικών κυκλωμάτων εφηύρε το ολοκληρωμένο κύκλωμα, για την οποία εφεύρεση βραβεύθηκε με </a:t>
            </a:r>
            <a:r>
              <a:rPr lang="el-GR" u="sng" dirty="0"/>
              <a:t>βραβείο Νόμπελ φυσικής</a:t>
            </a:r>
            <a:r>
              <a:rPr lang="el-GR" dirty="0"/>
              <a:t>το 2000. Η ιδέα του ήταν να δημιουργούνται τα στοιχεία του κυκλώματος πάνω σε ένα φύλλο ημιαγωγού με μηχανοποιημένο και συστηματικό τρόπο, αντί να συνδέονται και να τοποθετούνται τα διάφορα στοιχεία του κυκλώματος με το χέρι. Η δημιουργία των στοιχείων γίνεται με νοθεύσεις άλλων στοιχείων και επιστρώσεις</a:t>
            </a:r>
            <a:r>
              <a:rPr lang="el-GR" dirty="0" smtClean="0"/>
              <a:t>.</a:t>
            </a:r>
            <a:endParaRPr lang="el-GR"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par>
                                <p:cTn id="11" presetID="26"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80">
                                          <p:stCondLst>
                                            <p:cond delay="0"/>
                                          </p:stCondLst>
                                        </p:cTn>
                                        <p:tgtEl>
                                          <p:spTgt spid="3">
                                            <p:txEl>
                                              <p:pRg st="0" end="0"/>
                                            </p:txEl>
                                          </p:spTgt>
                                        </p:tgtEl>
                                      </p:cBhvr>
                                    </p:animEffect>
                                    <p:anim calcmode="lin" valueType="num">
                                      <p:cBhvr>
                                        <p:cTn id="1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0" end="0"/>
                                            </p:txEl>
                                          </p:spTgt>
                                        </p:tgtEl>
                                      </p:cBhvr>
                                      <p:to x="100000" y="60000"/>
                                    </p:animScale>
                                    <p:animScale>
                                      <p:cBhvr>
                                        <p:cTn id="20" dur="166" decel="50000">
                                          <p:stCondLst>
                                            <p:cond delay="67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8301608" cy="548680"/>
          </a:xfrm>
        </p:spPr>
        <p:txBody>
          <a:bodyPr>
            <a:noAutofit/>
          </a:bodyPr>
          <a:lstStyle/>
          <a:p>
            <a:pPr algn="l"/>
            <a:r>
              <a:rPr lang="el-GR" sz="4400" dirty="0" smtClean="0">
                <a:solidFill>
                  <a:schemeClr val="accent1"/>
                </a:solidFill>
              </a:rPr>
              <a:t>……</a:t>
            </a:r>
            <a:endParaRPr lang="el-GR" sz="4400" dirty="0">
              <a:solidFill>
                <a:schemeClr val="accent1"/>
              </a:solidFill>
            </a:endParaRPr>
          </a:p>
        </p:txBody>
      </p:sp>
      <p:sp>
        <p:nvSpPr>
          <p:cNvPr id="3" name="2 - Θέση περιεχομένου"/>
          <p:cNvSpPr>
            <a:spLocks noGrp="1"/>
          </p:cNvSpPr>
          <p:nvPr>
            <p:ph idx="1"/>
          </p:nvPr>
        </p:nvSpPr>
        <p:spPr>
          <a:xfrm>
            <a:off x="0" y="836712"/>
            <a:ext cx="8892480" cy="6021288"/>
          </a:xfrm>
        </p:spPr>
        <p:txBody>
          <a:bodyPr>
            <a:normAutofit fontScale="92500"/>
          </a:bodyPr>
          <a:lstStyle/>
          <a:p>
            <a:r>
              <a:rPr lang="el-GR" sz="2100" dirty="0" smtClean="0"/>
              <a:t>Η τεχνογνωσία για τη </a:t>
            </a:r>
            <a:r>
              <a:rPr lang="el-GR" sz="2100" u="sng" dirty="0" smtClean="0"/>
              <a:t>μαζική παραγωγή</a:t>
            </a:r>
            <a:r>
              <a:rPr lang="el-GR" sz="2100" dirty="0" smtClean="0"/>
              <a:t> ολοκληρωμένων κυκλωμάτων ήταν ακόμη ελλιπής, υπήρχαν διάφορα πρακτικά προβλήματα, όπως η σύνδεση των στοιχείων του ολοκληρωμένου.Ο</a:t>
            </a:r>
            <a:r>
              <a:rPr lang="el-GR" sz="2100" u="sng" dirty="0" smtClean="0">
                <a:hlinkClick r:id="rId2" tooltip="Ρόμπερτ Νόις"/>
              </a:rPr>
              <a:t>Ρόμπερτ Νόις</a:t>
            </a:r>
            <a:r>
              <a:rPr lang="el-GR" sz="2100" dirty="0" smtClean="0"/>
              <a:t> έλυσε αυτά τα προβλήματα, όπως την εφεύρεση μιας μεθόδου για τη μηχανοποιημένη προσθήκη μικρών μεταλλικών καλωδίων πάνω στους κύβους. Έτσι, ξεκίνησε η μαζική παραγωγή των ολοκληρωμένων κυκλωμάτων. Ο Νόυς συνίδρυσε την </a:t>
            </a:r>
            <a:r>
              <a:rPr lang="el-GR" sz="2100" u="sng" dirty="0" smtClean="0">
                <a:hlinkClick r:id="rId3" tooltip="Intel"/>
              </a:rPr>
              <a:t>Intel</a:t>
            </a:r>
            <a:r>
              <a:rPr lang="el-GR" sz="2100" dirty="0" smtClean="0"/>
              <a:t>, μια από τις πιο σημαντικές κατασκευάστριες ολοκληρωμένων κυκλωμάτων στον κόσμο.</a:t>
            </a:r>
          </a:p>
          <a:p>
            <a:r>
              <a:rPr lang="el-GR" sz="2100" dirty="0" smtClean="0"/>
              <a:t>Το ολοκληρωμένο κύκλωμα ήταν μια τομή στην ιστορία των υπολογιστών διαχωρίζοντάς την στα δύο. Υπάρχουν τέσσερις </a:t>
            </a:r>
            <a:r>
              <a:rPr lang="el-GR" sz="2100" u="sng" dirty="0" smtClean="0"/>
              <a:t>γενιές υπολογιστών</a:t>
            </a:r>
            <a:r>
              <a:rPr lang="el-GR" sz="2100" dirty="0" smtClean="0"/>
              <a:t>, οι δύο πρώτες </a:t>
            </a:r>
            <a:r>
              <a:rPr lang="el-GR" sz="2100" i="1" dirty="0" smtClean="0"/>
              <a:t>γενιά λυχνίας κενού</a:t>
            </a:r>
            <a:r>
              <a:rPr lang="el-GR" sz="2100" dirty="0" smtClean="0"/>
              <a:t> και </a:t>
            </a:r>
            <a:r>
              <a:rPr lang="el-GR" sz="2100" i="1" dirty="0" smtClean="0"/>
              <a:t>γενιά κρυσταλλοτριόδου</a:t>
            </a:r>
            <a:r>
              <a:rPr lang="el-GR" sz="2100" dirty="0" smtClean="0"/>
              <a:t> δεν κατασκευάζονται από ολοκληρωμένα κυκλώματα, ενώ οι επόμενες δύο </a:t>
            </a:r>
            <a:r>
              <a:rPr lang="el-GR" sz="2100" i="1" dirty="0" smtClean="0"/>
              <a:t>γενιά ολοκληρωμένου κυκλώματος</a:t>
            </a:r>
            <a:r>
              <a:rPr lang="el-GR" sz="2100" dirty="0" smtClean="0"/>
              <a:t> και </a:t>
            </a:r>
            <a:r>
              <a:rPr lang="el-GR" sz="2100" i="1" dirty="0" smtClean="0"/>
              <a:t>γενιά μικροεπεξεργαστή</a:t>
            </a:r>
            <a:r>
              <a:rPr lang="el-GR" sz="2100" dirty="0" smtClean="0"/>
              <a:t> χρησιμοποιούν ολοκληρωμένα κυκλώματα και η τέταρτη χρησιμοποιεί το ολοκληρωμένο κύκλωμα </a:t>
            </a:r>
            <a:r>
              <a:rPr lang="el-GR" sz="2100" u="sng" dirty="0" smtClean="0"/>
              <a:t>μικροεπεξεργαστής</a:t>
            </a:r>
            <a:r>
              <a:rPr lang="el-GR" sz="2100" dirty="0" smtClean="0"/>
              <a:t>.</a:t>
            </a:r>
          </a:p>
          <a:p>
            <a:r>
              <a:rPr lang="el-GR" sz="2100" dirty="0" smtClean="0"/>
              <a:t>Η εξέλιξη των ολοκληρωμένων κυκλωμάτων ακολουθεί το </a:t>
            </a:r>
            <a:r>
              <a:rPr lang="el-GR" sz="2100" u="sng" dirty="0" smtClean="0"/>
              <a:t>νόμο του Μουρ</a:t>
            </a:r>
            <a:r>
              <a:rPr lang="el-GR" sz="2100" dirty="0" smtClean="0"/>
              <a:t>, </a:t>
            </a:r>
            <a:r>
              <a:rPr lang="el-GR" sz="2100" i="1" dirty="0" smtClean="0"/>
              <a:t>το πλήθος των κρυσταλλοτριόδων ανά τετραγωνική ίντσα ενός ολοκληρωμένου κυκλώματος διπλασιάζεται κάθε 18 μήνες</a:t>
            </a:r>
            <a:r>
              <a:rPr lang="el-GR" sz="2100" dirty="0" smtClean="0"/>
              <a:t>.</a:t>
            </a:r>
          </a:p>
          <a:p>
            <a:endParaRPr lang="el-GR" sz="2100"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Τα Μικροτσίπ κατασκευάζονται.. </a:t>
            </a:r>
            <a:endParaRPr lang="el-GR" dirty="0"/>
          </a:p>
        </p:txBody>
      </p:sp>
      <p:sp>
        <p:nvSpPr>
          <p:cNvPr id="3" name="2 - Θέση περιεχομένου"/>
          <p:cNvSpPr>
            <a:spLocks noGrp="1"/>
          </p:cNvSpPr>
          <p:nvPr>
            <p:ph idx="1"/>
          </p:nvPr>
        </p:nvSpPr>
        <p:spPr>
          <a:xfrm>
            <a:off x="467544" y="1700808"/>
            <a:ext cx="8229600" cy="4975192"/>
          </a:xfrm>
        </p:spPr>
        <p:txBody>
          <a:bodyPr>
            <a:normAutofit fontScale="55000" lnSpcReduction="20000"/>
          </a:bodyPr>
          <a:lstStyle/>
          <a:p>
            <a:r>
              <a:rPr lang="el-GR" sz="3500" dirty="0"/>
              <a:t>Η περιγραφόμενη μέθοδος περιγράφει τη συνήθη μηχανοποιημένη μέθοδο κατασκευής ολοκληρωμένου κυκλώματος πάνω σε φύλλο πυριτίου. Η μέθοδος αυτή ονομάζεται </a:t>
            </a:r>
            <a:r>
              <a:rPr lang="el-GR" sz="3500" u="sng" dirty="0"/>
              <a:t>φωτολιθογραφία</a:t>
            </a:r>
            <a:r>
              <a:rPr lang="el-GR" sz="3500" dirty="0"/>
              <a:t>, μία μέθοδος που στηρίζεται στις επιστρώσεις, τις μάσκες την ακτινοβόληση.</a:t>
            </a:r>
          </a:p>
          <a:p>
            <a:r>
              <a:rPr lang="el-GR" sz="3500" dirty="0"/>
              <a:t>Αρχικά, υπάρχει ένα πλακίδιο </a:t>
            </a:r>
            <a:r>
              <a:rPr lang="el-GR" sz="3500" u="sng" dirty="0"/>
              <a:t>μονοκρυσταλλικού</a:t>
            </a:r>
            <a:r>
              <a:rPr lang="el-GR" sz="3500" dirty="0"/>
              <a:t> πυριτίου, δηλαδή ένα πολύ λεπτό επίπεδο φύλλο. Πάνω στο φύλλο θεωρούνται εκατοντάδες κύβοι. Κάθε κύβος δέχεται διαδοχικά την ίδια διαδικασία, ώστε να χρησιμοποιείται η ίδια μάσκα για εκατοντάδες κύβους, αν και μερικές εταιρίες προσφέρονται να δημιουργήσουν πλακίδια διαφορετικών ολοκληρωμένων κυκλωμάτων για να εξυπηρετήσουν ανάγκες μικρής ζήτησης.</a:t>
            </a:r>
          </a:p>
          <a:p>
            <a:r>
              <a:rPr lang="el-GR" sz="3500" dirty="0"/>
              <a:t>Το φύλλο επιστρώνεται με φωτοευαίσθητο </a:t>
            </a:r>
            <a:r>
              <a:rPr lang="el-GR" sz="3500" u="sng" dirty="0"/>
              <a:t>φιλμ</a:t>
            </a:r>
            <a:r>
              <a:rPr lang="el-GR" sz="3500" dirty="0" smtClean="0"/>
              <a:t>. </a:t>
            </a:r>
            <a:r>
              <a:rPr lang="el-GR" sz="3500" dirty="0"/>
              <a:t>Πάνω από το φύλλο τοποθετείται μια μάσκα και ύστερα ακτινοβολείται με </a:t>
            </a:r>
            <a:r>
              <a:rPr lang="el-GR" sz="3500" u="sng" dirty="0"/>
              <a:t>υπεριώδη ακτινοβολία</a:t>
            </a:r>
            <a:r>
              <a:rPr lang="el-GR" sz="3500" dirty="0" smtClean="0"/>
              <a:t>. </a:t>
            </a:r>
            <a:r>
              <a:rPr lang="el-GR" sz="3500" dirty="0"/>
              <a:t>Η μάσκα προστατεύει τις περιοχές του φύλλου που δεν πρέπει να αλλάξουν, ενώ δεν προστατεύει τις περιοχές που χρειάζονται διαμόρφωση</a:t>
            </a:r>
            <a:r>
              <a:rPr lang="el-GR" sz="3500" dirty="0" smtClean="0"/>
              <a:t>. </a:t>
            </a:r>
            <a:r>
              <a:rPr lang="el-GR" sz="3500" dirty="0"/>
              <a:t>Μετά από αυτή τη διαδικασία το φιλμ εμφανίζεται και απομακρύνεται από τις ακτινοβολημένες περιοχές</a:t>
            </a:r>
            <a:r>
              <a:rPr lang="el-GR" sz="3500" dirty="0" smtClean="0"/>
              <a:t>. </a:t>
            </a:r>
            <a:r>
              <a:rPr lang="el-GR" sz="3500" dirty="0"/>
              <a:t>Οι απροστάτευτες περιοχές δέχονται κάποια επεξεργασία, όπως </a:t>
            </a:r>
            <a:r>
              <a:rPr lang="el-GR" sz="3500" u="sng" dirty="0"/>
              <a:t>νόθευση</a:t>
            </a:r>
            <a:r>
              <a:rPr lang="el-GR" sz="3500" dirty="0"/>
              <a:t>.</a:t>
            </a:r>
          </a:p>
          <a:p>
            <a:endParaRPr lang="el-GR" dirty="0"/>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88640"/>
            <a:ext cx="7535688" cy="692696"/>
          </a:xfrm>
        </p:spPr>
        <p:txBody>
          <a:bodyPr>
            <a:normAutofit fontScale="90000"/>
          </a:bodyPr>
          <a:lstStyle/>
          <a:p>
            <a:r>
              <a:rPr lang="el-GR" sz="4400" dirty="0" smtClean="0"/>
              <a:t>……</a:t>
            </a:r>
            <a:endParaRPr lang="el-GR" sz="4400" dirty="0"/>
          </a:p>
        </p:txBody>
      </p:sp>
      <p:sp>
        <p:nvSpPr>
          <p:cNvPr id="3" name="2 - Θέση περιεχομένου"/>
          <p:cNvSpPr>
            <a:spLocks noGrp="1"/>
          </p:cNvSpPr>
          <p:nvPr>
            <p:ph idx="1"/>
          </p:nvPr>
        </p:nvSpPr>
        <p:spPr>
          <a:xfrm>
            <a:off x="251520" y="1340768"/>
            <a:ext cx="8435280" cy="5114040"/>
          </a:xfrm>
        </p:spPr>
        <p:txBody>
          <a:bodyPr>
            <a:normAutofit fontScale="77500" lnSpcReduction="20000"/>
          </a:bodyPr>
          <a:lstStyle/>
          <a:p>
            <a:r>
              <a:rPr lang="el-GR" dirty="0" smtClean="0"/>
              <a:t>Η παραπάνω διαδικασία επαναλαμβάνεται μέχρι να δημιουργηθούν όλα τα στοιχεία του κυκλώματος.</a:t>
            </a:r>
            <a:r>
              <a:rPr lang="el-GR" u="sng" baseline="30000" dirty="0" smtClean="0">
                <a:hlinkClick r:id="rId2"/>
              </a:rPr>
              <a:t>[1]</a:t>
            </a:r>
            <a:r>
              <a:rPr lang="el-GR" dirty="0" smtClean="0"/>
              <a:t> Στο τέλος το φύλλο επιμεταλλώνεται, επαναλαμβάνεται η παραπάνω διαδικασία και το απροστάτευτο τμήμα του μετάλλου απομακρύνεται με </a:t>
            </a:r>
            <a:r>
              <a:rPr lang="el-GR" u="sng" dirty="0" smtClean="0">
                <a:hlinkClick r:id="rId3" tooltip="Οξύ"/>
              </a:rPr>
              <a:t>οξύ</a:t>
            </a:r>
            <a:r>
              <a:rPr lang="el-GR" dirty="0" smtClean="0"/>
              <a:t>.</a:t>
            </a:r>
          </a:p>
          <a:p>
            <a:endParaRPr lang="el-GR" dirty="0" smtClean="0"/>
          </a:p>
          <a:p>
            <a:r>
              <a:rPr lang="el-GR" dirty="0" smtClean="0"/>
              <a:t>Το τελικό αποτέλεσμα είναι πάνω στο πλακίδιο να έχει δημιουργηθεί ένα μοτίβο από ολοκληρωμένα κυκλώματα. Οι κύβοι ελέγχονται αν λειτουργούν πάνω στο πλακίδιο.</a:t>
            </a:r>
            <a:endParaRPr lang="el-GR" u="sng" baseline="30000" dirty="0" smtClean="0"/>
          </a:p>
          <a:p>
            <a:endParaRPr lang="el-GR" dirty="0" smtClean="0"/>
          </a:p>
          <a:p>
            <a:r>
              <a:rPr lang="el-GR" dirty="0" smtClean="0"/>
              <a:t>Ύστερα το πλακίδιο διαμελίζεται στα ολοκληρωμένα, αφαιρούνται αυτά που δε λειτουργούν. Το κάθε ολοκληρωμένο συνδέεται με τους ακροδέκτες του κουτιού, συσκευάζεται, ελέγχεται για τελευταία φορά και αν λειτουργεί σωστά είναι έτοιμο.</a:t>
            </a:r>
          </a:p>
          <a:p>
            <a:endParaRPr lang="el-GR" dirty="0"/>
          </a:p>
        </p:txBody>
      </p:sp>
    </p:spTree>
  </p:cSld>
  <p:clrMapOvr>
    <a:masterClrMapping/>
  </p:clrMapOvr>
  <p:transition>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1189854"/>
          </a:xfrm>
        </p:spPr>
        <p:txBody>
          <a:bodyPr>
            <a:normAutofit/>
          </a:bodyPr>
          <a:lstStyle/>
          <a:p>
            <a:r>
              <a:rPr lang="el-GR" sz="4000" dirty="0" smtClean="0">
                <a:solidFill>
                  <a:schemeClr val="accent1"/>
                </a:solidFill>
              </a:rPr>
              <a:t>Χρήσεις του Μικροτσίπ…</a:t>
            </a:r>
            <a:endParaRPr lang="el-GR" sz="4000" dirty="0">
              <a:solidFill>
                <a:schemeClr val="accent1"/>
              </a:solidFill>
            </a:endParaRPr>
          </a:p>
        </p:txBody>
      </p:sp>
      <p:sp>
        <p:nvSpPr>
          <p:cNvPr id="3" name="2 - Θέση περιεχομένου"/>
          <p:cNvSpPr>
            <a:spLocks noGrp="1"/>
          </p:cNvSpPr>
          <p:nvPr>
            <p:ph idx="1"/>
          </p:nvPr>
        </p:nvSpPr>
        <p:spPr>
          <a:xfrm>
            <a:off x="179512" y="1196752"/>
            <a:ext cx="8507288" cy="5042032"/>
          </a:xfrm>
        </p:spPr>
        <p:txBody>
          <a:bodyPr>
            <a:normAutofit fontScale="25000" lnSpcReduction="20000"/>
          </a:bodyPr>
          <a:lstStyle/>
          <a:p>
            <a:r>
              <a:rPr lang="el-GR" sz="7200" dirty="0"/>
              <a:t>Στην </a:t>
            </a:r>
            <a:r>
              <a:rPr lang="el-GR" sz="7200" u="sng" dirty="0"/>
              <a:t>επιστήμη υπολογιστών</a:t>
            </a:r>
            <a:r>
              <a:rPr lang="el-GR" sz="7200" dirty="0"/>
              <a:t> ως </a:t>
            </a:r>
            <a:r>
              <a:rPr lang="el-GR" sz="7200" b="1" dirty="0"/>
              <a:t>υλικό</a:t>
            </a:r>
            <a:r>
              <a:rPr lang="el-GR" sz="7200" dirty="0"/>
              <a:t> (hardware) ορίζεται το σύνολο των φυσικών εξαρτημάτων ενός </a:t>
            </a:r>
            <a:r>
              <a:rPr lang="el-GR" sz="7200" u="sng" dirty="0"/>
              <a:t>υπολογιστή</a:t>
            </a:r>
            <a:r>
              <a:rPr lang="el-GR" sz="7200" dirty="0"/>
              <a:t>, όπως π.χ. ηλεκτρικά και ηλεκτρονικά στοιχεία, </a:t>
            </a:r>
            <a:r>
              <a:rPr lang="el-GR" sz="7200" u="sng" dirty="0"/>
              <a:t>μικροτσίπ</a:t>
            </a:r>
            <a:r>
              <a:rPr lang="el-GR" sz="7200" dirty="0"/>
              <a:t> κλπ. Το υλικό καθοδηγείται κατά τη λειτουργία του από το </a:t>
            </a:r>
            <a:r>
              <a:rPr lang="el-GR" sz="7200" u="sng" dirty="0"/>
              <a:t>λογισμικό</a:t>
            </a:r>
            <a:r>
              <a:rPr lang="el-GR" sz="7200" dirty="0" smtClean="0"/>
              <a:t>.</a:t>
            </a:r>
          </a:p>
          <a:p>
            <a:endParaRPr lang="el-GR" sz="7200" dirty="0"/>
          </a:p>
          <a:p>
            <a:r>
              <a:rPr lang="el-GR" sz="7200" dirty="0"/>
              <a:t>Το Υλικό (αγγλ. Hardware) αποτελείται από ένα σύνολο κατηγοριοποιημένων συσκευών. Έτσι, έχουμε </a:t>
            </a:r>
            <a:r>
              <a:rPr lang="el-GR" sz="7200" dirty="0" smtClean="0"/>
              <a:t>:</a:t>
            </a:r>
          </a:p>
          <a:p>
            <a:endParaRPr lang="el-GR" sz="7200" dirty="0"/>
          </a:p>
          <a:p>
            <a:r>
              <a:rPr lang="el-GR" sz="7200" b="1" dirty="0"/>
              <a:t>1. </a:t>
            </a:r>
            <a:r>
              <a:rPr lang="el-GR" sz="8000" b="1" dirty="0"/>
              <a:t>Συσκευές</a:t>
            </a:r>
            <a:r>
              <a:rPr lang="el-GR" sz="7200" b="1" dirty="0"/>
              <a:t> Εισόδου</a:t>
            </a:r>
            <a:r>
              <a:rPr lang="el-GR" sz="7200" dirty="0"/>
              <a:t>: </a:t>
            </a:r>
            <a:r>
              <a:rPr lang="el-GR" sz="7200" u="sng" dirty="0"/>
              <a:t>Πληκτρολόγιο</a:t>
            </a:r>
            <a:r>
              <a:rPr lang="el-GR" sz="7200" dirty="0"/>
              <a:t>, </a:t>
            </a:r>
            <a:r>
              <a:rPr lang="el-GR" sz="7200" u="sng" dirty="0"/>
              <a:t>Ποντίκι</a:t>
            </a:r>
            <a:r>
              <a:rPr lang="el-GR" sz="7200" dirty="0"/>
              <a:t>, Χειριστήριο (Joystick), </a:t>
            </a:r>
            <a:r>
              <a:rPr lang="el-GR" sz="7200" u="sng" dirty="0"/>
              <a:t>Μικρόφωνο</a:t>
            </a:r>
            <a:r>
              <a:rPr lang="el-GR" sz="7200" dirty="0"/>
              <a:t>, Web camera, </a:t>
            </a:r>
            <a:r>
              <a:rPr lang="el-GR" sz="7200" u="sng" dirty="0"/>
              <a:t>Σαρωτής</a:t>
            </a:r>
            <a:r>
              <a:rPr lang="el-GR" sz="7200" dirty="0"/>
              <a:t> (Scanner</a:t>
            </a:r>
            <a:r>
              <a:rPr lang="el-GR" sz="7200" dirty="0" smtClean="0"/>
              <a:t>)</a:t>
            </a:r>
          </a:p>
          <a:p>
            <a:endParaRPr lang="el-GR" sz="7200" dirty="0"/>
          </a:p>
          <a:p>
            <a:r>
              <a:rPr lang="el-GR" sz="7200" b="1" dirty="0"/>
              <a:t>2. Κεντρική Μονάδα</a:t>
            </a:r>
            <a:r>
              <a:rPr lang="el-GR" sz="7200" dirty="0"/>
              <a:t>: </a:t>
            </a:r>
            <a:r>
              <a:rPr lang="el-GR" sz="7200" u="sng" dirty="0"/>
              <a:t>Μητρική κάρτα</a:t>
            </a:r>
            <a:r>
              <a:rPr lang="el-GR" sz="7200" dirty="0"/>
              <a:t>, </a:t>
            </a:r>
            <a:r>
              <a:rPr lang="el-GR" sz="7200" u="sng" dirty="0"/>
              <a:t>Κ.Μ.Ε. (Κεντρική Μονάδα Επεξεργασίας)</a:t>
            </a:r>
            <a:r>
              <a:rPr lang="el-GR" sz="7200" dirty="0"/>
              <a:t> – ή πιο απλά Επεξεργαστής, Μνήμη RAM, H.D.D. (Hard Disk Drive, Σκληρός Δίσκος), </a:t>
            </a:r>
            <a:r>
              <a:rPr lang="el-GR" sz="7200" u="sng" dirty="0"/>
              <a:t>DVD</a:t>
            </a:r>
            <a:r>
              <a:rPr lang="el-GR" sz="7200" dirty="0"/>
              <a:t> / </a:t>
            </a:r>
            <a:r>
              <a:rPr lang="el-GR" sz="7200" u="sng" dirty="0"/>
              <a:t>CD</a:t>
            </a:r>
            <a:r>
              <a:rPr lang="el-GR" sz="7200" dirty="0"/>
              <a:t> Drive, Floppy Disk Drive (οδηγός δισκέττας), Κάρτα Γραφικών, Κάρτα Ήχου, Κάρτα Δικτύου, </a:t>
            </a:r>
            <a:r>
              <a:rPr lang="el-GR" sz="7200" u="sng" dirty="0"/>
              <a:t>ROM (μνήμη)</a:t>
            </a:r>
            <a:r>
              <a:rPr lang="el-GR" sz="7200" dirty="0"/>
              <a:t> (όπου είναι αποθηκευμένο το BIOS), Μπαταρία, </a:t>
            </a:r>
            <a:r>
              <a:rPr lang="el-GR" sz="7200" u="sng" dirty="0"/>
              <a:t>Τροφοδοτικό</a:t>
            </a:r>
            <a:r>
              <a:rPr lang="el-GR" sz="7200" dirty="0"/>
              <a:t>, κ.ά</a:t>
            </a:r>
            <a:r>
              <a:rPr lang="el-GR" sz="7200" dirty="0" smtClean="0"/>
              <a:t>.</a:t>
            </a:r>
          </a:p>
          <a:p>
            <a:endParaRPr lang="el-GR" sz="7200" dirty="0"/>
          </a:p>
          <a:p>
            <a:r>
              <a:rPr lang="el-GR" sz="7200" b="1" dirty="0"/>
              <a:t>3. Συσκευές Εξόδου</a:t>
            </a:r>
            <a:r>
              <a:rPr lang="el-GR" sz="7200" dirty="0"/>
              <a:t>: </a:t>
            </a:r>
            <a:r>
              <a:rPr lang="el-GR" sz="7200" u="sng" dirty="0"/>
              <a:t>Οθόνη</a:t>
            </a:r>
            <a:r>
              <a:rPr lang="el-GR" sz="7200" dirty="0"/>
              <a:t>, Ηχεία, </a:t>
            </a:r>
            <a:r>
              <a:rPr lang="el-GR" sz="7200" dirty="0" smtClean="0"/>
              <a:t>Εκτυπωτής</a:t>
            </a:r>
          </a:p>
          <a:p>
            <a:endParaRPr lang="el-GR" sz="7200" dirty="0"/>
          </a:p>
          <a:p>
            <a:r>
              <a:rPr lang="el-GR" sz="7200" dirty="0"/>
              <a:t>Ίσως θα μπορούσαμε να αναφέρουμε και μια ειδική κατηγορία, αυτή των </a:t>
            </a:r>
            <a:r>
              <a:rPr lang="el-GR" sz="7200" b="1" dirty="0"/>
              <a:t>Συσκευών Εισόδου / Εξόδου</a:t>
            </a:r>
            <a:r>
              <a:rPr lang="el-GR" sz="7200" dirty="0"/>
              <a:t> : Οθόνες Αφής (Touch Screens), </a:t>
            </a:r>
            <a:r>
              <a:rPr lang="el-GR" sz="7200" u="sng" dirty="0" smtClean="0"/>
              <a:t>μόντεμ</a:t>
            </a:r>
            <a:r>
              <a:rPr lang="el-GR" sz="7200" dirty="0" smtClean="0"/>
              <a:t>. </a:t>
            </a:r>
            <a:endParaRPr lang="el-GR" sz="7200" dirty="0"/>
          </a:p>
          <a:p>
            <a:endParaRPr lang="el-GR" dirty="0"/>
          </a:p>
        </p:txBody>
      </p:sp>
    </p:spTree>
  </p:cSld>
  <p:clrMapOvr>
    <a:masterClrMapping/>
  </p:clrMapOvr>
  <p:transition>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Πλεονεκτήματα..</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Εύκολη γρήγορη ανίχνευση.</a:t>
            </a:r>
          </a:p>
          <a:p>
            <a:pPr>
              <a:buNone/>
            </a:pPr>
            <a:endParaRPr lang="el-GR" dirty="0" smtClean="0"/>
          </a:p>
          <a:p>
            <a:r>
              <a:rPr lang="el-GR" dirty="0" smtClean="0"/>
              <a:t>Αποτελεσματική ανάσχεση.</a:t>
            </a:r>
          </a:p>
          <a:p>
            <a:pPr>
              <a:buNone/>
            </a:pPr>
            <a:endParaRPr lang="el-GR" dirty="0" smtClean="0"/>
          </a:p>
          <a:p>
            <a:r>
              <a:rPr lang="el-GR" dirty="0" smtClean="0"/>
              <a:t>Εντοπισμός επιβατών ανά πάσα στιγμή σε οποιοδήποτε σημείο.</a:t>
            </a:r>
          </a:p>
          <a:p>
            <a:pPr>
              <a:buNone/>
            </a:pPr>
            <a:endParaRPr lang="el-GR" dirty="0" smtClean="0"/>
          </a:p>
          <a:p>
            <a:r>
              <a:rPr lang="el-GR" dirty="0" smtClean="0"/>
              <a:t>Μεγάλη αίσθηση ασφάλειας των επιβατών μέσα στο πλοίο.</a:t>
            </a:r>
            <a:br>
              <a:rPr lang="el-GR" dirty="0" smtClean="0"/>
            </a:br>
            <a:endParaRPr lang="el-GR" dirty="0"/>
          </a:p>
        </p:txBody>
      </p:sp>
    </p:spTree>
  </p:cSld>
  <p:clrMapOvr>
    <a:masterClrMapping/>
  </p:clrMapOvr>
  <p:transition>
    <p:strips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65</TotalTime>
  <Words>422</Words>
  <Application>Microsoft Office PowerPoint</Application>
  <PresentationFormat>Προβολή στην οθόνη (4:3)</PresentationFormat>
  <Paragraphs>54</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Ζωντάνια</vt:lpstr>
      <vt:lpstr>Μικροτσίπ.!</vt:lpstr>
      <vt:lpstr>Διαφάνεια 2</vt:lpstr>
      <vt:lpstr>Μικροτσίπ.!!</vt:lpstr>
      <vt:lpstr>Ιστορική Αναδρομή του Μικροτσιπ.</vt:lpstr>
      <vt:lpstr>……</vt:lpstr>
      <vt:lpstr>Τα Μικροτσίπ κατασκευάζονται.. </vt:lpstr>
      <vt:lpstr>……</vt:lpstr>
      <vt:lpstr>Χρήσεις του Μικροτσίπ…</vt:lpstr>
      <vt:lpstr>Πλεονεκτήματα..</vt:lpstr>
      <vt:lpstr>Μειονεκτήματα..</vt:lpstr>
      <vt:lpstr>Απειλές…</vt:lpstr>
      <vt:lpstr>Διαφάνεια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Μικροτσίπ.!</dc:title>
  <dc:creator>Λάζαρος Παπάς</dc:creator>
  <cp:lastModifiedBy>ΓΙΑΝΝΟΥΛΕΑΣ</cp:lastModifiedBy>
  <cp:revision>9</cp:revision>
  <dcterms:created xsi:type="dcterms:W3CDTF">2013-01-10T16:01:36Z</dcterms:created>
  <dcterms:modified xsi:type="dcterms:W3CDTF">2013-04-02T18:55:59Z</dcterms:modified>
</cp:coreProperties>
</file>