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7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67675B-D266-4F16-A854-1E775ED6E079}" type="datetimeFigureOut">
              <a:rPr lang="el-GR"/>
              <a:pPr>
                <a:defRPr/>
              </a:pPr>
              <a:t>02/04/2013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C4E5B6-A0EA-4CA2-82B3-5464B188A5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E559C6-E794-4E7C-AF73-1DDAEA3FC0B7}" type="datetimeFigureOut">
              <a:rPr lang="el-GR"/>
              <a:pPr>
                <a:defRPr/>
              </a:pPr>
              <a:t>02/04/2013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0E4B07-4354-42F2-96AB-90D5825791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536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38146A-A824-43CF-B457-55EE328C7F29}" type="slidenum">
              <a:rPr lang="el-GR" smtClean="0"/>
              <a:pPr/>
              <a:t>5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C0B7A-4D85-41D3-85BD-4D2A306436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09D9D-CB14-4222-B258-645E73989C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05E4-C94A-43C5-8CE0-F029E31A9B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F17B-C3C6-48ED-A2A7-B47AC6D83F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61D6A-F51B-4637-B8D6-59B9A4F8A4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0F56E-4614-4056-8DF5-7780AA894C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CA419-838C-4F25-876E-4B2632A8A4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BB66-2F89-4B0C-9BB4-382B730832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5816F-EC03-4ECE-8978-E0F9D1F2C2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D57A-8C36-4327-A9A4-2DE0E2FCC4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0D485-27F0-4E3B-891F-52E5BF4A50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/>
              <a:t>Κεραμικά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5EE67F-DF99-423B-9FBF-AAFE30071E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ttery-art.gr/el/production/production.html" TargetMode="External"/><Relationship Id="rId2" Type="http://schemas.openxmlformats.org/officeDocument/2006/relationships/hyperlink" Target="http://wwk.kathimerini.gr/kath/7days/1999/08/22081999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A%CE%B5%CF%81%CE%B1%CE%BC%CE%B9%CE%BA%CE%AE" TargetMode="External"/><Relationship Id="rId2" Type="http://schemas.openxmlformats.org/officeDocument/2006/relationships/hyperlink" Target="http://el.wikipedia.org/wiki/%CE%9A%CE%B5%CF%81%CE%B1%CE%BC%CE%B5%CE%B9%CE%BA%CF%8C%CF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052513"/>
            <a:ext cx="7772400" cy="1470025"/>
          </a:xfrm>
        </p:spPr>
        <p:txBody>
          <a:bodyPr/>
          <a:lstStyle/>
          <a:p>
            <a:pPr eaLnBrk="1" hangingPunct="1"/>
            <a:r>
              <a:rPr lang="el-GR" smtClean="0"/>
              <a:t>Κεραμικά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l-GR" sz="1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Μακελλαράκη Σταυρούλα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Νικόλαρου Ευγενία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Παπαστράτη Παναγιώτα</a:t>
            </a:r>
            <a:br>
              <a:rPr lang="el-GR" sz="2000" smtClean="0"/>
            </a:b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2</a:t>
            </a:r>
            <a:r>
              <a:rPr lang="el-GR" sz="2000" baseline="30000" smtClean="0"/>
              <a:t>ο</a:t>
            </a:r>
            <a:r>
              <a:rPr lang="el-GR" sz="2000" smtClean="0"/>
              <a:t> Γυμνάσιο Σπάρτης Γ3</a:t>
            </a:r>
          </a:p>
          <a:p>
            <a:pPr eaLnBrk="1" hangingPunct="1">
              <a:lnSpc>
                <a:spcPct val="80000"/>
              </a:lnSpc>
            </a:pPr>
            <a:endParaRPr lang="el-GR" sz="2000" smtClean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692275" y="1484313"/>
            <a:ext cx="5688013" cy="1368425"/>
          </a:xfrm>
          <a:prstGeom prst="roundRect">
            <a:avLst/>
          </a:prstGeom>
          <a:solidFill>
            <a:srgbClr val="F3A76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4000" dirty="0"/>
              <a:t>Κεραμικά</a:t>
            </a:r>
          </a:p>
        </p:txBody>
      </p:sp>
      <p:sp>
        <p:nvSpPr>
          <p:cNvPr id="7" name="6 - Πλαίσιο"/>
          <p:cNvSpPr/>
          <p:nvPr/>
        </p:nvSpPr>
        <p:spPr>
          <a:xfrm>
            <a:off x="1331913" y="3573463"/>
            <a:ext cx="6480175" cy="23764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Σχετικά χαμηλή πυκνότητα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Υψηλό σημείο τήξης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Υψηλό μέτρο ελαστικότητας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Χαμηλή θερμική και ηλεκτρική αγωγιμότητα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Πολύ υψηλή σκληρότητα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Αντοχή στη διάβρωση και την τριβή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Καλή αντοχή στη φωτιά</a:t>
            </a:r>
          </a:p>
        </p:txBody>
      </p:sp>
      <p:sp>
        <p:nvSpPr>
          <p:cNvPr id="11268" name="7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539750" y="476250"/>
            <a:ext cx="8208963" cy="914400"/>
          </a:xfrm>
          <a:prstGeom prst="roundRect">
            <a:avLst/>
          </a:prstGeom>
          <a:solidFill>
            <a:srgbClr val="F3A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πλεονεκτήματα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Ευκολία θραύσης</a:t>
            </a:r>
          </a:p>
          <a:p>
            <a:pPr eaLnBrk="1" hangingPunct="1"/>
            <a:r>
              <a:rPr lang="el-GR" smtClean="0"/>
              <a:t>Χαμηλή αντοχή στην κάμψη </a:t>
            </a:r>
          </a:p>
          <a:p>
            <a:pPr eaLnBrk="1" hangingPunct="1"/>
            <a:r>
              <a:rPr lang="el-GR" smtClean="0"/>
              <a:t>Μικρή αντοχή σε κόπωση και κρούση</a:t>
            </a:r>
          </a:p>
          <a:p>
            <a:pPr eaLnBrk="1" hangingPunct="1"/>
            <a:r>
              <a:rPr lang="el-GR" smtClean="0"/>
              <a:t>Εύκολη διάδοση των ρωγμών</a:t>
            </a:r>
          </a:p>
          <a:p>
            <a:pPr eaLnBrk="1" hangingPunct="1"/>
            <a:r>
              <a:rPr lang="el-GR" smtClean="0"/>
              <a:t>Υψηλό κόστος παραγωγής</a:t>
            </a:r>
          </a:p>
        </p:txBody>
      </p:sp>
      <p:sp>
        <p:nvSpPr>
          <p:cNvPr id="12292" name="7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68313" y="476250"/>
            <a:ext cx="8207375" cy="914400"/>
          </a:xfrm>
          <a:prstGeom prst="roundRect">
            <a:avLst/>
          </a:prstGeom>
          <a:solidFill>
            <a:srgbClr val="F3A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μειονεκτήματα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hlinkClick r:id="rId2"/>
              </a:rPr>
              <a:t>http://wwk.kathimerini.gr/kath/7days/1999/08/22081999.pdf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  <a:p>
            <a:pPr eaLnBrk="1" hangingPunct="1"/>
            <a:r>
              <a:rPr lang="el-GR" smtClean="0">
                <a:hlinkClick r:id="rId3"/>
              </a:rPr>
              <a:t>http://www.pottery-art.gr/el/production/production.html</a:t>
            </a:r>
            <a:endParaRPr lang="el-GR" smtClean="0"/>
          </a:p>
          <a:p>
            <a:pPr eaLnBrk="1" hangingPunct="1"/>
            <a:r>
              <a:rPr lang="el-GR" smtClean="0"/>
              <a:t>http://www.e-thrapsano.gr/thrapsano-pottery-ceramics/pottery-ceramics-history.html</a:t>
            </a:r>
          </a:p>
        </p:txBody>
      </p:sp>
      <p:sp>
        <p:nvSpPr>
          <p:cNvPr id="13315" name="7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2555875" y="404813"/>
            <a:ext cx="4248150" cy="914400"/>
          </a:xfrm>
          <a:prstGeom prst="roundRect">
            <a:avLst/>
          </a:prstGeom>
          <a:solidFill>
            <a:srgbClr val="F3A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πηγές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Κεραμικά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smtClean="0"/>
              <a:t> 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l-GR" sz="2800" smtClean="0"/>
              <a:t>    Η λέξη "κεραμικό" προέρχεται από το προάστιο </a:t>
            </a:r>
            <a:r>
              <a:rPr lang="el-GR" sz="2800" smtClean="0">
                <a:hlinkClick r:id="rId2" tooltip="Κεραμεικός"/>
              </a:rPr>
              <a:t>Κεραμεικός</a:t>
            </a:r>
            <a:r>
              <a:rPr lang="el-GR" sz="2800" smtClean="0"/>
              <a:t> της Αρχαίας Αθήνας και αναφερόταν αρχικά στην αγγειοπλαστική </a:t>
            </a:r>
            <a:r>
              <a:rPr lang="el-GR" sz="2800" smtClean="0">
                <a:hlinkClick r:id="rId3" tooltip="Κεραμική"/>
              </a:rPr>
              <a:t>κεραμική</a:t>
            </a:r>
            <a:r>
              <a:rPr lang="el-GR" sz="2800" smtClean="0"/>
              <a:t>, για ψημένα προϊόντα από πηλό. Σήμερα ο όρος </a:t>
            </a:r>
            <a:r>
              <a:rPr lang="el-GR" sz="2800" b="1" smtClean="0">
                <a:solidFill>
                  <a:srgbClr val="F3A769"/>
                </a:solidFill>
              </a:rPr>
              <a:t>κεραμικά υλικά</a:t>
            </a:r>
            <a:r>
              <a:rPr lang="el-GR" sz="2800" smtClean="0"/>
              <a:t> έχει ευρύτερη χρήση και περιλαμβάνει όλα τα ανόργανα μη μεταλλικά υλικά που έχουν υποστεί θερμική κατεργασία σε υψηλές θερμοκρασίες (&gt;1000 °C) είτε κατά το στάδιο της επεξεργασίας είτε κατά το στάδιο της εφαρμογής.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l-GR" sz="2800" smtClean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619250" y="260350"/>
            <a:ext cx="5689600" cy="1081088"/>
          </a:xfrm>
          <a:prstGeom prst="roundRect">
            <a:avLst/>
          </a:prstGeom>
          <a:solidFill>
            <a:srgbClr val="F3A76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4000" dirty="0"/>
              <a:t>Κεραμικά</a:t>
            </a:r>
          </a:p>
        </p:txBody>
      </p:sp>
      <p:sp>
        <p:nvSpPr>
          <p:cNvPr id="9" name="8 - Πλαίσιο"/>
          <p:cNvSpPr/>
          <p:nvPr/>
        </p:nvSpPr>
        <p:spPr>
          <a:xfrm>
            <a:off x="395288" y="1557338"/>
            <a:ext cx="8353425" cy="714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3078" name="12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Η ιστορία της κεραμικής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l-GR" smtClean="0"/>
              <a:t>   </a:t>
            </a:r>
          </a:p>
          <a:p>
            <a:pPr algn="just" eaLnBrk="1" hangingPunct="1">
              <a:buFontTx/>
              <a:buNone/>
            </a:pPr>
            <a:r>
              <a:rPr lang="el-GR" smtClean="0"/>
              <a:t>   Τα πρώτα σημάδια από κεραμικά ευρήματα ανακαλύπτονται στην </a:t>
            </a:r>
            <a:r>
              <a:rPr lang="el-GR" b="1" smtClean="0"/>
              <a:t>Κρήτη</a:t>
            </a:r>
            <a:r>
              <a:rPr lang="el-GR" smtClean="0"/>
              <a:t> το 7000 πΧ, ενώ τα πρώτα πήλινα αγγεία της Νεολιθικής περιόδου εμφανίζονται γύρω στο 6000 πΧ. </a:t>
            </a:r>
          </a:p>
          <a:p>
            <a:pPr algn="just" eaLnBrk="1" hangingPunct="1">
              <a:buFontTx/>
              <a:buNone/>
            </a:pPr>
            <a:endParaRPr lang="el-GR" smtClean="0"/>
          </a:p>
          <a:p>
            <a:pPr algn="just" eaLnBrk="1" hangingPunct="1">
              <a:buFontTx/>
              <a:buNone/>
            </a:pPr>
            <a:endParaRPr lang="el-GR" smtClean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1258888" y="404813"/>
            <a:ext cx="6913562" cy="914400"/>
          </a:xfrm>
          <a:prstGeom prst="roundRect">
            <a:avLst/>
          </a:prstGeom>
          <a:solidFill>
            <a:srgbClr val="F3A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Η Ιστορία της κεραμικής</a:t>
            </a:r>
          </a:p>
        </p:txBody>
      </p:sp>
      <p:sp>
        <p:nvSpPr>
          <p:cNvPr id="8" name="7 - Πλαίσιο"/>
          <p:cNvSpPr/>
          <p:nvPr/>
        </p:nvSpPr>
        <p:spPr>
          <a:xfrm>
            <a:off x="395288" y="1557338"/>
            <a:ext cx="8353425" cy="714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4102" name="10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417638"/>
          </a:xfrm>
        </p:spPr>
        <p:txBody>
          <a:bodyPr/>
          <a:lstStyle/>
          <a:p>
            <a:pPr algn="l" eaLnBrk="1" hangingPunct="1"/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endParaRPr lang="el-GR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smtClean="0"/>
              <a:t>Κατασκευάστηκαν διάφοροι τύποι αγγείων και αντικειμένων που εξυπηρετούσαν πλήθος καθημερινών αναγκών. Η μορφή και η λειτουργία τους φανερώνει τον αγροτικό χαρακτήρα της Ελλάδας έως και τα μέσα του 20</a:t>
            </a:r>
            <a:r>
              <a:rPr lang="el-GR" baseline="30000" smtClean="0"/>
              <a:t>ου</a:t>
            </a:r>
            <a:r>
              <a:rPr lang="el-GR" smtClean="0"/>
              <a:t> αιώνα. Οι τεχνίτες έφτιαχναν αγγεία για την αποθήκευση της σοδειάς και για το μαγείρεμα. Επιπλέον πήλινα σκεύη κατασκευάζονταν για την παραγωγή του κρασιού και του μελιού.</a:t>
            </a: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68313" y="333375"/>
            <a:ext cx="8280400" cy="914400"/>
          </a:xfrm>
          <a:prstGeom prst="roundRect">
            <a:avLst/>
          </a:prstGeom>
          <a:solidFill>
            <a:srgbClr val="F3A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Λειτουργία και χρήση των κεραμικών</a:t>
            </a:r>
          </a:p>
        </p:txBody>
      </p:sp>
      <p:sp>
        <p:nvSpPr>
          <p:cNvPr id="5125" name="12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O πηλός φτιάχνεται αναμειγνύοντας μόνο χώμα και νερό μέσα σε ζυμωτήριο. Το χώμα προέρχεται αποκλειστικά από περιοχές της Κρήτης. </a:t>
            </a:r>
          </a:p>
        </p:txBody>
      </p:sp>
      <p:pic>
        <p:nvPicPr>
          <p:cNvPr id="6148" name="Picture 4" descr="img_4748_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3213100"/>
            <a:ext cx="316865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Στρογγυλεμένο ορθογώνιο"/>
          <p:cNvSpPr/>
          <p:nvPr/>
        </p:nvSpPr>
        <p:spPr>
          <a:xfrm>
            <a:off x="1042988" y="476250"/>
            <a:ext cx="6985000" cy="914400"/>
          </a:xfrm>
          <a:prstGeom prst="roundRect">
            <a:avLst/>
          </a:prstGeom>
          <a:solidFill>
            <a:srgbClr val="F3A7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Κατασκευή κεραμικών</a:t>
            </a:r>
          </a:p>
        </p:txBody>
      </p:sp>
      <p:sp>
        <p:nvSpPr>
          <p:cNvPr id="6150" name="10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362950" cy="6048375"/>
          </a:xfrm>
        </p:spPr>
        <p:txBody>
          <a:bodyPr/>
          <a:lstStyle/>
          <a:p>
            <a:pPr eaLnBrk="1" hangingPunct="1"/>
            <a:r>
              <a:rPr lang="el-GR" smtClean="0"/>
              <a:t>Όλα τα αγγειοπλαστικά είδη κατασκευάζονται πάνω σε ηλεκτροκίνητους τροχούς, οι οποίοι επιτρέπουν το γρηγορότερο σχηματισμό τους χωρίς όμως να αλλάζουν τα παραδοσιακά χαρακτηριστικά τους. </a:t>
            </a:r>
          </a:p>
        </p:txBody>
      </p:sp>
      <p:sp>
        <p:nvSpPr>
          <p:cNvPr id="7171" name="6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  <p:pic>
        <p:nvPicPr>
          <p:cNvPr id="7172" name="Picture 4" descr="C:\Users\EFH\Downloads\images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371633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Τα αντικείμενα φτιάχνονται κατά στάδια, προσθέτοντας κομμάτια πηλού από κάτω προς τα πάνω, τις λεγόμενες «στομωσές».</a:t>
            </a:r>
          </a:p>
          <a:p>
            <a:pPr eaLnBrk="1" hangingPunct="1">
              <a:buFontTx/>
              <a:buNone/>
            </a:pPr>
            <a:r>
              <a:rPr lang="el-GR" smtClean="0"/>
              <a:t> </a:t>
            </a:r>
          </a:p>
          <a:p>
            <a:pPr eaLnBrk="1" hangingPunct="1"/>
            <a:endParaRPr lang="el-GR" smtClean="0"/>
          </a:p>
        </p:txBody>
      </p:sp>
      <p:sp>
        <p:nvSpPr>
          <p:cNvPr id="8195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  <p:pic>
        <p:nvPicPr>
          <p:cNvPr id="8196" name="Picture 2" descr="C:\Users\EFH\Downloads\thrapsano-potter-aggelakis-kosti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3068638"/>
            <a:ext cx="32210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147050" cy="5792788"/>
          </a:xfrm>
        </p:spPr>
        <p:txBody>
          <a:bodyPr/>
          <a:lstStyle/>
          <a:p>
            <a:pPr algn="just" eaLnBrk="1" hangingPunct="1"/>
            <a:r>
              <a:rPr lang="el-GR" smtClean="0"/>
              <a:t>Τοποθετούνται κάτω από τον ήλιο, ώστε να αποβάλλουν την υγρασία, για 4 ημέρες, ανάλογα με το μέγεθός τους και τη θερμοκρασία του περιβάλλοντος. Κατά τους χειμερινούς μήνες των βροχοπτώσεων, η ξήρανση γίνεται σε εσωτερικούς χώρους με τη βοήθεια ειδικών ανεμιστήρων. </a:t>
            </a:r>
          </a:p>
        </p:txBody>
      </p:sp>
      <p:pic>
        <p:nvPicPr>
          <p:cNvPr id="9219" name="Picture 4" descr="img_4774_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3933825"/>
            <a:ext cx="309562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7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18487" cy="5721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smtClean="0"/>
              <a:t>Τα κεραμικά ψήνονται με πυρήνα, μέσα σε παραδοσιακό ξυλοκάμινο. Το ψήσιμο γίνεται σε θερμοκρασία που κυμαίνεται μεταξύ 1030-1050 βαθμών Κελσίου και  διαρκεί 10 ώρες περίπου.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l-GR" smtClean="0"/>
              <a:t>   Δώδεκα ώρες μετά το τέλος του ψησίματος, τα αγγειοπλαστικά μεταφέ-ρονται έξω από το καμίνι και γεμίζονται με νερό. Παραμένουν έτσι για έξι τουλάχιστον ώρες. H διαδικασία αυτή είναι απαραίτητη, ώστε να γίνουν συμπαγή και ανθεκτικότερα. </a:t>
            </a:r>
          </a:p>
        </p:txBody>
      </p:sp>
      <p:sp>
        <p:nvSpPr>
          <p:cNvPr id="10243" name="6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Κεραμικά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306</Words>
  <Application>Microsoft Office PowerPoint</Application>
  <PresentationFormat>Προβολή στην οθόνη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Arial</vt:lpstr>
      <vt:lpstr>Calibri</vt:lpstr>
      <vt:lpstr>Προεπιλεγμένη σχεδίαση</vt:lpstr>
      <vt:lpstr>Κεραμικά</vt:lpstr>
      <vt:lpstr>Κεραμικά</vt:lpstr>
      <vt:lpstr>Η ιστορία της κεραμικής</vt:lpstr>
      <vt:lpstr>  </vt:lpstr>
      <vt:lpstr>  </vt:lpstr>
      <vt:lpstr>Διαφάνεια 6</vt:lpstr>
      <vt:lpstr>Διαφάνεια 7</vt:lpstr>
      <vt:lpstr>Διαφάνεια 8</vt:lpstr>
      <vt:lpstr>Διαφάνεια 9</vt:lpstr>
      <vt:lpstr> 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Κεραμικά</dc:title>
  <dc:creator>UserOfLibrary</dc:creator>
  <cp:lastModifiedBy>ΓΙΑΝΝΟΥΛΕΑΣ</cp:lastModifiedBy>
  <cp:revision>19</cp:revision>
  <dcterms:created xsi:type="dcterms:W3CDTF">2013-01-05T09:31:54Z</dcterms:created>
  <dcterms:modified xsi:type="dcterms:W3CDTF">2013-04-02T18:54:53Z</dcterms:modified>
</cp:coreProperties>
</file>