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662738" cy="98329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009900"/>
    <a:srgbClr val="0066FF"/>
    <a:srgbClr val="FFFF00"/>
    <a:srgbClr val="E15405"/>
    <a:srgbClr val="FCA2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192AD-7F0E-47A8-A734-66CF25E822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177E-AA87-4001-8BDB-4D89D096B45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41831-219E-4FC9-A280-24639ADC6A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CD744-6B59-4605-A660-4B21A9B7FF0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18011-6190-414E-999B-99950B2FCA6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DB1D-F3F6-43D1-8C14-D6EA9E8274E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47EB8-4977-4933-8EC3-2C9F309AA30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812F9-A8C4-462A-AFE5-DD73DC263FA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10B3A-8660-40B7-9DD8-17F8865D45B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A7845-1DF9-4C70-ACA4-63F18F02A6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10AC-B8FE-4664-A28A-846F99BB1D6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876BA3-A38A-454B-9868-58868470AA1E}" type="slidenum">
              <a:rPr lang="el-GR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isthis.com/blog/post/stephen-beardsell-glass-sculptures" TargetMode="External"/><Relationship Id="rId2" Type="http://schemas.openxmlformats.org/officeDocument/2006/relationships/hyperlink" Target="http://el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arch.auth.gr/uploads/media/7_%CE%93%CE%A5%CE%91%CE%9B%CE%99_%CE%B1_09.pdf" TargetMode="External"/><Relationship Id="rId4" Type="http://schemas.openxmlformats.org/officeDocument/2006/relationships/hyperlink" Target="http://www.interbeton.gr/default.asp?siteID=1&amp;pageID=65&amp;langID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303462"/>
          </a:xfrm>
        </p:spPr>
        <p:txBody>
          <a:bodyPr/>
          <a:lstStyle/>
          <a:p>
            <a:pPr algn="l"/>
            <a:r>
              <a:rPr lang="el-GR" b="1"/>
              <a:t/>
            </a:r>
            <a:br>
              <a:rPr lang="el-GR" b="1"/>
            </a:br>
            <a:r>
              <a:rPr lang="el-GR" b="1"/>
              <a:t> </a:t>
            </a:r>
            <a:r>
              <a:rPr lang="en-US" b="1">
                <a:solidFill>
                  <a:srgbClr val="E15405"/>
                </a:solidFill>
              </a:rPr>
              <a:t>To</a:t>
            </a:r>
            <a:r>
              <a:rPr lang="en-US" b="1"/>
              <a:t> </a:t>
            </a:r>
            <a:r>
              <a:rPr lang="el-GR" b="1">
                <a:solidFill>
                  <a:srgbClr val="0066FF"/>
                </a:solidFill>
              </a:rPr>
              <a:t>γυαλί</a:t>
            </a:r>
            <a:r>
              <a:rPr lang="el-GR" b="1"/>
              <a:t> </a:t>
            </a:r>
            <a:r>
              <a:rPr lang="el-GR" b="1">
                <a:solidFill>
                  <a:srgbClr val="009900"/>
                </a:solidFill>
              </a:rPr>
              <a:t>ως</a:t>
            </a:r>
            <a:r>
              <a:rPr lang="el-GR" b="1"/>
              <a:t> </a:t>
            </a:r>
            <a:r>
              <a:rPr lang="el-GR" b="1">
                <a:solidFill>
                  <a:srgbClr val="FFFF66"/>
                </a:solidFill>
              </a:rPr>
              <a:t>υλικό</a:t>
            </a:r>
            <a:r>
              <a:rPr lang="el-GR" b="1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80400" cy="360045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l-GR">
                <a:solidFill>
                  <a:srgbClr val="FCA270"/>
                </a:solidFill>
              </a:rPr>
              <a:t>Παρουσιάζουν οι μαθητές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el-GR"/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l-GR">
                <a:solidFill>
                  <a:srgbClr val="FFFF00"/>
                </a:solidFill>
              </a:rPr>
              <a:t>Πλειώτας Απόστολος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l-GR">
                <a:solidFill>
                  <a:srgbClr val="0066FF"/>
                </a:solidFill>
              </a:rPr>
              <a:t>Μπεμπέτσος Βασίλειος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l-GR">
                <a:solidFill>
                  <a:srgbClr val="009900"/>
                </a:solidFill>
              </a:rPr>
              <a:t>Πουλοκέφαλος Παναγιώτης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l-GR">
                <a:solidFill>
                  <a:srgbClr val="E15405"/>
                </a:solidFill>
              </a:rPr>
              <a:t>Νικόλαρος Γεώργιος</a:t>
            </a:r>
          </a:p>
        </p:txBody>
      </p:sp>
      <p:pic>
        <p:nvPicPr>
          <p:cNvPr id="2053" name="Picture 5" descr="7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333375"/>
            <a:ext cx="2952750" cy="2374900"/>
          </a:xfrm>
          <a:prstGeom prst="rect">
            <a:avLst/>
          </a:prstGeom>
          <a:noFill/>
        </p:spPr>
      </p:pic>
      <p:pic>
        <p:nvPicPr>
          <p:cNvPr id="2055" name="Picture 7" descr="191757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781300"/>
            <a:ext cx="1835150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6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0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el-GR"/>
              <a:t>Βιβλιογραφία</a:t>
            </a:r>
          </a:p>
          <a:p>
            <a:pPr lvl="1"/>
            <a:r>
              <a:rPr lang="el-GR"/>
              <a:t>Βικιπαίδεια </a:t>
            </a:r>
            <a:r>
              <a:rPr lang="el-GR">
                <a:hlinkClick r:id="rId2"/>
              </a:rPr>
              <a:t>http://el.wikipedia.org</a:t>
            </a:r>
            <a:r>
              <a:rPr lang="el-GR"/>
              <a:t> </a:t>
            </a:r>
          </a:p>
          <a:p>
            <a:pPr lvl="1"/>
            <a:r>
              <a:rPr lang="el-GR"/>
              <a:t>Εγκυκλοπαίδεια ¨ Επιστήμη και ζωή¨, τόμος 4</a:t>
            </a:r>
            <a:endParaRPr lang="el-GR">
              <a:hlinkClick r:id="rId3"/>
            </a:endParaRPr>
          </a:p>
          <a:p>
            <a:pPr lvl="1"/>
            <a:r>
              <a:rPr lang="el-GR">
                <a:hlinkClick r:id="rId3"/>
              </a:rPr>
              <a:t>http://www.designisthis.com/blog/post/stephen-beardsell-glass-sculptures</a:t>
            </a:r>
            <a:r>
              <a:rPr lang="el-GR"/>
              <a:t> </a:t>
            </a:r>
            <a:endParaRPr lang="el-GR">
              <a:hlinkClick r:id="rId4"/>
            </a:endParaRPr>
          </a:p>
          <a:p>
            <a:pPr lvl="1"/>
            <a:r>
              <a:rPr lang="el-GR">
                <a:hlinkClick r:id="rId4"/>
              </a:rPr>
              <a:t>http://www.interbeton.gr/default.asp?siteID=1&amp;pageID=65&amp;langID=1</a:t>
            </a:r>
            <a:endParaRPr lang="el-GR">
              <a:hlinkClick r:id="rId5"/>
            </a:endParaRPr>
          </a:p>
          <a:p>
            <a:pPr lvl="1"/>
            <a:r>
              <a:rPr lang="el-GR">
                <a:hlinkClick r:id="rId5"/>
              </a:rPr>
              <a:t>http://www.arch.auth.gr/uploads/media/7_%CE%93%CE%A5%CE%91%CE%9B%CE%99_%CE%B1_09.pdf</a:t>
            </a:r>
            <a:r>
              <a:rPr lang="el-GR"/>
              <a:t> </a:t>
            </a:r>
          </a:p>
        </p:txBody>
      </p:sp>
      <p:pic>
        <p:nvPicPr>
          <p:cNvPr id="13317" name="Picture 5" descr="Processed-Glass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725" y="4797425"/>
            <a:ext cx="2928938" cy="206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solidFill>
                  <a:srgbClr val="0066FF"/>
                </a:solidFill>
              </a:rPr>
              <a:t>Τι</a:t>
            </a:r>
            <a:r>
              <a:rPr lang="el-GR"/>
              <a:t> </a:t>
            </a:r>
            <a:r>
              <a:rPr lang="el-GR">
                <a:solidFill>
                  <a:srgbClr val="FFFF00"/>
                </a:solidFill>
              </a:rPr>
              <a:t>είναι</a:t>
            </a:r>
            <a:r>
              <a:rPr lang="el-GR"/>
              <a:t> </a:t>
            </a:r>
            <a:r>
              <a:rPr lang="el-GR">
                <a:solidFill>
                  <a:srgbClr val="009900"/>
                </a:solidFill>
              </a:rPr>
              <a:t>το</a:t>
            </a:r>
            <a:r>
              <a:rPr lang="el-GR"/>
              <a:t> </a:t>
            </a:r>
            <a:r>
              <a:rPr lang="el-GR">
                <a:solidFill>
                  <a:srgbClr val="0066FF"/>
                </a:solidFill>
              </a:rPr>
              <a:t>γυαλί</a:t>
            </a:r>
            <a:r>
              <a:rPr lang="el-GR"/>
              <a:t>;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>
              <a:buFontTx/>
              <a:buNone/>
            </a:pPr>
            <a:r>
              <a:rPr lang="el-GR" u="sng"/>
              <a:t>Το γυαλί είναι ένα φυσικό προϊόν.</a:t>
            </a:r>
            <a:r>
              <a:rPr lang="el-GR"/>
              <a:t> Παράγεται από την τήξη σόδας (NaCO3), και/ή ποτάσας και άμμου. Προστίθεται ασβέστιο</a:t>
            </a:r>
          </a:p>
          <a:p>
            <a:pPr>
              <a:buFontTx/>
              <a:buNone/>
            </a:pPr>
            <a:r>
              <a:rPr lang="el-GR"/>
              <a:t>και άλλα πρόσμικτα. </a:t>
            </a:r>
          </a:p>
          <a:p>
            <a:pPr>
              <a:buFontTx/>
              <a:buNone/>
            </a:pPr>
            <a:r>
              <a:rPr lang="el-GR"/>
              <a:t>Τα παραπάνω υλικά είναι πολύ κοινά και διαδεδομένα στον φλοιό της γης. </a:t>
            </a:r>
          </a:p>
          <a:p>
            <a:pPr>
              <a:buFontTx/>
              <a:buNone/>
            </a:pPr>
            <a:endParaRPr lang="el-GR"/>
          </a:p>
        </p:txBody>
      </p:sp>
      <p:pic>
        <p:nvPicPr>
          <p:cNvPr id="4101" name="Picture 5" descr="ANd9GcSEs76RhA6VxsSu9X1MNQzdnjdH-djOxyn5dRxfaUoG46HtDtQjGJRElaT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4508500"/>
            <a:ext cx="54006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rgbClr val="FCA270"/>
                </a:solidFill>
              </a:rPr>
              <a:t>Κύρια</a:t>
            </a:r>
            <a:r>
              <a:rPr lang="el-GR" sz="4000"/>
              <a:t> </a:t>
            </a:r>
            <a:r>
              <a:rPr lang="el-GR" sz="4000">
                <a:solidFill>
                  <a:srgbClr val="FCA270"/>
                </a:solidFill>
              </a:rPr>
              <a:t>Χαρακτηριστικά</a:t>
            </a:r>
            <a:r>
              <a:rPr lang="el-GR" sz="4000"/>
              <a:t> </a:t>
            </a:r>
            <a:r>
              <a:rPr lang="el-GR" sz="4000">
                <a:solidFill>
                  <a:srgbClr val="FCA270"/>
                </a:solidFill>
              </a:rPr>
              <a:t>του</a:t>
            </a:r>
            <a:r>
              <a:rPr lang="el-GR" sz="4000">
                <a:solidFill>
                  <a:srgbClr val="FFFF00"/>
                </a:solidFill>
              </a:rPr>
              <a:t> </a:t>
            </a:r>
            <a:r>
              <a:rPr lang="el-GR" sz="4000">
                <a:solidFill>
                  <a:srgbClr val="FCA270"/>
                </a:solidFill>
              </a:rPr>
              <a:t>γυαλιού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800"/>
              <a:t> </a:t>
            </a:r>
            <a:r>
              <a:rPr lang="el-GR" sz="2800" u="sng">
                <a:solidFill>
                  <a:srgbClr val="FFFF00"/>
                </a:solidFill>
              </a:rPr>
              <a:t>Τήξη σε 1400 βαθμούς C</a:t>
            </a:r>
          </a:p>
          <a:p>
            <a:pPr>
              <a:lnSpc>
                <a:spcPct val="90000"/>
              </a:lnSpc>
            </a:pPr>
            <a:r>
              <a:rPr lang="el-GR" sz="2800">
                <a:solidFill>
                  <a:srgbClr val="FFFF00"/>
                </a:solidFill>
              </a:rPr>
              <a:t> Σε 1000 β. C: ρευστό</a:t>
            </a:r>
          </a:p>
          <a:p>
            <a:pPr>
              <a:lnSpc>
                <a:spcPct val="90000"/>
              </a:lnSpc>
            </a:pPr>
            <a:r>
              <a:rPr lang="el-GR" sz="2800">
                <a:solidFill>
                  <a:srgbClr val="FFFF00"/>
                </a:solidFill>
              </a:rPr>
              <a:t> Μεταξύ 500 και 1000 C: εύπλαστο</a:t>
            </a:r>
          </a:p>
          <a:p>
            <a:pPr>
              <a:lnSpc>
                <a:spcPct val="90000"/>
              </a:lnSpc>
            </a:pPr>
            <a:r>
              <a:rPr lang="el-GR" sz="2800">
                <a:solidFill>
                  <a:srgbClr val="FFFF00"/>
                </a:solidFill>
              </a:rPr>
              <a:t> Σε κανονικές θερμοκρασίες: στερεό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800"/>
              <a:t> </a:t>
            </a:r>
            <a:r>
              <a:rPr lang="el-GR" sz="2800">
                <a:solidFill>
                  <a:srgbClr val="0066FF"/>
                </a:solidFill>
              </a:rPr>
              <a:t>Το γυαλί όταν έρχεται κατά την πήξη του σε επαφή με στερεά σώματα παύει να είναι διαφανές και είναι μόνο φωτοδιαπερατό (χυτό γυαλί).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800">
                <a:solidFill>
                  <a:srgbClr val="009900"/>
                </a:solidFill>
              </a:rPr>
              <a:t>Το γυαλί έχει περιορισμένη αντοχή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>
                <a:solidFill>
                  <a:srgbClr val="009900"/>
                </a:solidFill>
              </a:rPr>
              <a:t>   σε θλίψη και ελάχιστη αντοχή σε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800">
                <a:solidFill>
                  <a:srgbClr val="009900"/>
                </a:solidFill>
              </a:rPr>
              <a:t>   λυγισμό και στρέψη</a:t>
            </a:r>
          </a:p>
        </p:txBody>
      </p:sp>
      <p:pic>
        <p:nvPicPr>
          <p:cNvPr id="5125" name="Picture 5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3663" y="4941888"/>
            <a:ext cx="2700337" cy="1916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l-GR">
                <a:solidFill>
                  <a:srgbClr val="FFFF00"/>
                </a:solidFill>
              </a:rPr>
              <a:t>Κατηγορίες- Τύποι γυαλιού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 b="1">
                <a:solidFill>
                  <a:srgbClr val="FFFF00"/>
                </a:solidFill>
              </a:rPr>
              <a:t>Βασικοί τύποι</a:t>
            </a:r>
            <a:r>
              <a:rPr lang="el-GR" sz="2400" b="1">
                <a:solidFill>
                  <a:schemeClr val="bg2"/>
                </a:solidFill>
              </a:rPr>
              <a:t>                            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 Κοινό γυαλί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Γυαλί μολύβδου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Γυαλί βορίου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Υαλόνημα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el-GR" sz="2400"/>
          </a:p>
          <a:p>
            <a:pPr>
              <a:lnSpc>
                <a:spcPct val="90000"/>
              </a:lnSpc>
              <a:buClr>
                <a:schemeClr val="bg2"/>
              </a:buClr>
            </a:pPr>
            <a:r>
              <a:rPr lang="el-GR" sz="2400" b="1"/>
              <a:t> </a:t>
            </a:r>
            <a:r>
              <a:rPr lang="el-GR" sz="2400" b="1">
                <a:solidFill>
                  <a:srgbClr val="FFFF00"/>
                </a:solidFill>
              </a:rPr>
              <a:t>Ειδικοί τύποι</a:t>
            </a:r>
            <a:r>
              <a:rPr lang="el-GR" sz="240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 Γυαλί αργιλίου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Γυαλί αλκαλίων- βαρίου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Κεραμικό γυαλί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2400"/>
              <a:t>Οπτικά γυαλιά</a:t>
            </a:r>
          </a:p>
        </p:txBody>
      </p:sp>
      <p:pic>
        <p:nvPicPr>
          <p:cNvPr id="6149" name="Picture 5" descr="il_430x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1628775"/>
            <a:ext cx="3063875" cy="2038350"/>
          </a:xfrm>
          <a:prstGeom prst="rect">
            <a:avLst/>
          </a:prstGeom>
          <a:noFill/>
        </p:spPr>
      </p:pic>
      <p:pic>
        <p:nvPicPr>
          <p:cNvPr id="6151" name="Picture 7" descr="sam-stang-glass-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3933825"/>
            <a:ext cx="3441700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l-GR"/>
              <a:t>Παρασκευή του γυαλιού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55451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</a:t>
            </a:r>
            <a:r>
              <a:rPr lang="el-GR" sz="2000" u="sng">
                <a:solidFill>
                  <a:srgbClr val="0066FF"/>
                </a:solidFill>
              </a:rPr>
              <a:t>Το γυαλί παρασκευάζεται με σύντηξη χαλαζιακής άμμου, η οποία αποτελεί το βασικό συστατικό του (διαμορφωτή), ενός ή περισσότερων συλλιπασμάτων και ενός (ή περισσότερων σταθεροποιητών).</a:t>
            </a:r>
            <a:r>
              <a:rPr lang="el-GR" sz="2000" u="sng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</a:t>
            </a:r>
            <a:r>
              <a:rPr lang="el-GR" sz="1800" i="1"/>
              <a:t>Αν δεν χρησιμοποιηθεί σταθεροποιητής, τότε το γυαλί γίνεται εύθρυπτο και αποσαθρώνεται από το νερό.</a:t>
            </a:r>
            <a:r>
              <a:rPr lang="el-GR" sz="2000"/>
              <a:t> </a:t>
            </a: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  </a:t>
            </a:r>
            <a:r>
              <a:rPr lang="el-GR" sz="2000" u="sng">
                <a:solidFill>
                  <a:srgbClr val="009900"/>
                </a:solidFill>
              </a:rPr>
              <a:t>Το κοινό γυαλί αναλυτικά παρασκευάζεται</a:t>
            </a:r>
            <a:r>
              <a:rPr lang="en-US" sz="2000" u="sng">
                <a:solidFill>
                  <a:srgbClr val="009900"/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 </a:t>
            </a:r>
            <a:r>
              <a:rPr lang="el-GR" sz="2000"/>
              <a:t>  με σύντηξη χαλαζιακής άμμου (SiO2) (73,7%), ανθρακικού νατρίου (κοιν. Σόδα, Na2CO3)) (16%), οξειδίου του καλίου (K2O) (0,5%) (συλλιπάσματα) και ανθρακικού ασβεστίου (κοιν. ασβεστόλιθου (CaCO3)) (5,2%) ανθρακικού μαγνησίου (MgCO3) (3,6%) και οξειδίου του αργιλίου (Al2O3) (1%) (σταθεροποιητές).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1800" i="1"/>
              <a:t>     Ανάλογα με τον τύπο και το ποσοστό των συλλιπασμάτων και των σταθεροποιητών λαμβάνονται και οι διάφοροι τύποι γυαλιού.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Αφού παρασκευαστεί ως πρώτη ύλη, </a:t>
            </a:r>
            <a:r>
              <a:rPr lang="el-GR" sz="2000" u="sng"/>
              <a:t>μπορεί να πάρει </a:t>
            </a:r>
            <a:r>
              <a:rPr lang="el-GR" sz="2000" u="sng">
                <a:solidFill>
                  <a:srgbClr val="FFFF00"/>
                </a:solidFill>
              </a:rPr>
              <a:t>το</a:t>
            </a:r>
            <a:r>
              <a:rPr lang="el-GR" sz="2000">
                <a:solidFill>
                  <a:srgbClr val="FFFF00"/>
                </a:solidFill>
              </a:rPr>
              <a:t> </a:t>
            </a:r>
            <a:r>
              <a:rPr lang="el-GR" sz="2000" u="sng">
                <a:solidFill>
                  <a:srgbClr val="FFFF00"/>
                </a:solidFill>
              </a:rPr>
              <a:t>επιθυμητό                </a:t>
            </a:r>
            <a:r>
              <a:rPr lang="el-GR" sz="2000">
                <a:solidFill>
                  <a:srgbClr val="FFFF00"/>
                </a:solidFill>
              </a:rPr>
              <a:t>					</a:t>
            </a:r>
            <a:r>
              <a:rPr lang="el-GR" sz="2000" u="sng">
                <a:solidFill>
                  <a:srgbClr val="FFFF00"/>
                </a:solidFill>
              </a:rPr>
              <a:t>σχήμα</a:t>
            </a:r>
            <a:r>
              <a:rPr lang="el-GR" sz="2000" u="sng"/>
              <a:t>  με τρεις τρόπους: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                                            </a:t>
            </a:r>
            <a:r>
              <a:rPr lang="el-GR" sz="2000" u="sng">
                <a:solidFill>
                  <a:srgbClr val="FFFF00"/>
                </a:solidFill>
              </a:rPr>
              <a:t>Είτε με εμφύσηση</a:t>
            </a:r>
            <a:r>
              <a:rPr lang="el-GR" sz="2000"/>
              <a:t> (φυσητό γυαλί)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                                            </a:t>
            </a:r>
            <a:r>
              <a:rPr lang="el-GR" sz="2000" u="sng">
                <a:solidFill>
                  <a:srgbClr val="FFFF00"/>
                </a:solidFill>
              </a:rPr>
              <a:t>είτε με τη βοήθεια καλουπιών</a:t>
            </a:r>
            <a:r>
              <a:rPr lang="el-GR" sz="20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                                            </a:t>
            </a:r>
            <a:r>
              <a:rPr lang="el-GR" sz="2000" u="sng">
                <a:solidFill>
                  <a:srgbClr val="FFFF00"/>
                </a:solidFill>
              </a:rPr>
              <a:t>είτε με συσκευές</a:t>
            </a:r>
            <a:r>
              <a:rPr lang="el-GR" sz="2000"/>
              <a:t> που δημιουργούν  φύλλα 		                       («ελάσματα») γυαλιού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000"/>
              <a:t>                                     </a:t>
            </a:r>
          </a:p>
        </p:txBody>
      </p:sp>
      <p:pic>
        <p:nvPicPr>
          <p:cNvPr id="7172" name="Picture 4" descr="photo4_ma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4868863"/>
            <a:ext cx="25908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l-GR"/>
              <a:t>               </a:t>
            </a:r>
            <a:r>
              <a:rPr lang="el-GR">
                <a:solidFill>
                  <a:srgbClr val="0066FF"/>
                </a:solidFill>
              </a:rPr>
              <a:t>Οι χρήσεις του γυαλιού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/>
              <a:t>Στην αρχιτεκτονική, ως δομικό υλικό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αυτοκινητοβιομηχανία</a:t>
            </a:r>
          </a:p>
          <a:p>
            <a:pPr>
              <a:lnSpc>
                <a:spcPct val="80000"/>
              </a:lnSpc>
            </a:pPr>
            <a:r>
              <a:rPr lang="el-GR" sz="2400"/>
              <a:t>Στις τηλεπικοινωνίες, με την μορφή οπτικών ινών</a:t>
            </a:r>
          </a:p>
          <a:p>
            <a:pPr>
              <a:lnSpc>
                <a:spcPct val="80000"/>
              </a:lnSpc>
            </a:pPr>
            <a:r>
              <a:rPr lang="el-GR" sz="2400"/>
              <a:t>Στις οικιακές συσκευές (φούρνοι, φούρνοι µμικροκυμάτων, ψυγεία.) </a:t>
            </a:r>
          </a:p>
          <a:p>
            <a:pPr>
              <a:lnSpc>
                <a:spcPct val="80000"/>
              </a:lnSpc>
            </a:pPr>
            <a:r>
              <a:rPr lang="el-GR" sz="2400"/>
              <a:t>Στις οθόνες υπολογιστών και στα κινητά τηλέφωνα.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κατασκευή Ηλιακών συσσωρευτών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κατασκευή Φωτοβολτα’ι’κών.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ιατρική (εξειδικευμένα μηχανήματα, φακοί επαφής)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τέχνη (φυσητό γυαλί)</a:t>
            </a:r>
          </a:p>
          <a:p>
            <a:pPr>
              <a:lnSpc>
                <a:spcPct val="80000"/>
              </a:lnSpc>
            </a:pPr>
            <a:r>
              <a:rPr lang="el-GR" sz="2400"/>
              <a:t>Στην βιομηχανία τροφίμων (τυποποίηση και συντήρηση προϊόντων.</a:t>
            </a:r>
          </a:p>
        </p:txBody>
      </p:sp>
      <p:pic>
        <p:nvPicPr>
          <p:cNvPr id="8197" name="Picture 5" descr="50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771775" cy="184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rgbClr val="FFFF00"/>
                </a:solidFill>
              </a:rPr>
              <a:t>Οπτικές ίνες:</a:t>
            </a:r>
            <a:r>
              <a:rPr lang="el-GR" sz="4000"/>
              <a:t> Το «γυάλινο θαύμα της τεχνολογίας»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600200"/>
            <a:ext cx="5915025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1600" b="1">
                <a:solidFill>
                  <a:schemeClr val="tx2"/>
                </a:solidFill>
              </a:rPr>
              <a:t>      </a:t>
            </a:r>
            <a:r>
              <a:rPr lang="el-GR" sz="1600" b="1" u="sng">
                <a:solidFill>
                  <a:srgbClr val="FFFF66"/>
                </a:solidFill>
              </a:rPr>
              <a:t>Μια οπτική ίνα είναι μια γυάλινη ή πλαστική ίνα που μεταφέρει το φως κατά μήκος της</a:t>
            </a:r>
            <a:r>
              <a:rPr lang="el-GR" sz="1600" b="1" u="sng">
                <a:solidFill>
                  <a:schemeClr val="bg2"/>
                </a:solidFill>
              </a:rPr>
              <a:t>.</a:t>
            </a:r>
            <a:r>
              <a:rPr lang="el-GR" sz="1600" b="1">
                <a:solidFill>
                  <a:schemeClr val="tx2"/>
                </a:solidFill>
              </a:rPr>
              <a:t> </a:t>
            </a:r>
            <a:r>
              <a:rPr lang="el-GR" sz="1600" b="1" i="1"/>
              <a:t>Υπάρχει ιδιαίτερος κλάδος της επιστήμης που ασχολείται με έρευνα για της δυνατότητες και εφαρμογές των οπτικών ινών. </a:t>
            </a:r>
          </a:p>
          <a:p>
            <a:pPr>
              <a:lnSpc>
                <a:spcPct val="80000"/>
              </a:lnSpc>
            </a:pPr>
            <a:r>
              <a:rPr lang="el-GR" sz="1600" b="1">
                <a:solidFill>
                  <a:schemeClr val="tx2"/>
                </a:solidFill>
              </a:rPr>
              <a:t> </a:t>
            </a:r>
            <a:r>
              <a:rPr lang="el-GR" sz="1600" b="1" u="sng">
                <a:solidFill>
                  <a:srgbClr val="FFFF66"/>
                </a:solidFill>
              </a:rPr>
              <a:t>Οι οπτικές ίνες χρησιμοποιούνται</a:t>
            </a:r>
            <a:r>
              <a:rPr lang="el-GR" sz="1600" b="1">
                <a:solidFill>
                  <a:schemeClr val="tx2"/>
                </a:solidFill>
              </a:rPr>
              <a:t> ευρέως σε δίκτυα επικοινωνιών , και επιτρέπουν την μετάδοση σε μεγαλύτερες αποστάσεις και σε υψηλότερου εύρους ζώνης (ταχύτητα μετάδοσης δεδομένων) σε σχέση με άλλες μορφές επικοινωνίας όπως ο χαλκός.</a:t>
            </a:r>
          </a:p>
          <a:p>
            <a:pPr>
              <a:lnSpc>
                <a:spcPct val="80000"/>
              </a:lnSpc>
            </a:pPr>
            <a:r>
              <a:rPr lang="el-GR" sz="1600" b="1">
                <a:solidFill>
                  <a:schemeClr val="tx2"/>
                </a:solidFill>
              </a:rPr>
              <a:t> </a:t>
            </a:r>
            <a:r>
              <a:rPr lang="el-GR" sz="1600" b="1" u="sng">
                <a:solidFill>
                  <a:srgbClr val="FFFF66"/>
                </a:solidFill>
              </a:rPr>
              <a:t>Οι οπτικές ίνες χρησιμοποιούνται</a:t>
            </a:r>
            <a:r>
              <a:rPr lang="el-GR" sz="1600" b="1">
                <a:solidFill>
                  <a:schemeClr val="tx2"/>
                </a:solidFill>
              </a:rPr>
              <a:t> αντί των μεταλλικών καλωδίων, διότι τα σήματα ταξιδεύουν μαζί τους με λιγότερη απώλεια, και επίσης δεν επηρεάζονται από ηλεκτρομαγνητικές παρεμβολές. </a:t>
            </a:r>
          </a:p>
          <a:p>
            <a:pPr>
              <a:lnSpc>
                <a:spcPct val="80000"/>
              </a:lnSpc>
            </a:pPr>
            <a:r>
              <a:rPr lang="el-GR" sz="1600" b="1" u="sng">
                <a:solidFill>
                  <a:srgbClr val="FFFF66"/>
                </a:solidFill>
              </a:rPr>
              <a:t>Οι οπτικές ίνες χρησιμοποιούνται</a:t>
            </a:r>
            <a:r>
              <a:rPr lang="el-GR" sz="1600" b="1">
                <a:solidFill>
                  <a:schemeClr val="tx2"/>
                </a:solidFill>
              </a:rPr>
              <a:t> επίσης για φωτισμό, και είναι σε μάτσα, επίσης μπορούν να χρησιμοποιηθούν για τη μεταφορά εικόνων, επιτρέποντας έτσι την προβολή σε στενούς χώρους. </a:t>
            </a:r>
          </a:p>
          <a:p>
            <a:pPr>
              <a:lnSpc>
                <a:spcPct val="80000"/>
              </a:lnSpc>
            </a:pPr>
            <a:r>
              <a:rPr lang="el-GR" sz="1600" b="1" u="sng">
                <a:solidFill>
                  <a:srgbClr val="FFFF66"/>
                </a:solidFill>
              </a:rPr>
              <a:t>Ειδικά σχεδιασμένες οπτικές ίνες χρησιμοποιούνται</a:t>
            </a:r>
            <a:r>
              <a:rPr lang="el-GR" sz="1600" b="1">
                <a:solidFill>
                  <a:schemeClr val="tx2"/>
                </a:solidFill>
              </a:rPr>
              <a:t> και για πολλές άλλες εφαρμογές, συμπεριλαμβανομένων των αισθητήρων . </a:t>
            </a:r>
          </a:p>
        </p:txBody>
      </p:sp>
      <p:pic>
        <p:nvPicPr>
          <p:cNvPr id="9221" name="Picture 5" descr="200px-Fibreopti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700213"/>
            <a:ext cx="280828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>
                <a:solidFill>
                  <a:srgbClr val="009900"/>
                </a:solidFill>
              </a:rPr>
              <a:t>Ανακύκλωση Γυαλιού</a:t>
            </a:r>
            <a:r>
              <a:rPr lang="el-GR" sz="4000"/>
              <a:t/>
            </a:r>
            <a:br>
              <a:rPr lang="el-GR" sz="4000"/>
            </a:br>
            <a:endParaRPr lang="el-GR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l-GR" sz="2400">
                <a:solidFill>
                  <a:schemeClr val="tx2"/>
                </a:solidFill>
              </a:rPr>
              <a:t>    </a:t>
            </a:r>
            <a:r>
              <a:rPr lang="el-GR" sz="2400" b="1" u="sng">
                <a:solidFill>
                  <a:srgbClr val="0066FF"/>
                </a:solidFill>
              </a:rPr>
              <a:t>Η Γυάλινη Συσκευασία, αγαπημένη των περισσοτέρων Βιομηχανιών Τροφίμων και Ποτών παγκοσμίως</a:t>
            </a:r>
            <a:r>
              <a:rPr lang="el-GR" sz="2400"/>
              <a:t>, δεν θεωρείται σήμερα μόνο ως ο πιο υγιεινός τρόπος συσκευασίας, αλλά έχει ταυτιστεί απόλυτα και με την έννοια της αισθητικής.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l-GR" sz="2400"/>
              <a:t>    Αποτελεί ένα από τα πιο δύσκολα αποδομήσιμα απορρίμματα στο περιβάλλον. 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sz="2400" u="sng">
                <a:solidFill>
                  <a:srgbClr val="E15405"/>
                </a:solidFill>
              </a:rPr>
              <a:t>Προκαλεί</a:t>
            </a:r>
            <a:r>
              <a:rPr lang="en-US" sz="2400" u="sng">
                <a:solidFill>
                  <a:srgbClr val="E15405"/>
                </a:solidFill>
              </a:rPr>
              <a:t>:</a:t>
            </a:r>
            <a:r>
              <a:rPr lang="en-US" sz="2400" u="sng">
                <a:solidFill>
                  <a:schemeClr val="tx2"/>
                </a:solidFill>
              </a:rPr>
              <a:t> </a:t>
            </a:r>
            <a:endParaRPr lang="el-GR" sz="2400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E15405"/>
                </a:solidFill>
              </a:rPr>
              <a:t>Αισθητική ρύπανση </a:t>
            </a:r>
            <a:endParaRPr lang="en-US" sz="2400">
              <a:solidFill>
                <a:srgbClr val="E15405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E15405"/>
                </a:solidFill>
              </a:rPr>
              <a:t>Τα θραύσματά μπορεί να καταλήξουν στην τροφική αλυσίδα, προκαλώντας επιβλαβέστατες επιπτώσεις σε ζωικούς οργανισμούς.  </a:t>
            </a:r>
          </a:p>
          <a:p>
            <a:pPr>
              <a:lnSpc>
                <a:spcPct val="80000"/>
              </a:lnSpc>
            </a:pPr>
            <a:r>
              <a:rPr lang="el-GR" sz="2400">
                <a:solidFill>
                  <a:srgbClr val="E15405"/>
                </a:solidFill>
              </a:rPr>
              <a:t>Ακόμα, η ανεξέλεγκτη διάθεσή του σε περιοχές με έντονη βλάστηση θεωρείται υπεύθυνη και για πρόκληση πυρκαγιάς. </a:t>
            </a:r>
          </a:p>
        </p:txBody>
      </p:sp>
      <p:sp>
        <p:nvSpPr>
          <p:cNvPr id="10245" name="AutoShape 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sp>
        <p:nvSpPr>
          <p:cNvPr id="10247" name="AutoShape 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l-GR"/>
          </a:p>
        </p:txBody>
      </p:sp>
      <p:pic>
        <p:nvPicPr>
          <p:cNvPr id="10249" name="Picture 9" descr="recycle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0"/>
            <a:ext cx="1592262" cy="144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191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sz="240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400"/>
              <a:t> </a:t>
            </a:r>
            <a:r>
              <a:rPr lang="el-GR" sz="2400" u="sng"/>
              <a:t>Γίνεται σαφές, λοιπόν, ότι η ανάγκη </a:t>
            </a:r>
            <a:r>
              <a:rPr lang="el-GR" sz="2400" u="sng">
                <a:solidFill>
                  <a:srgbClr val="0066FF"/>
                </a:solidFill>
              </a:rPr>
              <a:t>ανακύκλωσής</a:t>
            </a:r>
            <a:r>
              <a:rPr lang="el-GR" sz="2400" u="sng"/>
              <a:t> του καθίσταται πλέον </a:t>
            </a:r>
            <a:r>
              <a:rPr lang="el-GR" sz="2400" b="1" u="sng">
                <a:solidFill>
                  <a:srgbClr val="FFFF00"/>
                </a:solidFill>
              </a:rPr>
              <a:t>επιτακτική</a:t>
            </a:r>
            <a:r>
              <a:rPr lang="el-GR" sz="2400" u="sng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400"/>
              <a:t>    </a:t>
            </a:r>
            <a:r>
              <a:rPr lang="el-GR" sz="2000"/>
              <a:t>Η ανακύκλωση γυαλιού,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000"/>
              <a:t>    πέραν της προφανούς </a:t>
            </a:r>
            <a:r>
              <a:rPr lang="el-GR" sz="2000" u="sng">
                <a:solidFill>
                  <a:srgbClr val="0066FF"/>
                </a:solidFill>
              </a:rPr>
              <a:t>εξοικονόμησης πόρων για Δήμους, ιδιώτες, εταιρίες κλπ</a:t>
            </a:r>
            <a:r>
              <a:rPr lang="el-GR" sz="2000">
                <a:solidFill>
                  <a:srgbClr val="0066FF"/>
                </a:solidFill>
              </a:rPr>
              <a:t>.</a:t>
            </a:r>
            <a:r>
              <a:rPr lang="el-GR" sz="2000"/>
              <a:t> λόγω απόρριψης του υλικού σε Χώρους Υγειονομικής Ταφής Απορριμμάτων και Υπολειμμάτων,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000"/>
              <a:t>    παράλληλα </a:t>
            </a:r>
            <a:r>
              <a:rPr lang="el-GR" sz="2000" u="sng">
                <a:solidFill>
                  <a:srgbClr val="009900"/>
                </a:solidFill>
              </a:rPr>
              <a:t>μειώνει την κατανάλωση ενέργειας</a:t>
            </a:r>
            <a:r>
              <a:rPr lang="el-GR" sz="2000"/>
              <a:t>, καθώς, όταν χρησιμοποιείται υαλόθραυσμα ως πρώτη ύλη, η τήξη του γυαλιού γίνεται σε κατά πολύ χαμηλότερες θερμοκρασίες.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000"/>
              <a:t>    Αξίζει να σημειωθεί επίσης, ότι, λόγω της χημικής σταθερότητας του υλικού, </a:t>
            </a:r>
            <a:r>
              <a:rPr lang="el-GR" sz="2000" u="sng">
                <a:solidFill>
                  <a:srgbClr val="FFFF00"/>
                </a:solidFill>
              </a:rPr>
              <a:t>δεν υπάρχει περιορισμός στο πόσες φορές μπορεί να ανακυκλωθεί</a:t>
            </a:r>
            <a:r>
              <a:rPr lang="el-GR" sz="2000">
                <a:solidFill>
                  <a:srgbClr val="FFFF00"/>
                </a:solidFill>
              </a:rPr>
              <a:t>. </a:t>
            </a:r>
            <a:r>
              <a:rPr lang="el-GR" sz="20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sz="2000"/>
          </a:p>
        </p:txBody>
      </p:sp>
      <p:pic>
        <p:nvPicPr>
          <p:cNvPr id="12293" name="Picture 5" descr="recycl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738" y="4292600"/>
            <a:ext cx="4148137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490</Words>
  <Application>Microsoft Office PowerPoint</Application>
  <PresentationFormat>Προβολή στην οθόνη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Wingdings</vt:lpstr>
      <vt:lpstr>Προεπιλεγμένη σχεδίαση</vt:lpstr>
      <vt:lpstr>  To γυαλί ως υλικό </vt:lpstr>
      <vt:lpstr>Τι είναι το γυαλί; </vt:lpstr>
      <vt:lpstr>Κύρια Χαρακτηριστικά του γυαλιού</vt:lpstr>
      <vt:lpstr>Κατηγορίες- Τύποι γυαλιού</vt:lpstr>
      <vt:lpstr>Παρασκευή του γυαλιού</vt:lpstr>
      <vt:lpstr>               Οι χρήσεις του γυαλιού</vt:lpstr>
      <vt:lpstr>Οπτικές ίνες: Το «γυάλινο θαύμα της τεχνολογίας»</vt:lpstr>
      <vt:lpstr>Ανακύκλωση Γυαλιού </vt:lpstr>
      <vt:lpstr>Διαφάνεια 9</vt:lpstr>
      <vt:lpstr>Διαφάνεια 10</vt:lpstr>
    </vt:vector>
  </TitlesOfParts>
  <Company>@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γυαλί ως υλικό</dc:title>
  <dc:creator>Χρύσα</dc:creator>
  <cp:lastModifiedBy>ΓΙΑΝΝΟΥΛΕΑΣ</cp:lastModifiedBy>
  <cp:revision>7</cp:revision>
  <dcterms:created xsi:type="dcterms:W3CDTF">2012-12-19T15:30:37Z</dcterms:created>
  <dcterms:modified xsi:type="dcterms:W3CDTF">2013-04-02T18:54:05Z</dcterms:modified>
</cp:coreProperties>
</file>