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75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bg>
      <p:bgRef idx="1002">
        <a:schemeClr val="bg2"/>
      </p:bgRef>
    </p:bg>
    <p:spTree>
      <p:nvGrpSpPr>
        <p:cNvPr id="1" name=""/>
        <p:cNvGrpSpPr/>
        <p:nvPr/>
      </p:nvGrpSpPr>
      <p:grpSpPr>
        <a:xfrm>
          <a:off x="0" y="0"/>
          <a:ext cx="0" cy="0"/>
          <a:chOff x="0" y="0"/>
          <a:chExt cx="0" cy="0"/>
        </a:xfrm>
      </p:grpSpPr>
      <p:sp>
        <p:nvSpPr>
          <p:cNvPr id="9" name="8 - Τίτλος"/>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smtClean="0"/>
              <a:t>Kλικ για επεξεργασία του τίτλου</a:t>
            </a:r>
            <a:endParaRPr kumimoji="0" lang="en-US"/>
          </a:p>
        </p:txBody>
      </p:sp>
      <p:sp>
        <p:nvSpPr>
          <p:cNvPr id="17" name="16 - Υπότιτλος"/>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30" name="29 - Θέση ημερομηνίας"/>
          <p:cNvSpPr>
            <a:spLocks noGrp="1"/>
          </p:cNvSpPr>
          <p:nvPr>
            <p:ph type="dt" sz="half" idx="10"/>
          </p:nvPr>
        </p:nvSpPr>
        <p:spPr/>
        <p:txBody>
          <a:bodyPr/>
          <a:lstStyle/>
          <a:p>
            <a:fld id="{332766A7-B210-4D36-A09F-62263B178ADC}" type="datetimeFigureOut">
              <a:rPr lang="el-GR" smtClean="0"/>
              <a:pPr/>
              <a:t>09/05/2015</a:t>
            </a:fld>
            <a:endParaRPr lang="el-GR"/>
          </a:p>
        </p:txBody>
      </p:sp>
      <p:sp>
        <p:nvSpPr>
          <p:cNvPr id="19" name="18 - Θέση υποσέλιδου"/>
          <p:cNvSpPr>
            <a:spLocks noGrp="1"/>
          </p:cNvSpPr>
          <p:nvPr>
            <p:ph type="ftr" sz="quarter" idx="11"/>
          </p:nvPr>
        </p:nvSpPr>
        <p:spPr/>
        <p:txBody>
          <a:bodyPr/>
          <a:lstStyle/>
          <a:p>
            <a:endParaRPr lang="el-GR"/>
          </a:p>
        </p:txBody>
      </p:sp>
      <p:sp>
        <p:nvSpPr>
          <p:cNvPr id="27" name="26 - Θέση αριθμού διαφάνειας"/>
          <p:cNvSpPr>
            <a:spLocks noGrp="1"/>
          </p:cNvSpPr>
          <p:nvPr>
            <p:ph type="sldNum" sz="quarter" idx="12"/>
          </p:nvPr>
        </p:nvSpPr>
        <p:spPr/>
        <p:txBody>
          <a:bodyPr/>
          <a:lstStyle/>
          <a:p>
            <a:fld id="{9DDCF940-803D-43C2-8CAF-5EB334E5387F}"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332766A7-B210-4D36-A09F-62263B178ADC}" type="datetimeFigureOut">
              <a:rPr lang="el-GR" smtClean="0"/>
              <a:pPr/>
              <a:t>09/05/2015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9DDCF940-803D-43C2-8CAF-5EB334E5387F}"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914401"/>
            <a:ext cx="2057400" cy="5211763"/>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914401"/>
            <a:ext cx="6019800" cy="5211763"/>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332766A7-B210-4D36-A09F-62263B178ADC}" type="datetimeFigureOut">
              <a:rPr lang="el-GR" smtClean="0"/>
              <a:pPr/>
              <a:t>09/05/2015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9DDCF940-803D-43C2-8CAF-5EB334E5387F}"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332766A7-B210-4D36-A09F-62263B178ADC}" type="datetimeFigureOut">
              <a:rPr lang="el-GR" smtClean="0"/>
              <a:pPr/>
              <a:t>09/05/2015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9DDCF940-803D-43C2-8CAF-5EB334E5387F}"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2">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332766A7-B210-4D36-A09F-62263B178ADC}" type="datetimeFigureOut">
              <a:rPr lang="el-GR" smtClean="0"/>
              <a:pPr/>
              <a:t>09/05/2015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9DDCF940-803D-43C2-8CAF-5EB334E5387F}"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1143000"/>
          </a:xfrm>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332766A7-B210-4D36-A09F-62263B178ADC}" type="datetimeFigureOut">
              <a:rPr lang="el-GR" smtClean="0"/>
              <a:pPr/>
              <a:t>09/05/2015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9DDCF940-803D-43C2-8CAF-5EB334E5387F}"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1143000"/>
          </a:xfrm>
        </p:spPr>
        <p:txBody>
          <a:bodyPr tIns="45720" anchor="b"/>
          <a:lstStyle>
            <a:lvl1pPr>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p>
            <a:fld id="{332766A7-B210-4D36-A09F-62263B178ADC}" type="datetimeFigureOut">
              <a:rPr lang="el-GR" smtClean="0"/>
              <a:pPr/>
              <a:t>09/05/2015</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9DDCF940-803D-43C2-8CAF-5EB334E5387F}"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332766A7-B210-4D36-A09F-62263B178ADC}" type="datetimeFigureOut">
              <a:rPr lang="el-GR" smtClean="0"/>
              <a:pPr/>
              <a:t>09/05/2015</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9DDCF940-803D-43C2-8CAF-5EB334E5387F}"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332766A7-B210-4D36-A09F-62263B178ADC}" type="datetimeFigureOut">
              <a:rPr lang="el-GR" smtClean="0"/>
              <a:pPr/>
              <a:t>09/05/2015</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9DDCF940-803D-43C2-8CAF-5EB334E5387F}"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332766A7-B210-4D36-A09F-62263B178ADC}" type="datetimeFigureOut">
              <a:rPr lang="el-GR" smtClean="0"/>
              <a:pPr/>
              <a:t>09/05/2015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9DDCF940-803D-43C2-8CAF-5EB334E5387F}"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9" name="8 - Ψαλίδισμα και στρογγύλεμα μίας γωνίας του ορθογωνίου"/>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 Ορθογώνιο τρίγωνο"/>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 Τίτλος"/>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l-GR" smtClean="0"/>
              <a:t>Kλικ για επεξεργασία του τίτλου</a:t>
            </a:r>
            <a:endParaRPr kumimoji="0" lang="en-US"/>
          </a:p>
        </p:txBody>
      </p:sp>
      <p:sp>
        <p:nvSpPr>
          <p:cNvPr id="4" name="3 - Θέση κειμένου"/>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332766A7-B210-4D36-A09F-62263B178ADC}" type="datetimeFigureOut">
              <a:rPr lang="el-GR" smtClean="0"/>
              <a:pPr/>
              <a:t>09/05/2015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a:xfrm>
            <a:off x="8077200" y="6356350"/>
            <a:ext cx="609600" cy="365125"/>
          </a:xfrm>
        </p:spPr>
        <p:txBody>
          <a:bodyPr/>
          <a:lstStyle/>
          <a:p>
            <a:fld id="{9DDCF940-803D-43C2-8CAF-5EB334E5387F}" type="slidenum">
              <a:rPr lang="el-GR" smtClean="0"/>
              <a:pPr/>
              <a:t>‹#›</a:t>
            </a:fld>
            <a:endParaRPr lang="el-GR"/>
          </a:p>
        </p:txBody>
      </p:sp>
      <p:sp>
        <p:nvSpPr>
          <p:cNvPr id="3" name="2 - Θέση εικόνας"/>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10" name="9 - Ελεύθερη σχεδίαση"/>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 Ελεύθερη σχεδίαση"/>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 Ελεύθερη σχεδίαση"/>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 Ελεύθερη σχεδίαση"/>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 Θέση τίτλου"/>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l-GR" smtClean="0"/>
              <a:t>Kλικ για επεξεργασία του τίτλου</a:t>
            </a:r>
            <a:endParaRPr kumimoji="0" lang="en-US"/>
          </a:p>
        </p:txBody>
      </p:sp>
      <p:sp>
        <p:nvSpPr>
          <p:cNvPr id="30" name="29 - Θέση κειμένου"/>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0" name="9 - Θέση ημερομηνίας"/>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332766A7-B210-4D36-A09F-62263B178ADC}" type="datetimeFigureOut">
              <a:rPr lang="el-GR" smtClean="0"/>
              <a:pPr/>
              <a:t>09/05/2015</a:t>
            </a:fld>
            <a:endParaRPr lang="el-GR"/>
          </a:p>
        </p:txBody>
      </p:sp>
      <p:sp>
        <p:nvSpPr>
          <p:cNvPr id="22" name="21 - Θέση υποσέλιδου"/>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l-GR"/>
          </a:p>
        </p:txBody>
      </p:sp>
      <p:sp>
        <p:nvSpPr>
          <p:cNvPr id="18" name="17 - Θέση αριθμού διαφάνειας"/>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9DDCF940-803D-43C2-8CAF-5EB334E5387F}" type="slidenum">
              <a:rPr lang="el-GR" smtClean="0"/>
              <a:pPr/>
              <a:t>‹#›</a:t>
            </a:fld>
            <a:endParaRPr lang="el-GR"/>
          </a:p>
        </p:txBody>
      </p:sp>
      <p:grpSp>
        <p:nvGrpSpPr>
          <p:cNvPr id="2" name="1 - Ομάδα"/>
          <p:cNvGrpSpPr/>
          <p:nvPr/>
        </p:nvGrpSpPr>
        <p:grpSpPr>
          <a:xfrm>
            <a:off x="-19017" y="202408"/>
            <a:ext cx="9180548" cy="649224"/>
            <a:chOff x="-19045" y="216550"/>
            <a:chExt cx="9180548" cy="649224"/>
          </a:xfrm>
        </p:grpSpPr>
        <p:sp>
          <p:nvSpPr>
            <p:cNvPr id="12" name="11 - Ελεύθερη σχεδίαση"/>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 Ελεύθερη σχεδίαση"/>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179512" y="476672"/>
            <a:ext cx="8077200" cy="1673352"/>
          </a:xfrm>
        </p:spPr>
        <p:txBody>
          <a:bodyPr/>
          <a:lstStyle/>
          <a:p>
            <a:pPr algn="ctr"/>
            <a:r>
              <a:rPr lang="el-GR" dirty="0" smtClean="0"/>
              <a:t>ΟΞΙΝΗ ΒΡΟΧΗ</a:t>
            </a:r>
            <a:endParaRPr lang="el-GR" dirty="0"/>
          </a:p>
        </p:txBody>
      </p:sp>
      <p:sp>
        <p:nvSpPr>
          <p:cNvPr id="3" name="2 - Υπότιτλος"/>
          <p:cNvSpPr>
            <a:spLocks noGrp="1"/>
          </p:cNvSpPr>
          <p:nvPr>
            <p:ph type="subTitle" idx="1"/>
          </p:nvPr>
        </p:nvSpPr>
        <p:spPr>
          <a:xfrm>
            <a:off x="-252536" y="4509120"/>
            <a:ext cx="8077200" cy="1499616"/>
          </a:xfrm>
        </p:spPr>
        <p:txBody>
          <a:bodyPr/>
          <a:lstStyle/>
          <a:p>
            <a:pPr algn="ctr"/>
            <a:r>
              <a:rPr lang="el-GR" dirty="0" smtClean="0"/>
              <a:t>ΚΑΙ ΟΙ ΕΠΙΠΤΩΣΕΙΣ ΤΗΣ ΣΤΟ ΠΕΡΙΒΑΛΛΟΝ</a:t>
            </a:r>
            <a:endParaRPr lang="el-GR" dirty="0"/>
          </a:p>
        </p:txBody>
      </p:sp>
      <p:pic>
        <p:nvPicPr>
          <p:cNvPr id="4" name="3 - Εικόνα" descr="images (1).jpg"/>
          <p:cNvPicPr>
            <a:picLocks noChangeAspect="1"/>
          </p:cNvPicPr>
          <p:nvPr/>
        </p:nvPicPr>
        <p:blipFill>
          <a:blip r:embed="rId2" cstate="email"/>
          <a:stretch>
            <a:fillRect/>
          </a:stretch>
        </p:blipFill>
        <p:spPr>
          <a:xfrm>
            <a:off x="755576" y="2276872"/>
            <a:ext cx="2088232" cy="1879232"/>
          </a:xfrm>
          <a:prstGeom prst="rect">
            <a:avLst/>
          </a:prstGeom>
        </p:spPr>
      </p:pic>
      <p:pic>
        <p:nvPicPr>
          <p:cNvPr id="5" name="4 - Εικόνα" descr="images.jpg"/>
          <p:cNvPicPr>
            <a:picLocks noChangeAspect="1"/>
          </p:cNvPicPr>
          <p:nvPr/>
        </p:nvPicPr>
        <p:blipFill>
          <a:blip r:embed="rId3" cstate="email"/>
          <a:stretch>
            <a:fillRect/>
          </a:stretch>
        </p:blipFill>
        <p:spPr>
          <a:xfrm>
            <a:off x="7092280" y="3284984"/>
            <a:ext cx="1790700" cy="2552700"/>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39552" y="476672"/>
            <a:ext cx="8229600" cy="1143000"/>
          </a:xfrm>
        </p:spPr>
        <p:txBody>
          <a:bodyPr/>
          <a:lstStyle/>
          <a:p>
            <a:r>
              <a:rPr lang="el-GR" dirty="0" smtClean="0"/>
              <a:t>Ορισμός</a:t>
            </a:r>
            <a:endParaRPr lang="el-GR" dirty="0"/>
          </a:p>
        </p:txBody>
      </p:sp>
      <p:sp>
        <p:nvSpPr>
          <p:cNvPr id="3" name="2 - Θέση περιεχομένου"/>
          <p:cNvSpPr>
            <a:spLocks noGrp="1"/>
          </p:cNvSpPr>
          <p:nvPr>
            <p:ph idx="1"/>
          </p:nvPr>
        </p:nvSpPr>
        <p:spPr>
          <a:xfrm>
            <a:off x="0" y="1628800"/>
            <a:ext cx="8229600" cy="4525963"/>
          </a:xfrm>
        </p:spPr>
        <p:txBody>
          <a:bodyPr>
            <a:normAutofit fontScale="92500" lnSpcReduction="10000"/>
          </a:bodyPr>
          <a:lstStyle/>
          <a:p>
            <a:r>
              <a:rPr lang="el-GR" sz="2000" dirty="0"/>
              <a:t>Όξινη βροχή ονομάζεται το φαινόμενο των ασυνήθιστα όξινων μετεωρολογικών κατακρημνισμάτων, όπως π.χ. βροχή, χαλάζι, χιόνι, ομίχλη, πάχνη, ως και ξηρή σκόνη</a:t>
            </a:r>
            <a:r>
              <a:rPr lang="el-GR" sz="2000" dirty="0" smtClean="0"/>
              <a:t>.</a:t>
            </a:r>
          </a:p>
          <a:p>
            <a:r>
              <a:rPr lang="el-GR" sz="2000" dirty="0"/>
              <a:t>Ο όρος όξινη βροχή αναφέρεται στην παρουσία σε αυτήν όξινων διαλυμένων ρύπων, δηλαδή ουσιών (αερίων ή μη) που δεν αποτελούν φυσιολογικά χαρακτηριστικά της καθαρής ατμόσφαιρας, αλλά είναι προϊόντα ανθρώπινης δραστηριότητας ή άλλων ρυπογόνων </a:t>
            </a:r>
            <a:r>
              <a:rPr lang="el-GR" sz="2000" dirty="0" smtClean="0"/>
              <a:t>αιτιών. </a:t>
            </a:r>
            <a:r>
              <a:rPr lang="el-GR" sz="2000" dirty="0"/>
              <a:t> Επειδή τα διάφορα </a:t>
            </a:r>
            <a:r>
              <a:rPr lang="el-GR" sz="2000" dirty="0" smtClean="0"/>
              <a:t>καυσαέρια</a:t>
            </a:r>
            <a:r>
              <a:rPr lang="el-GR" sz="2000" dirty="0"/>
              <a:t> ορυκτών καυσίμων, όπως το πετρέλαιο και </a:t>
            </a:r>
            <a:r>
              <a:rPr lang="el-GR" sz="2000" dirty="0" smtClean="0"/>
              <a:t>γαιάνθρακες, </a:t>
            </a:r>
            <a:r>
              <a:rPr lang="el-GR" sz="2000" dirty="0"/>
              <a:t>περιέχουν συχνά (όξινα) οξείδια του θείου και του αζώτου, μεταξύ άλλων, παράγεται όξινη βροχή που περιέχει σε διάλυση τα αντίστοιχα </a:t>
            </a:r>
            <a:r>
              <a:rPr lang="el-GR" sz="2000" dirty="0" smtClean="0"/>
              <a:t>οξέα. H όξινη </a:t>
            </a:r>
            <a:r>
              <a:rPr lang="el-GR" sz="2000" dirty="0"/>
              <a:t>βροχή επιφέρει καταστροφικά </a:t>
            </a:r>
            <a:r>
              <a:rPr lang="el-GR" sz="2000" dirty="0" smtClean="0"/>
              <a:t>αποτελέσματα</a:t>
            </a:r>
            <a:r>
              <a:rPr lang="el-GR" sz="2000" dirty="0"/>
              <a:t> σε </a:t>
            </a:r>
            <a:r>
              <a:rPr lang="el-GR" sz="2000" dirty="0" smtClean="0"/>
              <a:t>οικοσυστήματα, </a:t>
            </a:r>
            <a:r>
              <a:rPr lang="el-GR" sz="2000" dirty="0"/>
              <a:t>καλλιέργειες, πολιτιστικά μνημεία και περιουσιακά στοιχεία των πολιτών (π.χ. αυτοκίνητα). Οι βαριές επιπτώσεις του φαινομένου ανάγκασαν, τα τελευταία χρόνια, πολλές κυβερνήσεις να επιβάλλουν νόμους και άλλα μέτρα με σκοπό τη μείωση, τουλάχιστον, του φαινομένου και άρα των επιπτώσεών του.</a:t>
            </a:r>
            <a:endParaRPr lang="el-GR" sz="2000" dirty="0" smtClean="0"/>
          </a:p>
          <a:p>
            <a:pPr>
              <a:buNone/>
            </a:pPr>
            <a:endParaRPr lang="el-GR" sz="1900" dirty="0"/>
          </a:p>
        </p:txBody>
      </p:sp>
      <p:pic>
        <p:nvPicPr>
          <p:cNvPr id="4" name="3 - Εικόνα" descr="images (2).jpg"/>
          <p:cNvPicPr>
            <a:picLocks noChangeAspect="1"/>
          </p:cNvPicPr>
          <p:nvPr/>
        </p:nvPicPr>
        <p:blipFill>
          <a:blip r:embed="rId2" cstate="email"/>
          <a:stretch>
            <a:fillRect/>
          </a:stretch>
        </p:blipFill>
        <p:spPr>
          <a:xfrm>
            <a:off x="6732240" y="908720"/>
            <a:ext cx="2057400" cy="1609725"/>
          </a:xfrm>
          <a:prstGeom prst="rect">
            <a:avLst/>
          </a:prstGeom>
        </p:spPr>
      </p:pic>
    </p:spTree>
  </p:cSld>
  <p:clrMapOvr>
    <a:masterClrMapping/>
  </p:clrMapOvr>
  <p:transition>
    <p:circl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Επιπτώσεις στο περιβάλλον</a:t>
            </a:r>
            <a:endParaRPr lang="el-GR" dirty="0"/>
          </a:p>
        </p:txBody>
      </p:sp>
      <p:sp>
        <p:nvSpPr>
          <p:cNvPr id="7" name="6 - Θέση περιεχομένου"/>
          <p:cNvSpPr>
            <a:spLocks noGrp="1"/>
          </p:cNvSpPr>
          <p:nvPr>
            <p:ph idx="1"/>
          </p:nvPr>
        </p:nvSpPr>
        <p:spPr>
          <a:xfrm>
            <a:off x="0" y="1628800"/>
            <a:ext cx="8229600" cy="4525963"/>
          </a:xfrm>
        </p:spPr>
        <p:txBody>
          <a:bodyPr>
            <a:normAutofit/>
          </a:bodyPr>
          <a:lstStyle/>
          <a:p>
            <a:r>
              <a:rPr lang="el-GR" dirty="0" smtClean="0"/>
              <a:t>Στην υδρόβια ζωή: έχει </a:t>
            </a:r>
            <a:r>
              <a:rPr lang="el-GR" dirty="0"/>
              <a:t>δραματικές επιπτώσεις σε πολλά υδρόβια είδη ζωής και ιδιαίτερα στα αυγά ή τα νεογνά </a:t>
            </a:r>
            <a:r>
              <a:rPr lang="el-GR" dirty="0" smtClean="0"/>
              <a:t>τους. Καταστρεπτικές </a:t>
            </a:r>
            <a:r>
              <a:rPr lang="el-GR" dirty="0"/>
              <a:t>είναι οι επιδράσεις της όξινης βροχής και στα επιφανειακά νερά, κυρίως λίμνες και μικρά ποτάμια, καθώς η αυξημένη συγκέντρωση οξέων καταστρέφει το πλαγκτόν, την υδάτινη χλωρίδα και τα αυγά αμφιβίων και ψαριών.</a:t>
            </a:r>
          </a:p>
        </p:txBody>
      </p:sp>
      <p:pic>
        <p:nvPicPr>
          <p:cNvPr id="9" name="8 - Εικόνα" descr="images (4).jpg"/>
          <p:cNvPicPr>
            <a:picLocks noChangeAspect="1"/>
          </p:cNvPicPr>
          <p:nvPr/>
        </p:nvPicPr>
        <p:blipFill>
          <a:blip r:embed="rId2" cstate="email"/>
          <a:stretch>
            <a:fillRect/>
          </a:stretch>
        </p:blipFill>
        <p:spPr>
          <a:xfrm>
            <a:off x="6660232" y="4221088"/>
            <a:ext cx="1704975" cy="1295400"/>
          </a:xfrm>
          <a:prstGeom prst="rect">
            <a:avLst/>
          </a:prstGeom>
        </p:spPr>
      </p:pic>
    </p:spTree>
  </p:cSld>
  <p:clrMapOvr>
    <a:masterClrMapping/>
  </p:clrMapOvr>
  <p:transition>
    <p:split orient="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a:bodyPr>
          <a:lstStyle/>
          <a:p>
            <a:r>
              <a:rPr lang="el-GR" dirty="0" smtClean="0"/>
              <a:t>Στο έδαφος: </a:t>
            </a:r>
            <a:r>
              <a:rPr lang="el-GR" dirty="0"/>
              <a:t>Το έδαφος βλάπτεται σοβαρά από την όξινη βροχή. Πολλές </a:t>
            </a:r>
            <a:r>
              <a:rPr lang="el-GR" dirty="0" err="1"/>
              <a:t>εδαφόβιες</a:t>
            </a:r>
            <a:r>
              <a:rPr lang="el-GR" dirty="0"/>
              <a:t> μορφές ζωής δεν αντέχουν το χαμηλό </a:t>
            </a:r>
            <a:r>
              <a:rPr lang="el-GR" dirty="0" err="1"/>
              <a:t>pH</a:t>
            </a:r>
            <a:r>
              <a:rPr lang="el-GR" dirty="0"/>
              <a:t> και εξοντώνονται. Επίσης τα οξέα διαλύουν και ενεργοποιούν βαρέα μέταλλα και άλλες τοξίνες με ακόμη χειρότερα αποτελέσματα. Ωστόσο, ορισμένα αλκαλικά εδάφη εξουδετερώνουν, εν μέρει τουλάχιστον, το φαινόμενο.</a:t>
            </a:r>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a:bodyPr>
          <a:lstStyle/>
          <a:p>
            <a:r>
              <a:rPr lang="el-GR" sz="2400" dirty="0" smtClean="0"/>
              <a:t>Στα δάση: </a:t>
            </a:r>
            <a:r>
              <a:rPr lang="el-GR" sz="2400" dirty="0"/>
              <a:t>Τα δάση υψηλού ύψους είναι ιδιαίτερα τρωτά όπως περιβάλλονται συχνά από όξινη ομίχλη που είναι πιο όξινη από τη βροχή. Τα υπόλοιπα φυτά, καθώς και οι ανθρώπινες καλλιέργειες επίσης βλάπτονται σοβαρά από την όξινη βροχή, αλλά οι ζημιές στα τελευταία μειώνονται με τη χρήση λιπασμάτων, που βοηθούν τα φυτά να επουλώσουν τις πληγές τους, ή μιγμάτων λιπασμάτων με ασβεστόλιθο, που εξουδετερώνει τα οξέα του </a:t>
            </a:r>
            <a:r>
              <a:rPr lang="el-GR" sz="2400" dirty="0" smtClean="0"/>
              <a:t>εδάφους.</a:t>
            </a:r>
            <a:endParaRPr lang="el-GR" sz="2400" dirty="0"/>
          </a:p>
        </p:txBody>
      </p:sp>
      <p:pic>
        <p:nvPicPr>
          <p:cNvPr id="4" name="3 - Εικόνα" descr="αρχείο λήψης.jpg"/>
          <p:cNvPicPr>
            <a:picLocks noChangeAspect="1"/>
          </p:cNvPicPr>
          <p:nvPr/>
        </p:nvPicPr>
        <p:blipFill>
          <a:blip r:embed="rId2" cstate="email"/>
          <a:stretch>
            <a:fillRect/>
          </a:stretch>
        </p:blipFill>
        <p:spPr>
          <a:xfrm>
            <a:off x="611560" y="5085184"/>
            <a:ext cx="3048000" cy="1504950"/>
          </a:xfrm>
          <a:prstGeom prst="rect">
            <a:avLst/>
          </a:prstGeom>
        </p:spPr>
      </p:pic>
      <p:pic>
        <p:nvPicPr>
          <p:cNvPr id="5" name="4 - Εικόνα" descr="220px-Acid_rain_woods1.JPG"/>
          <p:cNvPicPr>
            <a:picLocks noChangeAspect="1"/>
          </p:cNvPicPr>
          <p:nvPr/>
        </p:nvPicPr>
        <p:blipFill>
          <a:blip r:embed="rId3" cstate="email"/>
          <a:stretch>
            <a:fillRect/>
          </a:stretch>
        </p:blipFill>
        <p:spPr>
          <a:xfrm>
            <a:off x="6156176" y="4581128"/>
            <a:ext cx="2794000" cy="2095500"/>
          </a:xfrm>
          <a:prstGeom prst="rect">
            <a:avLst/>
          </a:prstGeom>
        </p:spPr>
      </p:pic>
    </p:spTree>
  </p:cSld>
  <p:clrMapOvr>
    <a:masterClrMapping/>
  </p:clrMapOvr>
  <p:transition>
    <p:split dir="in"/>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dirty="0" smtClean="0"/>
              <a:t>Και τέλος στην ανθρώπινη υγεία: </a:t>
            </a:r>
            <a:r>
              <a:rPr lang="el-GR" dirty="0"/>
              <a:t>Οι επιστήμονες έχουν επιβεβαιώσει και άμεσες βλάβες στην ανθρώπινη υγεία: Αυξάνεται η πιθανότητα εμφάνισης ορισμένων μορφών καρκίνου και επιβαρύνεται η αναπνευστική λειτουργία σε ανθρώπους με προδιάθεση άσθματος.</a:t>
            </a:r>
          </a:p>
        </p:txBody>
      </p:sp>
    </p:spTree>
  </p:cSld>
  <p:clrMapOvr>
    <a:masterClrMapping/>
  </p:clrMapOvr>
  <p:transition>
    <p:newsflash/>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764704"/>
            <a:ext cx="8229600" cy="1143000"/>
          </a:xfrm>
        </p:spPr>
        <p:txBody>
          <a:bodyPr/>
          <a:lstStyle/>
          <a:p>
            <a:pPr algn="ctr"/>
            <a:r>
              <a:rPr lang="el-GR" dirty="0" smtClean="0"/>
              <a:t>Οικιστικά προβλήματα</a:t>
            </a:r>
            <a:endParaRPr lang="el-GR" dirty="0"/>
          </a:p>
        </p:txBody>
      </p:sp>
      <p:sp>
        <p:nvSpPr>
          <p:cNvPr id="3" name="2 - Θέση περιεχομένου"/>
          <p:cNvSpPr>
            <a:spLocks noGrp="1"/>
          </p:cNvSpPr>
          <p:nvPr>
            <p:ph idx="1"/>
          </p:nvPr>
        </p:nvSpPr>
        <p:spPr/>
        <p:txBody>
          <a:bodyPr/>
          <a:lstStyle/>
          <a:p>
            <a:r>
              <a:rPr lang="el-GR" dirty="0" smtClean="0"/>
              <a:t> Η όξινη βροχή μπορεί επίσης να προκαλέσει τη ζημία σε ορισμένα οικοδομικά υλικά και ιδιαίτερα σε ιστορικά μνημεία. Αυτό συμβαίνει όταν αντιδρά χημικά το θειικό οξύ της όξινης βροχής με τις ενώσεις ασβεστίου στα πετρώματα (ασβεστόλιθος, ψαμμίτης, μάρμαρο και γρανίτης) για να δημιουργήσει ευδιάλυτο και εύθρυπτο γύψο. Η όξινη βροχή όμως διαβρώνει, οξειδώνει και τρυπά και το μέταλλο των οχημάτων.</a:t>
            </a:r>
            <a:endParaRPr lang="el-GR" dirty="0"/>
          </a:p>
        </p:txBody>
      </p:sp>
      <p:pic>
        <p:nvPicPr>
          <p:cNvPr id="4" name="3 - Εικόνα" descr="images (5).jpg"/>
          <p:cNvPicPr>
            <a:picLocks noChangeAspect="1"/>
          </p:cNvPicPr>
          <p:nvPr/>
        </p:nvPicPr>
        <p:blipFill>
          <a:blip r:embed="rId2" cstate="email"/>
          <a:stretch>
            <a:fillRect/>
          </a:stretch>
        </p:blipFill>
        <p:spPr>
          <a:xfrm>
            <a:off x="6084168" y="5157192"/>
            <a:ext cx="2209800" cy="1476375"/>
          </a:xfrm>
          <a:prstGeom prst="rect">
            <a:avLst/>
          </a:prstGeom>
        </p:spPr>
      </p:pic>
      <p:pic>
        <p:nvPicPr>
          <p:cNvPr id="5" name="4 - Εικόνα" descr="images (6).jpg"/>
          <p:cNvPicPr>
            <a:picLocks noChangeAspect="1"/>
          </p:cNvPicPr>
          <p:nvPr/>
        </p:nvPicPr>
        <p:blipFill>
          <a:blip r:embed="rId3" cstate="email"/>
          <a:stretch>
            <a:fillRect/>
          </a:stretch>
        </p:blipFill>
        <p:spPr>
          <a:xfrm>
            <a:off x="2699792" y="5105400"/>
            <a:ext cx="2609850" cy="1752600"/>
          </a:xfrm>
          <a:prstGeom prst="rect">
            <a:avLst/>
          </a:prstGeom>
        </p:spPr>
      </p:pic>
    </p:spTree>
  </p:cSld>
  <p:clrMapOvr>
    <a:masterClrMapping/>
  </p:clrMapOvr>
  <p:transition>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dirty="0" smtClean="0"/>
              <a:t>   Λύσεις</a:t>
            </a:r>
            <a:endParaRPr lang="el-GR" dirty="0"/>
          </a:p>
        </p:txBody>
      </p:sp>
      <p:sp>
        <p:nvSpPr>
          <p:cNvPr id="3" name="2 - Θέση περιεχομένου"/>
          <p:cNvSpPr>
            <a:spLocks noGrp="1"/>
          </p:cNvSpPr>
          <p:nvPr>
            <p:ph idx="1"/>
          </p:nvPr>
        </p:nvSpPr>
        <p:spPr/>
        <p:txBody>
          <a:bodyPr/>
          <a:lstStyle/>
          <a:p>
            <a:r>
              <a:rPr lang="el-GR" dirty="0" smtClean="0"/>
              <a:t>Ένας τρόπος για την αντιμετώπιση του προβλήματος είναι η ασβεστώσει δηλαδή η προσθήκη ασβεστίου για την μείωση της οξύτητας. Ακόμα μπορούμε να αναπτύξουμε αντιρρυπαντικές τεχνολογίες και να χρησιμοποιούμε μη </a:t>
            </a:r>
            <a:r>
              <a:rPr lang="el-GR" dirty="0" err="1" smtClean="0"/>
              <a:t>ρυπογόνες</a:t>
            </a:r>
            <a:r>
              <a:rPr lang="el-GR" dirty="0" smtClean="0"/>
              <a:t> μορφές ενέργειας(</a:t>
            </a:r>
            <a:r>
              <a:rPr lang="el-GR" dirty="0" err="1" smtClean="0"/>
              <a:t>ηλιακη</a:t>
            </a:r>
            <a:r>
              <a:rPr lang="el-GR" dirty="0" smtClean="0"/>
              <a:t> , αιολική κ.α.).Επίσης ιδιοκτήτες βιομηχανιών θα πρέπει να τοποθετούν απορροφητικά φίλτρα στα εργοστάσια.</a:t>
            </a:r>
            <a:endParaRPr lang="el-GR" dirty="0"/>
          </a:p>
        </p:txBody>
      </p:sp>
    </p:spTree>
  </p:cSld>
  <p:clrMapOvr>
    <a:masterClrMapping/>
  </p:clrMapOvr>
  <p:transition>
    <p:comb/>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Σχολικό έτος 2014-2015</a:t>
            </a:r>
            <a:endParaRPr lang="el-GR" dirty="0"/>
          </a:p>
        </p:txBody>
      </p:sp>
      <p:sp>
        <p:nvSpPr>
          <p:cNvPr id="3" name="2 - Θέση περιεχομένου"/>
          <p:cNvSpPr>
            <a:spLocks noGrp="1"/>
          </p:cNvSpPr>
          <p:nvPr>
            <p:ph idx="1"/>
          </p:nvPr>
        </p:nvSpPr>
        <p:spPr/>
        <p:txBody>
          <a:bodyPr/>
          <a:lstStyle/>
          <a:p>
            <a:r>
              <a:rPr lang="el-GR" dirty="0" smtClean="0"/>
              <a:t>2</a:t>
            </a:r>
            <a:r>
              <a:rPr lang="el-GR" baseline="30000" dirty="0" smtClean="0"/>
              <a:t>ο</a:t>
            </a:r>
            <a:r>
              <a:rPr lang="el-GR" dirty="0" smtClean="0"/>
              <a:t> ΓΥΜΝΑΣΙΟ ΣΠΑΡΤΗΣ</a:t>
            </a:r>
          </a:p>
          <a:p>
            <a:r>
              <a:rPr lang="el-GR" dirty="0" smtClean="0"/>
              <a:t>Εργασία του μαθητή Κώστα Σαρρή στο μάθημα </a:t>
            </a:r>
            <a:r>
              <a:rPr lang="el-GR" smtClean="0"/>
              <a:t>της Βιολογίας</a:t>
            </a:r>
            <a:endParaRPr lang="el-G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Ροή">
  <a:themeElements>
    <a:clrScheme name="Ροή">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Ροή">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Ροή">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53</TotalTime>
  <Words>264</Words>
  <Application>Microsoft Office PowerPoint</Application>
  <PresentationFormat>Προβολή στην οθόνη (4:3)</PresentationFormat>
  <Paragraphs>17</Paragraphs>
  <Slides>9</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9</vt:i4>
      </vt:variant>
    </vt:vector>
  </HeadingPairs>
  <TitlesOfParts>
    <vt:vector size="10" baseType="lpstr">
      <vt:lpstr>Ροή</vt:lpstr>
      <vt:lpstr>ΟΞΙΝΗ ΒΡΟΧΗ</vt:lpstr>
      <vt:lpstr>Ορισμός</vt:lpstr>
      <vt:lpstr>Επιπτώσεις στο περιβάλλον</vt:lpstr>
      <vt:lpstr>Διαφάνεια 4</vt:lpstr>
      <vt:lpstr>Διαφάνεια 5</vt:lpstr>
      <vt:lpstr>Διαφάνεια 6</vt:lpstr>
      <vt:lpstr>Οικιστικά προβλήματα</vt:lpstr>
      <vt:lpstr>   Λύσεις</vt:lpstr>
      <vt:lpstr>Σχολικό έτος 2014-2015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ΟΞΙΝΗ ΒΡΟΧΗ</dc:title>
  <dc:creator>user</dc:creator>
  <cp:lastModifiedBy>kostas</cp:lastModifiedBy>
  <cp:revision>9</cp:revision>
  <dcterms:created xsi:type="dcterms:W3CDTF">2015-03-05T18:10:52Z</dcterms:created>
  <dcterms:modified xsi:type="dcterms:W3CDTF">2015-05-09T17:22:06Z</dcterms:modified>
</cp:coreProperties>
</file>