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7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Διαφάνεια τίτλου">
    <p:spTree>
      <p:nvGrpSpPr>
        <p:cNvPr id="1" name=""/>
        <p:cNvGrpSpPr/>
        <p:nvPr/>
      </p:nvGrpSpPr>
      <p:grpSpPr>
        <a:xfrm>
          <a:off x="0" y="0"/>
          <a:ext cx="0" cy="0"/>
          <a:chOff x="0" y="0"/>
          <a:chExt cx="0" cy="0"/>
        </a:xfrm>
      </p:grpSpPr>
      <p:pic>
        <p:nvPicPr>
          <p:cNvPr id="4" name="Picture 2" descr="titlemaster_med"/>
          <p:cNvPicPr>
            <a:picLocks noChangeAspect="1" noChangeArrowheads="1"/>
          </p:cNvPicPr>
          <p:nvPr/>
        </p:nvPicPr>
        <p:blipFill>
          <a:blip r:embed="rId2" cstate="print"/>
          <a:srcRect/>
          <a:stretch>
            <a:fillRect/>
          </a:stretch>
        </p:blipFill>
        <p:spPr bwMode="ltGray">
          <a:xfrm>
            <a:off x="0" y="0"/>
            <a:ext cx="9144000" cy="6862763"/>
          </a:xfrm>
          <a:prstGeom prst="rect">
            <a:avLst/>
          </a:prstGeom>
          <a:noFill/>
          <a:ln w="9525">
            <a:noFill/>
            <a:miter lim="800000"/>
            <a:headEnd/>
            <a:tailEnd/>
          </a:ln>
        </p:spPr>
      </p:pic>
      <p:sp>
        <p:nvSpPr>
          <p:cNvPr id="75782"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75783"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el-GR"/>
              <a:t>Κάντε κλικ για να επεξεργαστείτε τον τίτλο</a:t>
            </a:r>
          </a:p>
        </p:txBody>
      </p:sp>
      <p:sp>
        <p:nvSpPr>
          <p:cNvPr id="5" name="Rectangle 3"/>
          <p:cNvSpPr>
            <a:spLocks noGrp="1" noChangeArrowheads="1"/>
          </p:cNvSpPr>
          <p:nvPr>
            <p:ph type="dt" sz="half" idx="10"/>
          </p:nvPr>
        </p:nvSpPr>
        <p:spPr>
          <a:xfrm>
            <a:off x="304800" y="6248400"/>
            <a:ext cx="1905000" cy="457200"/>
          </a:xfrm>
        </p:spPr>
        <p:txBody>
          <a:bodyPr/>
          <a:lstStyle>
            <a:lvl1pPr>
              <a:defRPr smtClean="0"/>
            </a:lvl1pPr>
          </a:lstStyle>
          <a:p>
            <a:pPr>
              <a:defRPr/>
            </a:pPr>
            <a:endParaRPr lang="el-GR"/>
          </a:p>
        </p:txBody>
      </p:sp>
      <p:sp>
        <p:nvSpPr>
          <p:cNvPr id="6" name="Rectangle 4"/>
          <p:cNvSpPr>
            <a:spLocks noGrp="1" noChangeArrowheads="1"/>
          </p:cNvSpPr>
          <p:nvPr>
            <p:ph type="ftr" sz="quarter" idx="11"/>
          </p:nvPr>
        </p:nvSpPr>
        <p:spPr/>
        <p:txBody>
          <a:bodyPr/>
          <a:lstStyle>
            <a:lvl1pPr>
              <a:defRPr smtClean="0"/>
            </a:lvl1pPr>
          </a:lstStyle>
          <a:p>
            <a:pPr>
              <a:defRPr/>
            </a:pPr>
            <a:endParaRPr lang="el-GR"/>
          </a:p>
        </p:txBody>
      </p:sp>
      <p:sp>
        <p:nvSpPr>
          <p:cNvPr id="7" name="Rectangle 5"/>
          <p:cNvSpPr>
            <a:spLocks noGrp="1" noChangeArrowheads="1"/>
          </p:cNvSpPr>
          <p:nvPr>
            <p:ph type="sldNum" sz="quarter" idx="12"/>
          </p:nvPr>
        </p:nvSpPr>
        <p:spPr>
          <a:xfrm>
            <a:off x="7010400" y="6248400"/>
            <a:ext cx="1905000" cy="457200"/>
          </a:xfrm>
        </p:spPr>
        <p:txBody>
          <a:bodyPr/>
          <a:lstStyle>
            <a:lvl1pPr>
              <a:defRPr smtClean="0"/>
            </a:lvl1pPr>
          </a:lstStyle>
          <a:p>
            <a:pPr>
              <a:defRPr/>
            </a:pPr>
            <a:fld id="{06406C7E-7BBF-4F7A-B4A8-513C2DC35DCD}" type="slidenum">
              <a:rPr lang="el-GR"/>
              <a:pPr>
                <a:defRPr/>
              </a:pPr>
              <a:t>‹#›</a:t>
            </a:fld>
            <a:endParaRPr lang="el-GR"/>
          </a:p>
        </p:txBody>
      </p:sp>
    </p:spTree>
  </p:cSld>
  <p:clrMapOvr>
    <a:masterClrMapping/>
  </p:clrMapOvr>
  <p:transition>
    <p:strips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7"/>
          <p:cNvSpPr>
            <a:spLocks noGrp="1" noChangeArrowheads="1"/>
          </p:cNvSpPr>
          <p:nvPr>
            <p:ph type="dt" sz="half" idx="10"/>
          </p:nvPr>
        </p:nvSpPr>
        <p:spPr>
          <a:ln/>
        </p:spPr>
        <p:txBody>
          <a:bodyPr/>
          <a:lstStyle>
            <a:lvl1pPr>
              <a:defRPr/>
            </a:lvl1pPr>
          </a:lstStyle>
          <a:p>
            <a:pPr>
              <a:defRPr/>
            </a:pPr>
            <a:endParaRPr lang="el-GR"/>
          </a:p>
        </p:txBody>
      </p:sp>
      <p:sp>
        <p:nvSpPr>
          <p:cNvPr id="5" name="Rectangle 8"/>
          <p:cNvSpPr>
            <a:spLocks noGrp="1" noChangeArrowheads="1"/>
          </p:cNvSpPr>
          <p:nvPr>
            <p:ph type="ftr" sz="quarter" idx="11"/>
          </p:nvPr>
        </p:nvSpPr>
        <p:spPr>
          <a:ln/>
        </p:spPr>
        <p:txBody>
          <a:bodyPr/>
          <a:lstStyle>
            <a:lvl1pPr>
              <a:defRPr/>
            </a:lvl1pPr>
          </a:lstStyle>
          <a:p>
            <a:pPr>
              <a:defRPr/>
            </a:pPr>
            <a:endParaRPr lang="el-GR"/>
          </a:p>
        </p:txBody>
      </p:sp>
      <p:sp>
        <p:nvSpPr>
          <p:cNvPr id="6" name="Rectangle 9"/>
          <p:cNvSpPr>
            <a:spLocks noGrp="1" noChangeArrowheads="1"/>
          </p:cNvSpPr>
          <p:nvPr>
            <p:ph type="sldNum" sz="quarter" idx="12"/>
          </p:nvPr>
        </p:nvSpPr>
        <p:spPr>
          <a:ln/>
        </p:spPr>
        <p:txBody>
          <a:bodyPr/>
          <a:lstStyle>
            <a:lvl1pPr>
              <a:defRPr/>
            </a:lvl1pPr>
          </a:lstStyle>
          <a:p>
            <a:pPr>
              <a:defRPr/>
            </a:pPr>
            <a:fld id="{A1482A49-67C4-4F0E-943E-1E504297932C}" type="slidenum">
              <a:rPr lang="el-GR"/>
              <a:pPr>
                <a:defRPr/>
              </a:pPr>
              <a:t>‹#›</a:t>
            </a:fld>
            <a:endParaRPr lang="el-GR"/>
          </a:p>
        </p:txBody>
      </p:sp>
    </p:spTree>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239000" y="228600"/>
            <a:ext cx="1600200" cy="58674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2438400" y="228600"/>
            <a:ext cx="4648200" cy="5867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7"/>
          <p:cNvSpPr>
            <a:spLocks noGrp="1" noChangeArrowheads="1"/>
          </p:cNvSpPr>
          <p:nvPr>
            <p:ph type="dt" sz="half" idx="10"/>
          </p:nvPr>
        </p:nvSpPr>
        <p:spPr>
          <a:ln/>
        </p:spPr>
        <p:txBody>
          <a:bodyPr/>
          <a:lstStyle>
            <a:lvl1pPr>
              <a:defRPr/>
            </a:lvl1pPr>
          </a:lstStyle>
          <a:p>
            <a:pPr>
              <a:defRPr/>
            </a:pPr>
            <a:endParaRPr lang="el-GR"/>
          </a:p>
        </p:txBody>
      </p:sp>
      <p:sp>
        <p:nvSpPr>
          <p:cNvPr id="5" name="Rectangle 8"/>
          <p:cNvSpPr>
            <a:spLocks noGrp="1" noChangeArrowheads="1"/>
          </p:cNvSpPr>
          <p:nvPr>
            <p:ph type="ftr" sz="quarter" idx="11"/>
          </p:nvPr>
        </p:nvSpPr>
        <p:spPr>
          <a:ln/>
        </p:spPr>
        <p:txBody>
          <a:bodyPr/>
          <a:lstStyle>
            <a:lvl1pPr>
              <a:defRPr/>
            </a:lvl1pPr>
          </a:lstStyle>
          <a:p>
            <a:pPr>
              <a:defRPr/>
            </a:pPr>
            <a:endParaRPr lang="el-GR"/>
          </a:p>
        </p:txBody>
      </p:sp>
      <p:sp>
        <p:nvSpPr>
          <p:cNvPr id="6" name="Rectangle 9"/>
          <p:cNvSpPr>
            <a:spLocks noGrp="1" noChangeArrowheads="1"/>
          </p:cNvSpPr>
          <p:nvPr>
            <p:ph type="sldNum" sz="quarter" idx="12"/>
          </p:nvPr>
        </p:nvSpPr>
        <p:spPr>
          <a:ln/>
        </p:spPr>
        <p:txBody>
          <a:bodyPr/>
          <a:lstStyle>
            <a:lvl1pPr>
              <a:defRPr/>
            </a:lvl1pPr>
          </a:lstStyle>
          <a:p>
            <a:pPr>
              <a:defRPr/>
            </a:pPr>
            <a:fld id="{48ECD8DC-F7FD-4E2B-B999-FB628FAF0D73}" type="slidenum">
              <a:rPr lang="el-GR"/>
              <a:pPr>
                <a:defRPr/>
              </a:pPr>
              <a:t>‹#›</a:t>
            </a:fld>
            <a:endParaRPr lang="el-GR"/>
          </a:p>
        </p:txBody>
      </p:sp>
    </p:spTree>
  </p:cSld>
  <p:clrMapOvr>
    <a:masterClrMapping/>
  </p:clrMapOvr>
  <p:transition>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2438400" y="228600"/>
            <a:ext cx="6400800" cy="5867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Rectangle 7"/>
          <p:cNvSpPr>
            <a:spLocks noGrp="1" noChangeArrowheads="1"/>
          </p:cNvSpPr>
          <p:nvPr>
            <p:ph type="dt" sz="half" idx="10"/>
          </p:nvPr>
        </p:nvSpPr>
        <p:spPr>
          <a:ln/>
        </p:spPr>
        <p:txBody>
          <a:bodyPr/>
          <a:lstStyle>
            <a:lvl1pPr>
              <a:defRPr/>
            </a:lvl1pPr>
          </a:lstStyle>
          <a:p>
            <a:pPr>
              <a:defRPr/>
            </a:pPr>
            <a:endParaRPr lang="el-GR"/>
          </a:p>
        </p:txBody>
      </p:sp>
      <p:sp>
        <p:nvSpPr>
          <p:cNvPr id="4" name="Rectangle 8"/>
          <p:cNvSpPr>
            <a:spLocks noGrp="1" noChangeArrowheads="1"/>
          </p:cNvSpPr>
          <p:nvPr>
            <p:ph type="ftr" sz="quarter" idx="11"/>
          </p:nvPr>
        </p:nvSpPr>
        <p:spPr>
          <a:ln/>
        </p:spPr>
        <p:txBody>
          <a:bodyPr/>
          <a:lstStyle>
            <a:lvl1pPr>
              <a:defRPr/>
            </a:lvl1pPr>
          </a:lstStyle>
          <a:p>
            <a:pPr>
              <a:defRPr/>
            </a:pPr>
            <a:endParaRPr lang="el-GR"/>
          </a:p>
        </p:txBody>
      </p:sp>
      <p:sp>
        <p:nvSpPr>
          <p:cNvPr id="5" name="Rectangle 9"/>
          <p:cNvSpPr>
            <a:spLocks noGrp="1" noChangeArrowheads="1"/>
          </p:cNvSpPr>
          <p:nvPr>
            <p:ph type="sldNum" sz="quarter" idx="12"/>
          </p:nvPr>
        </p:nvSpPr>
        <p:spPr>
          <a:ln/>
        </p:spPr>
        <p:txBody>
          <a:bodyPr/>
          <a:lstStyle>
            <a:lvl1pPr>
              <a:defRPr/>
            </a:lvl1pPr>
          </a:lstStyle>
          <a:p>
            <a:pPr>
              <a:defRPr/>
            </a:pPr>
            <a:fld id="{0B2CE1B5-21B5-4DF7-A763-FA6C35359C02}" type="slidenum">
              <a:rPr lang="el-GR"/>
              <a:pPr>
                <a:defRPr/>
              </a:pPr>
              <a:t>‹#›</a:t>
            </a:fld>
            <a:endParaRPr lang="el-GR"/>
          </a:p>
        </p:txBody>
      </p:sp>
    </p:spTree>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2438400" y="228600"/>
            <a:ext cx="6400800" cy="12192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2438400" y="1600200"/>
            <a:ext cx="3124200" cy="4495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715000" y="1600200"/>
            <a:ext cx="3124200" cy="4495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7"/>
          <p:cNvSpPr>
            <a:spLocks noGrp="1" noChangeArrowheads="1"/>
          </p:cNvSpPr>
          <p:nvPr>
            <p:ph type="dt" sz="half" idx="10"/>
          </p:nvPr>
        </p:nvSpPr>
        <p:spPr>
          <a:ln/>
        </p:spPr>
        <p:txBody>
          <a:bodyPr/>
          <a:lstStyle>
            <a:lvl1pPr>
              <a:defRPr/>
            </a:lvl1pPr>
          </a:lstStyle>
          <a:p>
            <a:pPr>
              <a:defRPr/>
            </a:pPr>
            <a:endParaRPr lang="el-GR"/>
          </a:p>
        </p:txBody>
      </p:sp>
      <p:sp>
        <p:nvSpPr>
          <p:cNvPr id="6" name="Rectangle 8"/>
          <p:cNvSpPr>
            <a:spLocks noGrp="1" noChangeArrowheads="1"/>
          </p:cNvSpPr>
          <p:nvPr>
            <p:ph type="ftr" sz="quarter" idx="11"/>
          </p:nvPr>
        </p:nvSpPr>
        <p:spPr>
          <a:ln/>
        </p:spPr>
        <p:txBody>
          <a:bodyPr/>
          <a:lstStyle>
            <a:lvl1pPr>
              <a:defRPr/>
            </a:lvl1pPr>
          </a:lstStyle>
          <a:p>
            <a:pPr>
              <a:defRPr/>
            </a:pPr>
            <a:endParaRPr lang="el-GR"/>
          </a:p>
        </p:txBody>
      </p:sp>
      <p:sp>
        <p:nvSpPr>
          <p:cNvPr id="7" name="Rectangle 9"/>
          <p:cNvSpPr>
            <a:spLocks noGrp="1" noChangeArrowheads="1"/>
          </p:cNvSpPr>
          <p:nvPr>
            <p:ph type="sldNum" sz="quarter" idx="12"/>
          </p:nvPr>
        </p:nvSpPr>
        <p:spPr>
          <a:ln/>
        </p:spPr>
        <p:txBody>
          <a:bodyPr/>
          <a:lstStyle>
            <a:lvl1pPr>
              <a:defRPr/>
            </a:lvl1pPr>
          </a:lstStyle>
          <a:p>
            <a:pPr>
              <a:defRPr/>
            </a:pPr>
            <a:fld id="{A53694C0-1A16-406A-8009-AC9C2FEED09B}" type="slidenum">
              <a:rPr lang="el-GR"/>
              <a:pPr>
                <a:defRPr/>
              </a:pPr>
              <a:t>‹#›</a:t>
            </a:fld>
            <a:endParaRPr lang="el-GR"/>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7"/>
          <p:cNvSpPr>
            <a:spLocks noGrp="1" noChangeArrowheads="1"/>
          </p:cNvSpPr>
          <p:nvPr>
            <p:ph type="dt" sz="half" idx="10"/>
          </p:nvPr>
        </p:nvSpPr>
        <p:spPr>
          <a:ln/>
        </p:spPr>
        <p:txBody>
          <a:bodyPr/>
          <a:lstStyle>
            <a:lvl1pPr>
              <a:defRPr/>
            </a:lvl1pPr>
          </a:lstStyle>
          <a:p>
            <a:pPr>
              <a:defRPr/>
            </a:pPr>
            <a:endParaRPr lang="el-GR"/>
          </a:p>
        </p:txBody>
      </p:sp>
      <p:sp>
        <p:nvSpPr>
          <p:cNvPr id="5" name="Rectangle 8"/>
          <p:cNvSpPr>
            <a:spLocks noGrp="1" noChangeArrowheads="1"/>
          </p:cNvSpPr>
          <p:nvPr>
            <p:ph type="ftr" sz="quarter" idx="11"/>
          </p:nvPr>
        </p:nvSpPr>
        <p:spPr>
          <a:ln/>
        </p:spPr>
        <p:txBody>
          <a:bodyPr/>
          <a:lstStyle>
            <a:lvl1pPr>
              <a:defRPr/>
            </a:lvl1pPr>
          </a:lstStyle>
          <a:p>
            <a:pPr>
              <a:defRPr/>
            </a:pPr>
            <a:endParaRPr lang="el-GR"/>
          </a:p>
        </p:txBody>
      </p:sp>
      <p:sp>
        <p:nvSpPr>
          <p:cNvPr id="6" name="Rectangle 9"/>
          <p:cNvSpPr>
            <a:spLocks noGrp="1" noChangeArrowheads="1"/>
          </p:cNvSpPr>
          <p:nvPr>
            <p:ph type="sldNum" sz="quarter" idx="12"/>
          </p:nvPr>
        </p:nvSpPr>
        <p:spPr>
          <a:ln/>
        </p:spPr>
        <p:txBody>
          <a:bodyPr/>
          <a:lstStyle>
            <a:lvl1pPr>
              <a:defRPr/>
            </a:lvl1pPr>
          </a:lstStyle>
          <a:p>
            <a:pPr>
              <a:defRPr/>
            </a:pPr>
            <a:fld id="{430C7537-4525-4DB4-A466-3ACA60E93949}" type="slidenum">
              <a:rPr lang="el-GR"/>
              <a:pPr>
                <a:defRPr/>
              </a:pPr>
              <a:t>‹#›</a:t>
            </a:fld>
            <a:endParaRPr lang="el-GR"/>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7"/>
          <p:cNvSpPr>
            <a:spLocks noGrp="1" noChangeArrowheads="1"/>
          </p:cNvSpPr>
          <p:nvPr>
            <p:ph type="dt" sz="half" idx="10"/>
          </p:nvPr>
        </p:nvSpPr>
        <p:spPr>
          <a:ln/>
        </p:spPr>
        <p:txBody>
          <a:bodyPr/>
          <a:lstStyle>
            <a:lvl1pPr>
              <a:defRPr/>
            </a:lvl1pPr>
          </a:lstStyle>
          <a:p>
            <a:pPr>
              <a:defRPr/>
            </a:pPr>
            <a:endParaRPr lang="el-GR"/>
          </a:p>
        </p:txBody>
      </p:sp>
      <p:sp>
        <p:nvSpPr>
          <p:cNvPr id="5" name="Rectangle 8"/>
          <p:cNvSpPr>
            <a:spLocks noGrp="1" noChangeArrowheads="1"/>
          </p:cNvSpPr>
          <p:nvPr>
            <p:ph type="ftr" sz="quarter" idx="11"/>
          </p:nvPr>
        </p:nvSpPr>
        <p:spPr>
          <a:ln/>
        </p:spPr>
        <p:txBody>
          <a:bodyPr/>
          <a:lstStyle>
            <a:lvl1pPr>
              <a:defRPr/>
            </a:lvl1pPr>
          </a:lstStyle>
          <a:p>
            <a:pPr>
              <a:defRPr/>
            </a:pPr>
            <a:endParaRPr lang="el-GR"/>
          </a:p>
        </p:txBody>
      </p:sp>
      <p:sp>
        <p:nvSpPr>
          <p:cNvPr id="6" name="Rectangle 9"/>
          <p:cNvSpPr>
            <a:spLocks noGrp="1" noChangeArrowheads="1"/>
          </p:cNvSpPr>
          <p:nvPr>
            <p:ph type="sldNum" sz="quarter" idx="12"/>
          </p:nvPr>
        </p:nvSpPr>
        <p:spPr>
          <a:ln/>
        </p:spPr>
        <p:txBody>
          <a:bodyPr/>
          <a:lstStyle>
            <a:lvl1pPr>
              <a:defRPr/>
            </a:lvl1pPr>
          </a:lstStyle>
          <a:p>
            <a:pPr>
              <a:defRPr/>
            </a:pPr>
            <a:fld id="{39F20E85-E04B-47C3-BE39-8092DFD02815}" type="slidenum">
              <a:rPr lang="el-GR"/>
              <a:pPr>
                <a:defRPr/>
              </a:pPr>
              <a:t>‹#›</a:t>
            </a:fld>
            <a:endParaRPr lang="el-GR"/>
          </a:p>
        </p:txBody>
      </p:sp>
    </p:spTree>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7"/>
          <p:cNvSpPr>
            <a:spLocks noGrp="1" noChangeArrowheads="1"/>
          </p:cNvSpPr>
          <p:nvPr>
            <p:ph type="dt" sz="half" idx="10"/>
          </p:nvPr>
        </p:nvSpPr>
        <p:spPr>
          <a:ln/>
        </p:spPr>
        <p:txBody>
          <a:bodyPr/>
          <a:lstStyle>
            <a:lvl1pPr>
              <a:defRPr/>
            </a:lvl1pPr>
          </a:lstStyle>
          <a:p>
            <a:pPr>
              <a:defRPr/>
            </a:pPr>
            <a:endParaRPr lang="el-GR"/>
          </a:p>
        </p:txBody>
      </p:sp>
      <p:sp>
        <p:nvSpPr>
          <p:cNvPr id="6" name="Rectangle 8"/>
          <p:cNvSpPr>
            <a:spLocks noGrp="1" noChangeArrowheads="1"/>
          </p:cNvSpPr>
          <p:nvPr>
            <p:ph type="ftr" sz="quarter" idx="11"/>
          </p:nvPr>
        </p:nvSpPr>
        <p:spPr>
          <a:ln/>
        </p:spPr>
        <p:txBody>
          <a:bodyPr/>
          <a:lstStyle>
            <a:lvl1pPr>
              <a:defRPr/>
            </a:lvl1pPr>
          </a:lstStyle>
          <a:p>
            <a:pPr>
              <a:defRPr/>
            </a:pPr>
            <a:endParaRPr lang="el-GR"/>
          </a:p>
        </p:txBody>
      </p:sp>
      <p:sp>
        <p:nvSpPr>
          <p:cNvPr id="7" name="Rectangle 9"/>
          <p:cNvSpPr>
            <a:spLocks noGrp="1" noChangeArrowheads="1"/>
          </p:cNvSpPr>
          <p:nvPr>
            <p:ph type="sldNum" sz="quarter" idx="12"/>
          </p:nvPr>
        </p:nvSpPr>
        <p:spPr>
          <a:ln/>
        </p:spPr>
        <p:txBody>
          <a:bodyPr/>
          <a:lstStyle>
            <a:lvl1pPr>
              <a:defRPr/>
            </a:lvl1pPr>
          </a:lstStyle>
          <a:p>
            <a:pPr>
              <a:defRPr/>
            </a:pPr>
            <a:fld id="{495BF536-BB5B-4ED8-8E36-2E2ED542CA04}" type="slidenum">
              <a:rPr lang="el-GR"/>
              <a:pPr>
                <a:defRPr/>
              </a:pPr>
              <a:t>‹#›</a:t>
            </a:fld>
            <a:endParaRPr lang="el-GR"/>
          </a:p>
        </p:txBody>
      </p:sp>
    </p:spTree>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7"/>
          <p:cNvSpPr>
            <a:spLocks noGrp="1" noChangeArrowheads="1"/>
          </p:cNvSpPr>
          <p:nvPr>
            <p:ph type="dt" sz="half" idx="10"/>
          </p:nvPr>
        </p:nvSpPr>
        <p:spPr>
          <a:ln/>
        </p:spPr>
        <p:txBody>
          <a:bodyPr/>
          <a:lstStyle>
            <a:lvl1pPr>
              <a:defRPr/>
            </a:lvl1pPr>
          </a:lstStyle>
          <a:p>
            <a:pPr>
              <a:defRPr/>
            </a:pPr>
            <a:endParaRPr lang="el-GR"/>
          </a:p>
        </p:txBody>
      </p:sp>
      <p:sp>
        <p:nvSpPr>
          <p:cNvPr id="8" name="Rectangle 8"/>
          <p:cNvSpPr>
            <a:spLocks noGrp="1" noChangeArrowheads="1"/>
          </p:cNvSpPr>
          <p:nvPr>
            <p:ph type="ftr" sz="quarter" idx="11"/>
          </p:nvPr>
        </p:nvSpPr>
        <p:spPr>
          <a:ln/>
        </p:spPr>
        <p:txBody>
          <a:bodyPr/>
          <a:lstStyle>
            <a:lvl1pPr>
              <a:defRPr/>
            </a:lvl1pPr>
          </a:lstStyle>
          <a:p>
            <a:pPr>
              <a:defRPr/>
            </a:pPr>
            <a:endParaRPr lang="el-GR"/>
          </a:p>
        </p:txBody>
      </p:sp>
      <p:sp>
        <p:nvSpPr>
          <p:cNvPr id="9" name="Rectangle 9"/>
          <p:cNvSpPr>
            <a:spLocks noGrp="1" noChangeArrowheads="1"/>
          </p:cNvSpPr>
          <p:nvPr>
            <p:ph type="sldNum" sz="quarter" idx="12"/>
          </p:nvPr>
        </p:nvSpPr>
        <p:spPr>
          <a:ln/>
        </p:spPr>
        <p:txBody>
          <a:bodyPr/>
          <a:lstStyle>
            <a:lvl1pPr>
              <a:defRPr/>
            </a:lvl1pPr>
          </a:lstStyle>
          <a:p>
            <a:pPr>
              <a:defRPr/>
            </a:pPr>
            <a:fld id="{ACABD18D-72F3-4BAF-BE45-F275CAD3CB6B}" type="slidenum">
              <a:rPr lang="el-GR"/>
              <a:pPr>
                <a:defRPr/>
              </a:pPr>
              <a:t>‹#›</a:t>
            </a:fld>
            <a:endParaRPr lang="el-GR"/>
          </a:p>
        </p:txBody>
      </p:sp>
    </p:spTree>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7"/>
          <p:cNvSpPr>
            <a:spLocks noGrp="1" noChangeArrowheads="1"/>
          </p:cNvSpPr>
          <p:nvPr>
            <p:ph type="dt" sz="half" idx="10"/>
          </p:nvPr>
        </p:nvSpPr>
        <p:spPr>
          <a:ln/>
        </p:spPr>
        <p:txBody>
          <a:bodyPr/>
          <a:lstStyle>
            <a:lvl1pPr>
              <a:defRPr/>
            </a:lvl1pPr>
          </a:lstStyle>
          <a:p>
            <a:pPr>
              <a:defRPr/>
            </a:pPr>
            <a:endParaRPr lang="el-GR"/>
          </a:p>
        </p:txBody>
      </p:sp>
      <p:sp>
        <p:nvSpPr>
          <p:cNvPr id="4" name="Rectangle 8"/>
          <p:cNvSpPr>
            <a:spLocks noGrp="1" noChangeArrowheads="1"/>
          </p:cNvSpPr>
          <p:nvPr>
            <p:ph type="ftr" sz="quarter" idx="11"/>
          </p:nvPr>
        </p:nvSpPr>
        <p:spPr>
          <a:ln/>
        </p:spPr>
        <p:txBody>
          <a:bodyPr/>
          <a:lstStyle>
            <a:lvl1pPr>
              <a:defRPr/>
            </a:lvl1pPr>
          </a:lstStyle>
          <a:p>
            <a:pPr>
              <a:defRPr/>
            </a:pPr>
            <a:endParaRPr lang="el-GR"/>
          </a:p>
        </p:txBody>
      </p:sp>
      <p:sp>
        <p:nvSpPr>
          <p:cNvPr id="5" name="Rectangle 9"/>
          <p:cNvSpPr>
            <a:spLocks noGrp="1" noChangeArrowheads="1"/>
          </p:cNvSpPr>
          <p:nvPr>
            <p:ph type="sldNum" sz="quarter" idx="12"/>
          </p:nvPr>
        </p:nvSpPr>
        <p:spPr>
          <a:ln/>
        </p:spPr>
        <p:txBody>
          <a:bodyPr/>
          <a:lstStyle>
            <a:lvl1pPr>
              <a:defRPr/>
            </a:lvl1pPr>
          </a:lstStyle>
          <a:p>
            <a:pPr>
              <a:defRPr/>
            </a:pPr>
            <a:fld id="{BDDA8256-A68E-4CF1-ABDE-285DA1B93C69}" type="slidenum">
              <a:rPr lang="el-GR"/>
              <a:pPr>
                <a:defRPr/>
              </a:pPr>
              <a:t>‹#›</a:t>
            </a:fld>
            <a:endParaRPr lang="el-GR"/>
          </a:p>
        </p:txBody>
      </p:sp>
    </p:spTree>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l-GR"/>
          </a:p>
        </p:txBody>
      </p:sp>
      <p:sp>
        <p:nvSpPr>
          <p:cNvPr id="3" name="Rectangle 8"/>
          <p:cNvSpPr>
            <a:spLocks noGrp="1" noChangeArrowheads="1"/>
          </p:cNvSpPr>
          <p:nvPr>
            <p:ph type="ftr" sz="quarter" idx="11"/>
          </p:nvPr>
        </p:nvSpPr>
        <p:spPr>
          <a:ln/>
        </p:spPr>
        <p:txBody>
          <a:bodyPr/>
          <a:lstStyle>
            <a:lvl1pPr>
              <a:defRPr/>
            </a:lvl1pPr>
          </a:lstStyle>
          <a:p>
            <a:pPr>
              <a:defRPr/>
            </a:pPr>
            <a:endParaRPr lang="el-GR"/>
          </a:p>
        </p:txBody>
      </p:sp>
      <p:sp>
        <p:nvSpPr>
          <p:cNvPr id="4" name="Rectangle 9"/>
          <p:cNvSpPr>
            <a:spLocks noGrp="1" noChangeArrowheads="1"/>
          </p:cNvSpPr>
          <p:nvPr>
            <p:ph type="sldNum" sz="quarter" idx="12"/>
          </p:nvPr>
        </p:nvSpPr>
        <p:spPr>
          <a:ln/>
        </p:spPr>
        <p:txBody>
          <a:bodyPr/>
          <a:lstStyle>
            <a:lvl1pPr>
              <a:defRPr/>
            </a:lvl1pPr>
          </a:lstStyle>
          <a:p>
            <a:pPr>
              <a:defRPr/>
            </a:pPr>
            <a:fld id="{785932E4-F77E-4C67-9663-532E232C0B60}" type="slidenum">
              <a:rPr lang="el-GR"/>
              <a:pPr>
                <a:defRPr/>
              </a:pPr>
              <a:t>‹#›</a:t>
            </a:fld>
            <a:endParaRPr lang="el-GR"/>
          </a:p>
        </p:txBody>
      </p:sp>
    </p:spTree>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7"/>
          <p:cNvSpPr>
            <a:spLocks noGrp="1" noChangeArrowheads="1"/>
          </p:cNvSpPr>
          <p:nvPr>
            <p:ph type="dt" sz="half" idx="10"/>
          </p:nvPr>
        </p:nvSpPr>
        <p:spPr>
          <a:ln/>
        </p:spPr>
        <p:txBody>
          <a:bodyPr/>
          <a:lstStyle>
            <a:lvl1pPr>
              <a:defRPr/>
            </a:lvl1pPr>
          </a:lstStyle>
          <a:p>
            <a:pPr>
              <a:defRPr/>
            </a:pPr>
            <a:endParaRPr lang="el-GR"/>
          </a:p>
        </p:txBody>
      </p:sp>
      <p:sp>
        <p:nvSpPr>
          <p:cNvPr id="6" name="Rectangle 8"/>
          <p:cNvSpPr>
            <a:spLocks noGrp="1" noChangeArrowheads="1"/>
          </p:cNvSpPr>
          <p:nvPr>
            <p:ph type="ftr" sz="quarter" idx="11"/>
          </p:nvPr>
        </p:nvSpPr>
        <p:spPr>
          <a:ln/>
        </p:spPr>
        <p:txBody>
          <a:bodyPr/>
          <a:lstStyle>
            <a:lvl1pPr>
              <a:defRPr/>
            </a:lvl1pPr>
          </a:lstStyle>
          <a:p>
            <a:pPr>
              <a:defRPr/>
            </a:pPr>
            <a:endParaRPr lang="el-GR"/>
          </a:p>
        </p:txBody>
      </p:sp>
      <p:sp>
        <p:nvSpPr>
          <p:cNvPr id="7" name="Rectangle 9"/>
          <p:cNvSpPr>
            <a:spLocks noGrp="1" noChangeArrowheads="1"/>
          </p:cNvSpPr>
          <p:nvPr>
            <p:ph type="sldNum" sz="quarter" idx="12"/>
          </p:nvPr>
        </p:nvSpPr>
        <p:spPr>
          <a:ln/>
        </p:spPr>
        <p:txBody>
          <a:bodyPr/>
          <a:lstStyle>
            <a:lvl1pPr>
              <a:defRPr/>
            </a:lvl1pPr>
          </a:lstStyle>
          <a:p>
            <a:pPr>
              <a:defRPr/>
            </a:pPr>
            <a:fld id="{AC38021B-427A-414F-84A1-B6C38B9721E0}" type="slidenum">
              <a:rPr lang="el-GR"/>
              <a:pPr>
                <a:defRPr/>
              </a:pPr>
              <a:t>‹#›</a:t>
            </a:fld>
            <a:endParaRPr lang="el-GR"/>
          </a:p>
        </p:txBody>
      </p:sp>
    </p:spTree>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7"/>
          <p:cNvSpPr>
            <a:spLocks noGrp="1" noChangeArrowheads="1"/>
          </p:cNvSpPr>
          <p:nvPr>
            <p:ph type="dt" sz="half" idx="10"/>
          </p:nvPr>
        </p:nvSpPr>
        <p:spPr>
          <a:ln/>
        </p:spPr>
        <p:txBody>
          <a:bodyPr/>
          <a:lstStyle>
            <a:lvl1pPr>
              <a:defRPr/>
            </a:lvl1pPr>
          </a:lstStyle>
          <a:p>
            <a:pPr>
              <a:defRPr/>
            </a:pPr>
            <a:endParaRPr lang="el-GR"/>
          </a:p>
        </p:txBody>
      </p:sp>
      <p:sp>
        <p:nvSpPr>
          <p:cNvPr id="6" name="Rectangle 8"/>
          <p:cNvSpPr>
            <a:spLocks noGrp="1" noChangeArrowheads="1"/>
          </p:cNvSpPr>
          <p:nvPr>
            <p:ph type="ftr" sz="quarter" idx="11"/>
          </p:nvPr>
        </p:nvSpPr>
        <p:spPr>
          <a:ln/>
        </p:spPr>
        <p:txBody>
          <a:bodyPr/>
          <a:lstStyle>
            <a:lvl1pPr>
              <a:defRPr/>
            </a:lvl1pPr>
          </a:lstStyle>
          <a:p>
            <a:pPr>
              <a:defRPr/>
            </a:pPr>
            <a:endParaRPr lang="el-GR"/>
          </a:p>
        </p:txBody>
      </p:sp>
      <p:sp>
        <p:nvSpPr>
          <p:cNvPr id="7" name="Rectangle 9"/>
          <p:cNvSpPr>
            <a:spLocks noGrp="1" noChangeArrowheads="1"/>
          </p:cNvSpPr>
          <p:nvPr>
            <p:ph type="sldNum" sz="quarter" idx="12"/>
          </p:nvPr>
        </p:nvSpPr>
        <p:spPr>
          <a:ln/>
        </p:spPr>
        <p:txBody>
          <a:bodyPr/>
          <a:lstStyle>
            <a:lvl1pPr>
              <a:defRPr/>
            </a:lvl1pPr>
          </a:lstStyle>
          <a:p>
            <a:pPr>
              <a:defRPr/>
            </a:pPr>
            <a:fld id="{0F818797-8846-4887-8EB3-792FB6CA44B0}" type="slidenum">
              <a:rPr lang="el-GR"/>
              <a:pPr>
                <a:defRPr/>
              </a:pPr>
              <a:t>‹#›</a:t>
            </a:fld>
            <a:endParaRPr lang="el-GR"/>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2667000" cy="6858000"/>
            <a:chOff x="0" y="0"/>
            <a:chExt cx="1680" cy="4320"/>
          </a:xfrm>
        </p:grpSpPr>
        <p:sp>
          <p:nvSpPr>
            <p:cNvPr id="74755"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a:defRPr/>
              </a:pPr>
              <a:endParaRPr lang="el-GR"/>
            </a:p>
          </p:txBody>
        </p:sp>
        <p:pic>
          <p:nvPicPr>
            <p:cNvPr id="1033" name="Picture 4" descr="slidemaster_med3"/>
            <p:cNvPicPr>
              <a:picLocks noChangeAspect="1" noChangeArrowheads="1"/>
            </p:cNvPicPr>
            <p:nvPr/>
          </p:nvPicPr>
          <p:blipFill>
            <a:blip r:embed="rId15" cstate="print"/>
            <a:srcRect/>
            <a:stretch>
              <a:fillRect/>
            </a:stretch>
          </p:blipFill>
          <p:spPr bwMode="ltGray">
            <a:xfrm>
              <a:off x="0" y="0"/>
              <a:ext cx="1348" cy="4320"/>
            </a:xfrm>
            <a:prstGeom prst="rect">
              <a:avLst/>
            </a:prstGeom>
            <a:noFill/>
            <a:ln w="9525">
              <a:noFill/>
              <a:miter lim="800000"/>
              <a:headEnd/>
              <a:tailEnd/>
            </a:ln>
          </p:spPr>
        </p:pic>
      </p:grpSp>
      <p:sp>
        <p:nvSpPr>
          <p:cNvPr id="74757" name="Rectangle 5"/>
          <p:cNvSpPr>
            <a:spLocks noGrp="1" noChangeArrowheads="1"/>
          </p:cNvSpPr>
          <p:nvPr>
            <p:ph type="title"/>
          </p:nvPr>
        </p:nvSpPr>
        <p:spPr bwMode="auto">
          <a:xfrm>
            <a:off x="2438400" y="228600"/>
            <a:ext cx="6400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74758" name="Rectangle 6"/>
          <p:cNvSpPr>
            <a:spLocks noGrp="1" noChangeArrowheads="1"/>
          </p:cNvSpPr>
          <p:nvPr>
            <p:ph type="body" idx="1"/>
          </p:nvPr>
        </p:nvSpPr>
        <p:spPr bwMode="auto">
          <a:xfrm>
            <a:off x="2438400" y="1600200"/>
            <a:ext cx="6400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74759"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C0C0C0"/>
                  </a:outerShdw>
                </a:effectLst>
              </a:defRPr>
            </a:lvl1pPr>
          </a:lstStyle>
          <a:p>
            <a:pPr>
              <a:defRPr/>
            </a:pPr>
            <a:endParaRPr lang="el-GR"/>
          </a:p>
        </p:txBody>
      </p:sp>
      <p:sp>
        <p:nvSpPr>
          <p:cNvPr id="74760"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C0C0C0"/>
                  </a:outerShdw>
                </a:effectLst>
              </a:defRPr>
            </a:lvl1pPr>
          </a:lstStyle>
          <a:p>
            <a:pPr>
              <a:defRPr/>
            </a:pPr>
            <a:endParaRPr lang="el-GR"/>
          </a:p>
        </p:txBody>
      </p:sp>
      <p:sp>
        <p:nvSpPr>
          <p:cNvPr id="74761"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C0C0C0"/>
                  </a:outerShdw>
                </a:effectLst>
              </a:defRPr>
            </a:lvl1pPr>
          </a:lstStyle>
          <a:p>
            <a:pPr>
              <a:defRPr/>
            </a:pPr>
            <a:fld id="{108F514C-630F-4D67-B9BD-EB9544046B59}"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35"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Lst>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74757"/>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4758">
                                            <p:txEl>
                                              <p:pRg st="0" end="0"/>
                                            </p:txEl>
                                          </p:spTgt>
                                        </p:tgtEl>
                                        <p:attrNameLst>
                                          <p:attrName>style.visibility</p:attrName>
                                        </p:attrNameLst>
                                      </p:cBhvr>
                                      <p:to>
                                        <p:strVal val="visible"/>
                                      </p:to>
                                    </p:set>
                                    <p:animEffect transition="in" filter="fade">
                                      <p:cBhvr>
                                        <p:cTn id="11" dur="1000">
                                          <p:stCondLst>
                                            <p:cond delay="0"/>
                                          </p:stCondLst>
                                        </p:cTn>
                                        <p:tgtEl>
                                          <p:spTgt spid="74758">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4758">
                                            <p:txEl>
                                              <p:pRg st="1" end="1"/>
                                            </p:txEl>
                                          </p:spTgt>
                                        </p:tgtEl>
                                        <p:attrNameLst>
                                          <p:attrName>style.visibility</p:attrName>
                                        </p:attrNameLst>
                                      </p:cBhvr>
                                      <p:to>
                                        <p:strVal val="visible"/>
                                      </p:to>
                                    </p:set>
                                    <p:animEffect transition="in" filter="fade">
                                      <p:cBhvr>
                                        <p:cTn id="14" dur="1000">
                                          <p:stCondLst>
                                            <p:cond delay="0"/>
                                          </p:stCondLst>
                                        </p:cTn>
                                        <p:tgtEl>
                                          <p:spTgt spid="74758">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4758">
                                            <p:txEl>
                                              <p:pRg st="2" end="2"/>
                                            </p:txEl>
                                          </p:spTgt>
                                        </p:tgtEl>
                                        <p:attrNameLst>
                                          <p:attrName>style.visibility</p:attrName>
                                        </p:attrNameLst>
                                      </p:cBhvr>
                                      <p:to>
                                        <p:strVal val="visible"/>
                                      </p:to>
                                    </p:set>
                                    <p:animEffect transition="in" filter="fade">
                                      <p:cBhvr>
                                        <p:cTn id="17" dur="1000">
                                          <p:stCondLst>
                                            <p:cond delay="0"/>
                                          </p:stCondLst>
                                        </p:cTn>
                                        <p:tgtEl>
                                          <p:spTgt spid="74758">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4758">
                                            <p:txEl>
                                              <p:pRg st="3" end="3"/>
                                            </p:txEl>
                                          </p:spTgt>
                                        </p:tgtEl>
                                        <p:attrNameLst>
                                          <p:attrName>style.visibility</p:attrName>
                                        </p:attrNameLst>
                                      </p:cBhvr>
                                      <p:to>
                                        <p:strVal val="visible"/>
                                      </p:to>
                                    </p:set>
                                    <p:animEffect transition="in" filter="fade">
                                      <p:cBhvr>
                                        <p:cTn id="20" dur="1000">
                                          <p:stCondLst>
                                            <p:cond delay="0"/>
                                          </p:stCondLst>
                                        </p:cTn>
                                        <p:tgtEl>
                                          <p:spTgt spid="74758">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4758">
                                            <p:txEl>
                                              <p:pRg st="4" end="4"/>
                                            </p:txEl>
                                          </p:spTgt>
                                        </p:tgtEl>
                                        <p:attrNameLst>
                                          <p:attrName>style.visibility</p:attrName>
                                        </p:attrNameLst>
                                      </p:cBhvr>
                                      <p:to>
                                        <p:strVal val="visible"/>
                                      </p:to>
                                    </p:set>
                                    <p:animEffect transition="in" filter="fade">
                                      <p:cBhvr>
                                        <p:cTn id="23" dur="1000">
                                          <p:stCondLst>
                                            <p:cond delay="0"/>
                                          </p:stCondLst>
                                        </p:cTn>
                                        <p:tgtEl>
                                          <p:spTgt spid="747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7" grpId="0"/>
      <p:bldP spid="74758" grpId="0" build="p">
        <p:tmplLst>
          <p:tmpl lvl="1">
            <p:tnLst>
              <p:par>
                <p:cTn presetID="10" presetClass="entr" presetSubtype="0" fill="hold" nodeType="clickEffect">
                  <p:stCondLst>
                    <p:cond delay="0"/>
                  </p:stCondLst>
                  <p:childTnLst>
                    <p:set>
                      <p:cBhvr>
                        <p:cTn dur="1" fill="hold">
                          <p:stCondLst>
                            <p:cond delay="0"/>
                          </p:stCondLst>
                        </p:cTn>
                        <p:tgtEl>
                          <p:spTgt spid="74758"/>
                        </p:tgtEl>
                        <p:attrNameLst>
                          <p:attrName>style.visibility</p:attrName>
                        </p:attrNameLst>
                      </p:cBhvr>
                      <p:to>
                        <p:strVal val="visible"/>
                      </p:to>
                    </p:set>
                    <p:animEffect transition="in" filter="fade">
                      <p:cBhvr>
                        <p:cTn dur="1000">
                          <p:stCondLst>
                            <p:cond delay="0"/>
                          </p:stCondLst>
                        </p:cTn>
                        <p:tgtEl>
                          <p:spTgt spid="74758"/>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74758"/>
                        </p:tgtEl>
                        <p:attrNameLst>
                          <p:attrName>style.visibility</p:attrName>
                        </p:attrNameLst>
                      </p:cBhvr>
                      <p:to>
                        <p:strVal val="visible"/>
                      </p:to>
                    </p:set>
                    <p:animEffect transition="in" filter="fade">
                      <p:cBhvr>
                        <p:cTn dur="1000">
                          <p:stCondLst>
                            <p:cond delay="0"/>
                          </p:stCondLst>
                        </p:cTn>
                        <p:tgtEl>
                          <p:spTgt spid="74758"/>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74758"/>
                        </p:tgtEl>
                        <p:attrNameLst>
                          <p:attrName>style.visibility</p:attrName>
                        </p:attrNameLst>
                      </p:cBhvr>
                      <p:to>
                        <p:strVal val="visible"/>
                      </p:to>
                    </p:set>
                    <p:animEffect transition="in" filter="fade">
                      <p:cBhvr>
                        <p:cTn dur="1000">
                          <p:stCondLst>
                            <p:cond delay="0"/>
                          </p:stCondLst>
                        </p:cTn>
                        <p:tgtEl>
                          <p:spTgt spid="74758"/>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74758"/>
                        </p:tgtEl>
                        <p:attrNameLst>
                          <p:attrName>style.visibility</p:attrName>
                        </p:attrNameLst>
                      </p:cBhvr>
                      <p:to>
                        <p:strVal val="visible"/>
                      </p:to>
                    </p:set>
                    <p:animEffect transition="in" filter="fade">
                      <p:cBhvr>
                        <p:cTn dur="1000">
                          <p:stCondLst>
                            <p:cond delay="0"/>
                          </p:stCondLst>
                        </p:cTn>
                        <p:tgtEl>
                          <p:spTgt spid="74758"/>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74758"/>
                        </p:tgtEl>
                        <p:attrNameLst>
                          <p:attrName>style.visibility</p:attrName>
                        </p:attrNameLst>
                      </p:cBhvr>
                      <p:to>
                        <p:strVal val="visible"/>
                      </p:to>
                    </p:set>
                    <p:animEffect transition="in" filter="fade">
                      <p:cBhvr>
                        <p:cTn dur="1000">
                          <p:stCondLst>
                            <p:cond delay="0"/>
                          </p:stCondLst>
                        </p:cTn>
                        <p:tgtEl>
                          <p:spTgt spid="74758"/>
                        </p:tgtEl>
                      </p:cBhvr>
                    </p:animEffect>
                  </p:childTnLst>
                </p:cTn>
              </p:par>
            </p:tnLst>
          </p:tmpl>
        </p:tmplLst>
      </p:bldP>
    </p:bldLst>
  </p:timing>
  <p:txStyles>
    <p:titleStyle>
      <a:lvl1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cs typeface="+mn-cs"/>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cs typeface="+mn-cs"/>
        </a:defRPr>
      </a:lvl3pPr>
      <a:lvl4pPr marL="1600200" indent="-228600" algn="l" rtl="0" eaLnBrk="0" fontAlgn="base" hangingPunct="0">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ommons.wikimedia.org/wiki/File:Greenhouse_Effect-el.sv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ommons.wikimedia.org/wiki/File:Major_greenhouse_gas_trends.png" TargetMode="External"/><Relationship Id="rId1" Type="http://schemas.openxmlformats.org/officeDocument/2006/relationships/slideLayout" Target="../slideLayouts/slideLayout12.xml"/><Relationship Id="rId4" Type="http://schemas.openxmlformats.org/officeDocument/2006/relationships/hyperlink" Target="http://el.wikipedia.or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youpress.gr/" TargetMode="External"/><Relationship Id="rId2" Type="http://schemas.openxmlformats.org/officeDocument/2006/relationships/image" Target="../media/image5.jpeg"/><Relationship Id="rId1" Type="http://schemas.openxmlformats.org/officeDocument/2006/relationships/slideLayout" Target="../slideLayouts/slideLayout13.xml"/><Relationship Id="rId5" Type="http://schemas.openxmlformats.org/officeDocument/2006/relationships/hyperlink" Target="http://gym-kampou.chi.sch.gr/" TargetMode="Externa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l-GR" smtClean="0"/>
              <a:t>Φαινόμενο του θερμοκηπίου</a:t>
            </a:r>
          </a:p>
        </p:txBody>
      </p:sp>
      <p:sp>
        <p:nvSpPr>
          <p:cNvPr id="2051" name="Rectangle 3"/>
          <p:cNvSpPr>
            <a:spLocks noGrp="1" noChangeArrowheads="1"/>
          </p:cNvSpPr>
          <p:nvPr>
            <p:ph type="subTitle" idx="1"/>
          </p:nvPr>
        </p:nvSpPr>
        <p:spPr>
          <a:xfrm>
            <a:off x="179388" y="5105400"/>
            <a:ext cx="6400800" cy="1752600"/>
          </a:xfrm>
        </p:spPr>
        <p:txBody>
          <a:bodyPr/>
          <a:lstStyle/>
          <a:p>
            <a:pPr algn="l" eaLnBrk="1" hangingPunct="1">
              <a:defRPr/>
            </a:pPr>
            <a:r>
              <a:rPr lang="el-GR" sz="2000" smtClean="0"/>
              <a:t>Μαθήτρια: Τσιγκανέ Ισμήνη</a:t>
            </a:r>
          </a:p>
          <a:p>
            <a:pPr algn="l" eaLnBrk="1" hangingPunct="1">
              <a:defRPr/>
            </a:pPr>
            <a:r>
              <a:rPr lang="el-GR" sz="2000" smtClean="0"/>
              <a:t>Μάθημα: Βιολογία</a:t>
            </a:r>
          </a:p>
          <a:p>
            <a:pPr algn="l" eaLnBrk="1" hangingPunct="1">
              <a:defRPr/>
            </a:pPr>
            <a:r>
              <a:rPr lang="el-GR" sz="2000" smtClean="0"/>
              <a:t>Καθηγήτρια: Κόγια Κωνσταντίνα</a:t>
            </a:r>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l-GR" sz="2800" smtClean="0"/>
              <a:t>Φαινόμενο του θερμοκηπίου (Ορισμός)</a:t>
            </a:r>
          </a:p>
        </p:txBody>
      </p:sp>
      <p:sp>
        <p:nvSpPr>
          <p:cNvPr id="3075" name="Rectangle 3"/>
          <p:cNvSpPr>
            <a:spLocks noGrp="1" noChangeArrowheads="1"/>
          </p:cNvSpPr>
          <p:nvPr>
            <p:ph type="body" idx="1"/>
          </p:nvPr>
        </p:nvSpPr>
        <p:spPr/>
        <p:txBody>
          <a:bodyPr/>
          <a:lstStyle/>
          <a:p>
            <a:pPr eaLnBrk="1" hangingPunct="1">
              <a:lnSpc>
                <a:spcPct val="80000"/>
              </a:lnSpc>
              <a:defRPr/>
            </a:pPr>
            <a:r>
              <a:rPr lang="el-GR" sz="1600" smtClean="0"/>
              <a:t>Το </a:t>
            </a:r>
            <a:r>
              <a:rPr lang="el-GR" sz="1600" b="1" smtClean="0"/>
              <a:t>φαινόμενο του θερμοκηπίου</a:t>
            </a:r>
            <a:r>
              <a:rPr lang="el-GR" sz="1600" smtClean="0"/>
              <a:t> είναι η διαδικασία κατά την οποία η ατμόσφαιρα ενός πλανήτη συγκρατεί θερμότητα και συμβάλλει στην αύξηση της θερμοκρασίας της επιφάνειάς του. Ανακαλύφθηκε για πρώτη φορά από τον Γάλλο μαθηματικό, αστρονόμο και φυσικό Ζοζέφ Φουριέ, το 1824, ενώ διερευνήθηκε συστηματικά από το Σουηδό χημικό Σβάντε Αρρένιους. Σε αυτόν οφείλεται και η ονομασία του φαινομένου, όταν το 1896, την εποχή του προετοίμαζε τη διδακτορική του διατριβή, ανέπτυξε τη θεωρία ότι οι ραγδαία αυξανόμενες βιομηχανίες που στέλνουν άνθρακα και άλλους ρύπους στον αέρα ίσως να μη διαφέρουν, όσον αφορά τις επιπτώσεις στις κλιματικές αλλαγές, από τα στοιχεία που εκλύθηκαν στην ατμόσφαιρα με την έκρηξη του ηφαιστείου Κρακατόα στην Ινδονησία το 1883.</a:t>
            </a:r>
          </a:p>
          <a:p>
            <a:pPr eaLnBrk="1" hangingPunct="1">
              <a:lnSpc>
                <a:spcPct val="80000"/>
              </a:lnSpc>
              <a:defRPr/>
            </a:pPr>
            <a:r>
              <a:rPr lang="el-GR" sz="1600" smtClean="0"/>
              <a:t>Τα τελευταία χρόνια, ο όρος συνδέεται με την αύξηση της μέσης θερμοκρασίας της επιφάνειας της Γης (παγκόσμια θέρμανση), ενώ θεωρείται πως το φαινόμενο έχει ενισχυθεί σημαντικά από ανθρωπογενείς δραστηριότητες. Παρατηρείται σε όλους τους πλανήτες που διαθέτουν ατμόσφαιρα. Ο πλανήτης με το πιο εντυπωσιακό φαινόμενο θερμοκηπίου είναι η Αφροδίτη, όμως για λόγους απλότητας θα αναφερόμαστε αποκλειστικά στην περίπτωση της Γης, δηλαδή του πλανήτη στον οποίο κατοικούμε.</a:t>
            </a:r>
          </a:p>
        </p:txBody>
      </p:sp>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l-GR" b="1" smtClean="0"/>
              <a:t>Μηχανισμός</a:t>
            </a:r>
          </a:p>
        </p:txBody>
      </p:sp>
      <p:sp>
        <p:nvSpPr>
          <p:cNvPr id="4099" name="Rectangle 3"/>
          <p:cNvSpPr>
            <a:spLocks noGrp="1" noChangeArrowheads="1"/>
          </p:cNvSpPr>
          <p:nvPr>
            <p:ph type="body" idx="1"/>
          </p:nvPr>
        </p:nvSpPr>
        <p:spPr/>
        <p:txBody>
          <a:bodyPr/>
          <a:lstStyle/>
          <a:p>
            <a:pPr eaLnBrk="1" hangingPunct="1">
              <a:lnSpc>
                <a:spcPct val="80000"/>
              </a:lnSpc>
              <a:defRPr/>
            </a:pPr>
            <a:r>
              <a:rPr lang="el-GR" sz="1600" smtClean="0"/>
              <a:t>Η Γη δέχεται συνολικά ηλιακή ακτινοβολία, που αντιστοιχεί σε ροή περίπου 1.966 </a:t>
            </a:r>
            <a:r>
              <a:rPr lang="el-GR" sz="1600" i="1" smtClean="0"/>
              <a:t>W</a:t>
            </a:r>
            <a:r>
              <a:rPr lang="el-GR" sz="1600" smtClean="0"/>
              <a:t>/</a:t>
            </a:r>
            <a:r>
              <a:rPr lang="el-GR" sz="1600" i="1" smtClean="0"/>
              <a:t>m</a:t>
            </a:r>
            <a:r>
              <a:rPr lang="el-GR" sz="1600" smtClean="0"/>
              <a:t>2, στο όριο της ατμόσφαιρας. Ένα μέρος αυτής απορροφάται από το σύστημα Γης-ατμόσφαιρας, ενώ το υπόλοιπο διαφεύγει στο διάστημα. Περίπου το 30% της εισερχόμενης ηλιακής ακτινοβολίας ανακλάται, σε ποσοστό 6% από την ατμόσφαιρα, 3% από τα νέφη και 4% από την επιφάνεια της Γης. Το 70% της ηλιακής ακτινοβολίας απορροφάται, κατά 32% από την ατμόσφαιρα (συμπεριλαμβανομένου και του στρατοσφαιρικού στρώματος του όζοντος), κατά 3% από τα νέφη και κατά το μεγαλύτερο ποσοστό (51%) από την επιφάνεια και τους ωκεανούς.</a:t>
            </a:r>
          </a:p>
          <a:p>
            <a:pPr eaLnBrk="1" hangingPunct="1">
              <a:lnSpc>
                <a:spcPct val="80000"/>
              </a:lnSpc>
              <a:defRPr/>
            </a:pPr>
            <a:r>
              <a:rPr lang="el-GR" sz="1600" smtClean="0"/>
              <a:t>Λόγω της θερμοκρασίας της, η Γη εκπέμπει επίσης θερμική ακτινοβολία (κατά τρόπο ανάλογο με τον Ήλιο), η οποία αντιστοιχεί σε μεγάλα μήκη κύματος, σε αντίθεση με την αντίστοιχη ηλιακή ακτινοβολία, που είναι μικρού μήκους κύματος. Η ατμόσφαιρα της Γης διαθέτει μεγάλη αδιαφάνεια στην, μεγάλου μήκους κύματος, γήινη ακτινοβολία, έχει δηλαδή την ικανότητα να απορροφά το μεγαλύτερο μέρος της, ποσοστό περίπου 71%. Η ίδια η ατμόσφαιρα επανεκπέμπει θερμική ακτινοβολία μεγάλου μήκους κύματος, μέρος της οποίας απορροφάται από την επιφάνεια της Γης, η οποία θερμαίνεται ακόμη περισσότερο. Η γήινη ατμόσφαιρα συμπεριφέρεται, με τον τρόπο αυτό, ως μία δεύτερη - μαζί με τον Ήλιο - πηγή θερμότητας.</a:t>
            </a:r>
          </a:p>
          <a:p>
            <a:pPr eaLnBrk="1" hangingPunct="1">
              <a:lnSpc>
                <a:spcPct val="80000"/>
              </a:lnSpc>
              <a:defRPr/>
            </a:pPr>
            <a:r>
              <a:rPr lang="el-GR" sz="1600" smtClean="0"/>
              <a:t>Αποτέλεσμα του συνολικού φαινομένου είναι η αύξηση της μέσης επιφανειακής θερμοκρασίας, γεγονός που καθιστά τη Γη κατοικήσιμη. Χωρίς το φυσικό φαινόμενο του θερμοκηπίου, η θερμοκρασία της γήινης επιφάνειας θα ήταν σε παγκόσμια και ετήσια βάση περίπου -18°C.</a:t>
            </a:r>
          </a:p>
          <a:p>
            <a:pPr eaLnBrk="1" hangingPunct="1">
              <a:lnSpc>
                <a:spcPct val="80000"/>
              </a:lnSpc>
              <a:defRPr/>
            </a:pPr>
            <a:r>
              <a:rPr lang="el-GR" sz="1600" smtClean="0"/>
              <a:t>Ο μηχανισμός του φαινομένου ταυτίζεται συχνά με τη λειτουργία ενός πραγματικού θερμοκηπίου, ωστόσο η ταύτιση αυτή αποτελεί υπεραπλούστευση, καθώς τα θερμοκήπια στηρίζονται στην "απομόνωση" της θερμότητας και την εξάλειψη φαινομένων μεταφοράς της.</a:t>
            </a:r>
          </a:p>
        </p:txBody>
      </p: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l-GR" smtClean="0"/>
              <a:t>Αέρια θερμοκηπίου</a:t>
            </a:r>
          </a:p>
        </p:txBody>
      </p:sp>
      <p:sp>
        <p:nvSpPr>
          <p:cNvPr id="5123" name="Rectangle 3"/>
          <p:cNvSpPr>
            <a:spLocks noGrp="1" noChangeArrowheads="1"/>
          </p:cNvSpPr>
          <p:nvPr>
            <p:ph type="body" idx="1"/>
          </p:nvPr>
        </p:nvSpPr>
        <p:spPr/>
        <p:txBody>
          <a:bodyPr/>
          <a:lstStyle/>
          <a:p>
            <a:pPr eaLnBrk="1" hangingPunct="1">
              <a:defRPr/>
            </a:pPr>
            <a:r>
              <a:rPr lang="el-GR" sz="2000" smtClean="0"/>
              <a:t>Όλα τα αέρια συστατικά της ατμόσφαιρας που συμβάλλουν στο φαινόμενο του θερμοκηπίου, αναφέρονται συνολικά με τον όρο </a:t>
            </a:r>
            <a:r>
              <a:rPr lang="el-GR" sz="2000" i="1" smtClean="0"/>
              <a:t>αέρια του θερμοκηπίου</a:t>
            </a:r>
            <a:r>
              <a:rPr lang="el-GR" sz="2000" smtClean="0"/>
              <a:t> . Απορροφούν την μεγάλου μήκους κύματος γήινη ακτινοβολία και επανεκπέμπουν θερμική ακτινοβολία θερμαίνοντας την επιφάνεια. Ορισμένα αέρια, όπως το όζον, έχουν ημιδιαφάνεια και στην ηλιακή ακτινοβολία, με αποτέλεσμα να απορροφούν ένα μέρος της, συμβάλλοντας ως ένα βαθμό και στην ψύξη της γήινης επιφάνειας.</a:t>
            </a:r>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l-GR" smtClean="0"/>
              <a:t>Επίδραση ανθρωπογενούς δραστηριότητας</a:t>
            </a:r>
          </a:p>
        </p:txBody>
      </p:sp>
      <p:sp>
        <p:nvSpPr>
          <p:cNvPr id="6147" name="Rectangle 3"/>
          <p:cNvSpPr>
            <a:spLocks noGrp="1" noChangeArrowheads="1"/>
          </p:cNvSpPr>
          <p:nvPr>
            <p:ph type="body" idx="1"/>
          </p:nvPr>
        </p:nvSpPr>
        <p:spPr/>
        <p:txBody>
          <a:bodyPr/>
          <a:lstStyle/>
          <a:p>
            <a:pPr eaLnBrk="1" hangingPunct="1">
              <a:lnSpc>
                <a:spcPct val="80000"/>
              </a:lnSpc>
              <a:defRPr/>
            </a:pPr>
            <a:r>
              <a:rPr lang="el-GR" sz="1600" smtClean="0"/>
              <a:t>Το φαινόμενο του θερμοκηπίου είναι φυσικό, ωστόσο ενισχύεται από την ανθρώπινη δραστηριότητα, η οποία συμβάλλει στην αύξηση της συγκέντρωσης των αερίων του θερμοκηπίου καθώς και στην έκλυση άλλων ιχνοστοιχείων, όπως οι</a:t>
            </a:r>
            <a:r>
              <a:rPr lang="el-GR" sz="1600" i="1" smtClean="0"/>
              <a:t>χλωροφθοράνθρακες</a:t>
            </a:r>
            <a:r>
              <a:rPr lang="el-GR" sz="1600" smtClean="0"/>
              <a:t> (CFC's). Τα τελευταία χρόνια, καταγράφεται μία αύξηση στη συγκέντρωση αρκετών αερίων του θερμοκηπίου, ενώ ειδικότερα στην περίπτωση του διοξειδίου του άνθρακα, η αύξηση αυτή ήταν 31% την περίοδο 1750-1998. Τα τρία τέταρτα της ανθρωπογενούς παραγωγής διοξειδίου του άνθρακα, οφείλεται σε χρήση ορυκτών καυσίμων, ενώ το υπόλοιπο μέρος προέρχεται από αλλαγές που συντελούνται στο έδαφος, κυρίως μέσω της αποδάσωσης. Εκτός από τον άνθρωπο, παράγεται μεθάνιο και από ζώα (π.χ. αγελάδες) με τις </a:t>
            </a:r>
            <a:r>
              <a:rPr lang="el-GR" sz="1600" i="1" smtClean="0"/>
              <a:t>ερυγές</a:t>
            </a:r>
            <a:r>
              <a:rPr lang="el-GR" sz="1600" smtClean="0"/>
              <a:t> τους.</a:t>
            </a:r>
          </a:p>
          <a:p>
            <a:pPr eaLnBrk="1" hangingPunct="1">
              <a:lnSpc>
                <a:spcPct val="80000"/>
              </a:lnSpc>
              <a:defRPr/>
            </a:pPr>
            <a:r>
              <a:rPr lang="el-GR" sz="1600" smtClean="0"/>
              <a:t>Αέρια θερμοκηπίου με τη μεγαλύτερη αύξηση συγκέντρωσης (Πηγή: </a:t>
            </a:r>
            <a:r>
              <a:rPr lang="el-GR" sz="1600" i="1" smtClean="0"/>
              <a:t>IPCC</a:t>
            </a:r>
            <a:r>
              <a:rPr lang="el-GR" sz="1600" smtClean="0"/>
              <a:t>) </a:t>
            </a:r>
            <a:r>
              <a:rPr lang="el-GR" sz="1600" b="1" smtClean="0"/>
              <a:t>ΑέριοΕπίπεδα 1998Αύξηση από το 1750Ποσοστό αύξησηςΣυνεισφορά στο φαινόμενο [W/m2]</a:t>
            </a:r>
            <a:r>
              <a:rPr lang="el-GR" sz="1600" smtClean="0"/>
              <a:t>Διοξείδιο του άνθρακα (CO2)</a:t>
            </a:r>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3" name="Picture 5" descr="330px-Greenhouse_Effect-el">
            <a:hlinkClick r:id="rId2"/>
          </p:cNvPr>
          <p:cNvPicPr>
            <a:picLocks noChangeAspect="1" noChangeArrowheads="1"/>
          </p:cNvPicPr>
          <p:nvPr/>
        </p:nvPicPr>
        <p:blipFill>
          <a:blip r:embed="rId3" cstate="print"/>
          <a:srcRect/>
          <a:stretch>
            <a:fillRect/>
          </a:stretch>
        </p:blipFill>
        <p:spPr bwMode="auto">
          <a:xfrm>
            <a:off x="2195513" y="404813"/>
            <a:ext cx="3143250" cy="2419350"/>
          </a:xfrm>
          <a:prstGeom prst="rect">
            <a:avLst/>
          </a:prstGeom>
          <a:noFill/>
          <a:ln w="9525">
            <a:noFill/>
            <a:miter lim="800000"/>
            <a:headEnd/>
            <a:tailEnd/>
          </a:ln>
        </p:spPr>
      </p:pic>
      <p:sp>
        <p:nvSpPr>
          <p:cNvPr id="8195" name="Rectangle 6"/>
          <p:cNvSpPr>
            <a:spLocks noChangeArrowheads="1"/>
          </p:cNvSpPr>
          <p:nvPr/>
        </p:nvSpPr>
        <p:spPr bwMode="auto">
          <a:xfrm>
            <a:off x="611188" y="3141663"/>
            <a:ext cx="7993062" cy="1465262"/>
          </a:xfrm>
          <a:prstGeom prst="rect">
            <a:avLst/>
          </a:prstGeom>
          <a:noFill/>
          <a:ln w="9525">
            <a:noFill/>
            <a:miter lim="800000"/>
            <a:headEnd/>
            <a:tailEnd/>
          </a:ln>
        </p:spPr>
        <p:txBody>
          <a:bodyPr anchor="ctr">
            <a:spAutoFit/>
          </a:bodyPr>
          <a:lstStyle/>
          <a:p>
            <a:r>
              <a:rPr lang="el-GR"/>
              <a:t>Μια αναπαράσταση των ανταλλαγών ενέργειας μεταξύ της πηγής (ο ήλιος), της επιφάνειας της Γης, της ατμόσφαιρας της Γης, και του τελικού αποδέκτη που είναι το </a:t>
            </a:r>
            <a:r>
              <a:rPr lang="el-GR" i="1"/>
              <a:t>εξώτερο διάστημα</a:t>
            </a:r>
            <a:r>
              <a:rPr lang="el-GR"/>
              <a:t>. Η ικανότητα της ατμόσφαιρας να εγκλωβίζει και να ανακυκλώνει ενέργεια που φεύγει από την επιφάνεια της Γης είναι το καθοριστικό χαρακτηριστικό του φαινομένου του θερμοκηπίου.</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173"/>
                                        </p:tgtEl>
                                        <p:attrNameLst>
                                          <p:attrName>style.visibility</p:attrName>
                                        </p:attrNameLst>
                                      </p:cBhvr>
                                      <p:to>
                                        <p:strVal val="visible"/>
                                      </p:to>
                                    </p:set>
                                    <p:animEffect transition="in" filter="diamond(in)">
                                      <p:cBhvr>
                                        <p:cTn id="7" dur="20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5" descr="300px-Major_greenhouse_gas_trends">
            <a:hlinkClick r:id="rId2"/>
          </p:cNvPr>
          <p:cNvPicPr>
            <a:picLocks noChangeAspect="1" noChangeArrowheads="1"/>
          </p:cNvPicPr>
          <p:nvPr>
            <p:ph/>
          </p:nvPr>
        </p:nvPicPr>
        <p:blipFill>
          <a:blip r:embed="rId3" cstate="print"/>
          <a:srcRect/>
          <a:stretch>
            <a:fillRect/>
          </a:stretch>
        </p:blipFill>
        <p:spPr>
          <a:xfrm>
            <a:off x="2124075" y="0"/>
            <a:ext cx="3960813" cy="2654300"/>
          </a:xfrm>
        </p:spPr>
      </p:pic>
      <p:sp>
        <p:nvSpPr>
          <p:cNvPr id="9219" name="Rectangle 7"/>
          <p:cNvSpPr>
            <a:spLocks noChangeArrowheads="1"/>
          </p:cNvSpPr>
          <p:nvPr/>
        </p:nvSpPr>
        <p:spPr bwMode="auto">
          <a:xfrm>
            <a:off x="179388" y="2997200"/>
            <a:ext cx="8316912" cy="641350"/>
          </a:xfrm>
          <a:prstGeom prst="rect">
            <a:avLst/>
          </a:prstGeom>
          <a:noFill/>
          <a:ln w="9525">
            <a:noFill/>
            <a:miter lim="800000"/>
            <a:headEnd/>
            <a:tailEnd/>
          </a:ln>
        </p:spPr>
        <p:txBody>
          <a:bodyPr anchor="ctr">
            <a:spAutoFit/>
          </a:bodyPr>
          <a:lstStyle/>
          <a:p>
            <a:r>
              <a:rPr lang="el-GR"/>
              <a:t>Η αυξητική τάση στη συγκέντρωση βασικών αερίων του θερμοκηπίου (στοιχεία μεχρι 1/2003).</a:t>
            </a:r>
          </a:p>
        </p:txBody>
      </p:sp>
      <p:sp>
        <p:nvSpPr>
          <p:cNvPr id="9220" name="Rectangle 8"/>
          <p:cNvSpPr>
            <a:spLocks noChangeArrowheads="1"/>
          </p:cNvSpPr>
          <p:nvPr/>
        </p:nvSpPr>
        <p:spPr bwMode="auto">
          <a:xfrm>
            <a:off x="539750" y="4149725"/>
            <a:ext cx="2393950" cy="641350"/>
          </a:xfrm>
          <a:prstGeom prst="rect">
            <a:avLst/>
          </a:prstGeom>
          <a:noFill/>
          <a:ln w="9525">
            <a:noFill/>
            <a:miter lim="800000"/>
            <a:headEnd/>
            <a:tailEnd/>
          </a:ln>
        </p:spPr>
        <p:txBody>
          <a:bodyPr wrap="none">
            <a:spAutoFit/>
          </a:bodyPr>
          <a:lstStyle/>
          <a:p>
            <a:r>
              <a:rPr lang="el-GR">
                <a:hlinkClick r:id="rId4"/>
              </a:rPr>
              <a:t>http://el.wikipedia.org/</a:t>
            </a:r>
            <a:endParaRPr lang="el-GR"/>
          </a:p>
          <a:p>
            <a:endParaRPr lang="el-G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500"/>
                                        <p:tgtEl>
                                          <p:spTgt spid="8197"/>
                                        </p:tgtEl>
                                      </p:cBhvr>
                                    </p:animEffect>
                                    <p:set>
                                      <p:cBhvr>
                                        <p:cTn id="7" dur="1" fill="hold">
                                          <p:stCondLst>
                                            <p:cond delay="499"/>
                                          </p:stCondLst>
                                        </p:cTn>
                                        <p:tgtEl>
                                          <p:spTgt spid="81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9" name="Rectangle 9"/>
          <p:cNvSpPr>
            <a:spLocks noGrp="1" noChangeArrowheads="1"/>
          </p:cNvSpPr>
          <p:nvPr>
            <p:ph type="title"/>
          </p:nvPr>
        </p:nvSpPr>
        <p:spPr/>
        <p:txBody>
          <a:bodyPr/>
          <a:lstStyle/>
          <a:p>
            <a:pPr eaLnBrk="1" hangingPunct="1">
              <a:defRPr/>
            </a:pPr>
            <a:r>
              <a:rPr lang="el-GR" smtClean="0"/>
              <a:t>Εικόνες</a:t>
            </a:r>
          </a:p>
        </p:txBody>
      </p:sp>
      <p:sp>
        <p:nvSpPr>
          <p:cNvPr id="10243" name="Rectangle 3"/>
          <p:cNvSpPr>
            <a:spLocks noGrp="1" noChangeArrowheads="1"/>
          </p:cNvSpPr>
          <p:nvPr>
            <p:ph type="body" sz="half" idx="1"/>
          </p:nvPr>
        </p:nvSpPr>
        <p:spPr>
          <a:xfrm>
            <a:off x="2438400" y="1600200"/>
            <a:ext cx="3141663" cy="4495800"/>
          </a:xfrm>
        </p:spPr>
        <p:txBody>
          <a:bodyPr/>
          <a:lstStyle/>
          <a:p>
            <a:pPr eaLnBrk="1" hangingPunct="1">
              <a:defRPr/>
            </a:pPr>
            <a:endParaRPr lang="el-GR" sz="900" smtClean="0"/>
          </a:p>
          <a:p>
            <a:pPr eaLnBrk="1" hangingPunct="1">
              <a:defRPr/>
            </a:pPr>
            <a:endParaRPr lang="el-GR" sz="2800" smtClean="0"/>
          </a:p>
        </p:txBody>
      </p:sp>
      <p:pic>
        <p:nvPicPr>
          <p:cNvPr id="10245" name="Picture 5" descr="fainomeno-thermokipiou"/>
          <p:cNvPicPr>
            <a:picLocks noChangeAspect="1" noChangeArrowheads="1"/>
          </p:cNvPicPr>
          <p:nvPr/>
        </p:nvPicPr>
        <p:blipFill>
          <a:blip r:embed="rId2" cstate="print"/>
          <a:srcRect/>
          <a:stretch>
            <a:fillRect/>
          </a:stretch>
        </p:blipFill>
        <p:spPr bwMode="auto">
          <a:xfrm>
            <a:off x="2124075" y="1268413"/>
            <a:ext cx="3095625" cy="1824037"/>
          </a:xfrm>
          <a:prstGeom prst="rect">
            <a:avLst/>
          </a:prstGeom>
          <a:noFill/>
          <a:ln w="9525">
            <a:noFill/>
            <a:miter lim="800000"/>
            <a:headEnd/>
            <a:tailEnd/>
          </a:ln>
        </p:spPr>
      </p:pic>
      <p:sp>
        <p:nvSpPr>
          <p:cNvPr id="2" name="Rectangle 6"/>
          <p:cNvSpPr>
            <a:spLocks noChangeArrowheads="1"/>
          </p:cNvSpPr>
          <p:nvPr/>
        </p:nvSpPr>
        <p:spPr bwMode="auto">
          <a:xfrm>
            <a:off x="2268538" y="3500438"/>
            <a:ext cx="1790700" cy="457200"/>
          </a:xfrm>
          <a:prstGeom prst="rect">
            <a:avLst/>
          </a:prstGeom>
          <a:noFill/>
          <a:ln w="9525">
            <a:noFill/>
            <a:miter lim="800000"/>
            <a:headEnd/>
            <a:tailEnd/>
          </a:ln>
        </p:spPr>
        <p:txBody>
          <a:bodyPr>
            <a:spAutoFit/>
          </a:bodyPr>
          <a:lstStyle/>
          <a:p>
            <a:r>
              <a:rPr lang="el-GR" sz="1200"/>
              <a:t>                                   </a:t>
            </a:r>
            <a:r>
              <a:rPr lang="el-GR" sz="1200">
                <a:hlinkClick r:id="rId3"/>
              </a:rPr>
              <a:t>http://www.youpress.gr</a:t>
            </a:r>
            <a:endParaRPr lang="el-GR" sz="1200"/>
          </a:p>
        </p:txBody>
      </p:sp>
      <p:pic>
        <p:nvPicPr>
          <p:cNvPr id="10248" name="Picture 8" descr="global-warming2-300x291"/>
          <p:cNvPicPr>
            <a:picLocks noChangeAspect="1" noChangeArrowheads="1"/>
          </p:cNvPicPr>
          <p:nvPr>
            <p:ph sz="half" idx="2"/>
          </p:nvPr>
        </p:nvPicPr>
        <p:blipFill>
          <a:blip r:embed="rId4" cstate="print"/>
          <a:srcRect/>
          <a:stretch>
            <a:fillRect/>
          </a:stretch>
        </p:blipFill>
        <p:spPr>
          <a:xfrm>
            <a:off x="5737225" y="2206625"/>
            <a:ext cx="2554288" cy="3170238"/>
          </a:xfrm>
          <a:noFill/>
        </p:spPr>
      </p:pic>
      <p:sp>
        <p:nvSpPr>
          <p:cNvPr id="10247" name="Rectangle 11"/>
          <p:cNvSpPr>
            <a:spLocks noChangeArrowheads="1"/>
          </p:cNvSpPr>
          <p:nvPr/>
        </p:nvSpPr>
        <p:spPr bwMode="auto">
          <a:xfrm>
            <a:off x="6011863" y="5516563"/>
            <a:ext cx="1871662" cy="946150"/>
          </a:xfrm>
          <a:prstGeom prst="rect">
            <a:avLst/>
          </a:prstGeom>
          <a:noFill/>
          <a:ln w="9525">
            <a:noFill/>
            <a:miter lim="800000"/>
            <a:headEnd/>
            <a:tailEnd/>
          </a:ln>
        </p:spPr>
        <p:txBody>
          <a:bodyPr>
            <a:spAutoFit/>
          </a:bodyPr>
          <a:lstStyle/>
          <a:p>
            <a:r>
              <a:rPr lang="el-GR" sz="1000"/>
              <a:t>                                                  </a:t>
            </a:r>
            <a:r>
              <a:rPr lang="el-GR" sz="1000">
                <a:hlinkClick r:id="rId5"/>
              </a:rPr>
              <a:t>http://gym-kampou.chi.sch.gr</a:t>
            </a:r>
            <a:endParaRPr lang="el-GR"/>
          </a:p>
          <a:p>
            <a:endParaRPr lang="el-GR"/>
          </a:p>
          <a:p>
            <a:endParaRPr lang="el-G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wedge">
                                      <p:cBhvr>
                                        <p:cTn id="7" dur="2000"/>
                                        <p:tgtEl>
                                          <p:spTgt spid="1024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0248"/>
                                        </p:tgtEl>
                                        <p:attrNameLst>
                                          <p:attrName>style.visibility</p:attrName>
                                        </p:attrNameLst>
                                      </p:cBhvr>
                                      <p:to>
                                        <p:strVal val="visible"/>
                                      </p:to>
                                    </p:set>
                                    <p:animEffect transition="in" filter="wheel(4)">
                                      <p:cBhvr>
                                        <p:cTn id="12" dur="2000"/>
                                        <p:tgtEl>
                                          <p:spTgt spid="10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Προσφορά">
  <a:themeElements>
    <a:clrScheme name="Προσφορά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Προσφορά">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σφορά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Προσφορά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Προσφορά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Προσφορά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Προσφορά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Προσφορά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Προσφορά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Προσφορά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Proposal</Template>
  <TotalTime>26</TotalTime>
  <Words>839</Words>
  <Application>Microsoft Office PowerPoint</Application>
  <PresentationFormat>Προβολή στην οθόνη (4:3)</PresentationFormat>
  <Paragraphs>23</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Wingdings</vt:lpstr>
      <vt:lpstr>Calibri</vt:lpstr>
      <vt:lpstr>Προσφορά</vt:lpstr>
      <vt:lpstr>Φαινόμενο του θερμοκηπίου</vt:lpstr>
      <vt:lpstr>Φαινόμενο του θερμοκηπίου (Ορισμός)</vt:lpstr>
      <vt:lpstr>Μηχανισμός</vt:lpstr>
      <vt:lpstr>Αέρια θερμοκηπίου</vt:lpstr>
      <vt:lpstr>Επίδραση ανθρωπογενούς δραστηριότητας</vt:lpstr>
      <vt:lpstr>Διαφάνεια 6</vt:lpstr>
      <vt:lpstr>Διαφάνεια 7</vt:lpstr>
      <vt:lpstr>Εικόνες</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Φαινόμενο του θερμοκηπίου</dc:title>
  <dc:creator>user</dc:creator>
  <cp:lastModifiedBy>kostas</cp:lastModifiedBy>
  <cp:revision>9</cp:revision>
  <dcterms:created xsi:type="dcterms:W3CDTF">2015-03-05T19:38:42Z</dcterms:created>
  <dcterms:modified xsi:type="dcterms:W3CDTF">2015-05-09T17:20:33Z</dcterms:modified>
</cp:coreProperties>
</file>