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7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13EF8C53-3F90-4FDB-91B0-21B0748827D0}"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177361D-9B29-478C-94E9-55E4346019C2}"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757D6818-4EFC-45BA-919B-691DB4EFE108}"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48505A4D-FA87-493A-AC8C-8C13A923F09A}"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18F508D0-5828-4F8A-A811-741344CD5382}"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7B432D8E-0A8A-4AF8-96C7-2E5A0B789922}"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EADD6E3A-4664-4C58-9AAD-1FE0EEA66169}"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60D28EC9-D29B-4093-960C-D9BF1C77E52E}"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E326825F-CD54-4D5A-8BD0-A30FBDF7484C}"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BD364F62-48FC-48D2-B9D3-576A82A0EC73}"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67DF5ADB-A208-422A-BDED-19D81F61A899}"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7C98FFC-A007-49D0-9A00-DAAA320A26A7}"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el.wikipedia.org/wiki/%CE%8C%CE%B6%CE%BF%CE%BD" TargetMode="External"/><Relationship Id="rId13" Type="http://schemas.openxmlformats.org/officeDocument/2006/relationships/hyperlink" Target="http://el.wikipedia.org/w/index.php?title=%CE%A0%CE%BF%CE%BB%CF%85%CE%BA%CF%85%CE%BA%CE%BB%CE%B9%CE%BA%CF%8C%CF%82_%CF%85%CE%B4%CF%81%CE%BF%CE%B3%CE%BF%CE%BD%CE%AC%CE%BD%CE%B8%CF%81%CE%B1%CE%BA%CE%B5%CF%82&amp;action=edit&amp;redlink=1" TargetMode="External"/><Relationship Id="rId3" Type="http://schemas.openxmlformats.org/officeDocument/2006/relationships/hyperlink" Target="http://el.wikipedia.org/wiki/%CE%91%CE%B8%CE%AE%CE%BD%CE%B1" TargetMode="External"/><Relationship Id="rId7" Type="http://schemas.openxmlformats.org/officeDocument/2006/relationships/hyperlink" Target="http://el.wikipedia.org/wiki/%CE%9C%CE%BF%CE%BD%CE%BF%CE%BE%CE%B5%CE%AF%CE%B4%CE%B9%CE%BF_%CF%84%CE%BF%CF%85_%CE%AC%CE%BD%CE%B8%CF%81%CE%B1%CE%BA%CE%B1" TargetMode="External"/><Relationship Id="rId12" Type="http://schemas.openxmlformats.org/officeDocument/2006/relationships/hyperlink" Target="http://el.wikipedia.org/wiki/%CE%A5%CE%B4%CF%81%CE%BF%CE%B3%CE%BF%CE%BD%CE%AC%CE%BD%CE%B8%CF%81%CE%B1%CE%BA%CE%B1%CF%82" TargetMode="External"/><Relationship Id="rId2" Type="http://schemas.openxmlformats.org/officeDocument/2006/relationships/hyperlink" Target="http://el.wikipedia.org/wiki/%CE%91%CF%84%CE%BC%CE%BF%CF%83%CF%86%CE%B1%CE%B9%CF%81%CE%B9%CE%BA%CE%AE_%CF%81%CF%8D%CF%80%CE%B1%CE%BD%CF%83%CE%B7" TargetMode="External"/><Relationship Id="rId1" Type="http://schemas.openxmlformats.org/officeDocument/2006/relationships/slideLayout" Target="../slideLayouts/slideLayout2.xml"/><Relationship Id="rId6" Type="http://schemas.openxmlformats.org/officeDocument/2006/relationships/hyperlink" Target="http://el.wikipedia.org/wiki/%CE%86%CE%B6%CF%89%CF%84%CE%BF" TargetMode="External"/><Relationship Id="rId11" Type="http://schemas.openxmlformats.org/officeDocument/2006/relationships/hyperlink" Target="http://el.wikipedia.org/w/index.php?title=%CE%A5%CE%B4%CF%81%CE%BF%CE%B3%CE%BF%CE%BD%CE%BF%CF%83%CF%89%CE%BC%CE%B1%CF%84%CE%B9%CE%B4%CE%B9%CE%B1%CE%BA%CF%8C_%CE%BD%CE%AD%CF%86%CE%BF%CF%82&amp;action=edit&amp;redlink=1" TargetMode="External"/><Relationship Id="rId5" Type="http://schemas.openxmlformats.org/officeDocument/2006/relationships/hyperlink" Target="http://el.wikipedia.org/wiki/%CE%9C%CE%B7%CF%87%CE%B1%CE%BD%CE%AE_%CE%B5%CF%83%CF%89%CF%84%CE%B5%CF%81%CE%B9%CE%BA%CE%AE%CF%82_%CE%BA%CE%B1%CF%8D%CF%83%CE%B7%CF%82" TargetMode="External"/><Relationship Id="rId10" Type="http://schemas.openxmlformats.org/officeDocument/2006/relationships/hyperlink" Target="http://el.wikipedia.org/wiki/%CE%9B%CE%BF%CF%82_%CE%86%CE%BD%CF%84%CE%B6%CE%B5%CE%BB%CE%B5%CF%82" TargetMode="External"/><Relationship Id="rId4" Type="http://schemas.openxmlformats.org/officeDocument/2006/relationships/hyperlink" Target="http://el.wikipedia.org/w/index.php?title=%CE%A1%CF%8D%CF%80%CE%BF%CF%82&amp;action=edit&amp;redlink=1" TargetMode="External"/><Relationship Id="rId9" Type="http://schemas.openxmlformats.org/officeDocument/2006/relationships/hyperlink" Target="http://el.wikipedia.org/w/index.php?title=%CE%94%CE%B5%CF%85%CF%84%CE%B5%CF%81%CE%BF%CE%B3%CE%B5%CE%BD%CE%AE%CF%82_%CF%81%CF%8D%CF%80%CE%BF%CF%82&amp;action=edit&amp;redlink=1" TargetMode="External"/><Relationship Id="rId1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el.wikipedia.org/wiki/%CE%A3%CE%B9%CE%B3%CE%BA%CE%B1%CF%80%CE%BF%CF%8D%CF%81%CE%B7" TargetMode="External"/><Relationship Id="rId3" Type="http://schemas.openxmlformats.org/officeDocument/2006/relationships/hyperlink" Target="http://el.wikipedia.org/wiki/%CE%A3%CE%B1%CE%BD_%CE%A6%CF%81%CE%B1%CE%BD%CF%83%CE%AF%CF%83%CE%BA%CE%BF" TargetMode="External"/><Relationship Id="rId7" Type="http://schemas.openxmlformats.org/officeDocument/2006/relationships/hyperlink" Target="http://el.wikipedia.org/wiki/%CE%9C%CE%B1%CE%BB%CE%B1%CE%B9%CF%83%CE%AF%CE%B1" TargetMode="External"/><Relationship Id="rId2" Type="http://schemas.openxmlformats.org/officeDocument/2006/relationships/hyperlink" Target="http://el.wikipedia.org/wiki/%CE%97.%CE%A0.%CE%91" TargetMode="External"/><Relationship Id="rId1" Type="http://schemas.openxmlformats.org/officeDocument/2006/relationships/slideLayout" Target="../slideLayouts/slideLayout2.xml"/><Relationship Id="rId6" Type="http://schemas.openxmlformats.org/officeDocument/2006/relationships/hyperlink" Target="http://el.wikipedia.org/wiki/1952" TargetMode="External"/><Relationship Id="rId5" Type="http://schemas.openxmlformats.org/officeDocument/2006/relationships/hyperlink" Target="http://el.wikipedia.org/wiki/%CE%9B%CE%BF%CE%BD%CE%B4%CE%AF%CE%BD%CE%BF" TargetMode="External"/><Relationship Id="rId4" Type="http://schemas.openxmlformats.org/officeDocument/2006/relationships/hyperlink" Target="http://el.wikipedia.org/wiki/2009" TargetMode="External"/><Relationship Id="rId9" Type="http://schemas.openxmlformats.org/officeDocument/2006/relationships/hyperlink" Target="http://el.wikipedia.org/wiki/%CE%99%CE%BD%CE%B4%CE%BF%CE%BD%CE%B7%CF%83%CE%AF%CE%B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9" name="Group 11"/>
          <p:cNvGraphicFramePr>
            <a:graphicFrameLocks noGrp="1"/>
          </p:cNvGraphicFramePr>
          <p:nvPr/>
        </p:nvGraphicFramePr>
        <p:xfrm>
          <a:off x="1258888" y="692150"/>
          <a:ext cx="6769100" cy="4105275"/>
        </p:xfrm>
        <a:graphic>
          <a:graphicData uri="http://schemas.openxmlformats.org/drawingml/2006/table">
            <a:tbl>
              <a:tblPr/>
              <a:tblGrid>
                <a:gridCol w="6769100"/>
              </a:tblGrid>
              <a:tr h="4105275">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4121150" algn="l"/>
                        </a:tabLst>
                      </a:pPr>
                      <a:r>
                        <a:rPr kumimoji="0" lang="el-GR" sz="2800" b="0" i="0" u="none" strike="noStrike" cap="none" normalizeH="0" baseline="0" smtClean="0">
                          <a:ln>
                            <a:noFill/>
                          </a:ln>
                          <a:solidFill>
                            <a:schemeClr val="tx1"/>
                          </a:solidFill>
                          <a:effectLst/>
                          <a:latin typeface="Arial" charset="0"/>
                          <a:cs typeface="Arial" charset="0"/>
                        </a:rPr>
                        <a:t>Β ΓΥΜΝΑΣΙΟ ΣΠΑΡΤΗΣ    </a:t>
                      </a:r>
                    </a:p>
                    <a:p>
                      <a:pPr marL="0" marR="0" lvl="0" indent="0" algn="l" defTabSz="914400" rtl="0" eaLnBrk="1" fontAlgn="base" latinLnBrk="0" hangingPunct="1">
                        <a:lnSpc>
                          <a:spcPct val="100000"/>
                        </a:lnSpc>
                        <a:spcBef>
                          <a:spcPct val="20000"/>
                        </a:spcBef>
                        <a:spcAft>
                          <a:spcPct val="0"/>
                        </a:spcAft>
                        <a:buClrTx/>
                        <a:buSzTx/>
                        <a:buFontTx/>
                        <a:buNone/>
                        <a:tabLst>
                          <a:tab pos="4121150" algn="l"/>
                        </a:tabLst>
                      </a:pPr>
                      <a:r>
                        <a:rPr kumimoji="0" lang="el-GR" sz="2800" b="0" i="0" u="none" strike="noStrike" cap="none" normalizeH="0" baseline="0" smtClean="0">
                          <a:ln>
                            <a:noFill/>
                          </a:ln>
                          <a:solidFill>
                            <a:schemeClr val="tx1"/>
                          </a:solidFill>
                          <a:effectLst/>
                          <a:latin typeface="Arial" charset="0"/>
                          <a:cs typeface="Arial" charset="0"/>
                        </a:rPr>
                        <a:t>ΚΑΘ. Κα ΚΟΓΙΑ   </a:t>
                      </a:r>
                    </a:p>
                    <a:p>
                      <a:pPr marL="0" marR="0" lvl="0" indent="0" algn="l" defTabSz="914400" rtl="0" eaLnBrk="1" fontAlgn="base" latinLnBrk="0" hangingPunct="1">
                        <a:lnSpc>
                          <a:spcPct val="100000"/>
                        </a:lnSpc>
                        <a:spcBef>
                          <a:spcPct val="20000"/>
                        </a:spcBef>
                        <a:spcAft>
                          <a:spcPct val="0"/>
                        </a:spcAft>
                        <a:buClrTx/>
                        <a:buSzTx/>
                        <a:buFontTx/>
                        <a:buNone/>
                        <a:tabLst>
                          <a:tab pos="4121150" algn="l"/>
                        </a:tabLst>
                      </a:pPr>
                      <a:r>
                        <a:rPr kumimoji="0" lang="el-GR" sz="2800" b="0" i="0" u="none" strike="noStrike" cap="none" normalizeH="0" baseline="0" smtClean="0">
                          <a:ln>
                            <a:noFill/>
                          </a:ln>
                          <a:solidFill>
                            <a:schemeClr val="tx1"/>
                          </a:solidFill>
                          <a:effectLst/>
                          <a:latin typeface="Arial" charset="0"/>
                          <a:cs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tab pos="4121150" algn="l"/>
                        </a:tabLst>
                      </a:pPr>
                      <a:r>
                        <a:rPr kumimoji="0" lang="el-GR" sz="2800" b="0" i="0" u="none" strike="noStrike" cap="none" normalizeH="0" baseline="0" smtClean="0">
                          <a:ln>
                            <a:noFill/>
                          </a:ln>
                          <a:solidFill>
                            <a:schemeClr val="tx1"/>
                          </a:solidFill>
                          <a:effectLst/>
                          <a:latin typeface="Arial" charset="0"/>
                          <a:cs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tab pos="4121150" algn="l"/>
                        </a:tabLst>
                      </a:pPr>
                      <a:r>
                        <a:rPr kumimoji="0" lang="el-GR" sz="2800" b="0" i="0" u="none" strike="noStrike" cap="none" normalizeH="0" baseline="0" smtClean="0">
                          <a:ln>
                            <a:noFill/>
                          </a:ln>
                          <a:solidFill>
                            <a:schemeClr val="tx1"/>
                          </a:solidFill>
                          <a:effectLst/>
                          <a:latin typeface="Arial" charset="0"/>
                          <a:cs typeface="Arial" charset="0"/>
                        </a:rPr>
                        <a:t>                  ΦΩΤΟΧΗΜΙΚΟ ΝΕΦΟΣ        </a:t>
                      </a:r>
                    </a:p>
                    <a:p>
                      <a:pPr marL="0" marR="0" lvl="0" indent="0" algn="l" defTabSz="914400" rtl="0" eaLnBrk="1" fontAlgn="base" latinLnBrk="0" hangingPunct="1">
                        <a:lnSpc>
                          <a:spcPct val="100000"/>
                        </a:lnSpc>
                        <a:spcBef>
                          <a:spcPct val="20000"/>
                        </a:spcBef>
                        <a:spcAft>
                          <a:spcPct val="0"/>
                        </a:spcAft>
                        <a:buClrTx/>
                        <a:buSzTx/>
                        <a:buFontTx/>
                        <a:buNone/>
                        <a:tabLst>
                          <a:tab pos="4121150" algn="l"/>
                        </a:tabLst>
                      </a:pPr>
                      <a:r>
                        <a:rPr kumimoji="0" lang="el-GR" sz="2800" b="0" i="0" u="none" strike="noStrike" cap="none" normalizeH="0" baseline="0" smtClean="0">
                          <a:ln>
                            <a:noFill/>
                          </a:ln>
                          <a:solidFill>
                            <a:schemeClr val="tx1"/>
                          </a:solidFill>
                          <a:effectLst/>
                          <a:latin typeface="Arial" charset="0"/>
                          <a:cs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tab pos="4121150" algn="l"/>
                        </a:tabLst>
                      </a:pPr>
                      <a:r>
                        <a:rPr kumimoji="0" lang="el-GR" sz="2800" b="0" i="0" u="none" strike="noStrike" cap="none" normalizeH="0" baseline="0" smtClean="0">
                          <a:ln>
                            <a:noFill/>
                          </a:ln>
                          <a:solidFill>
                            <a:schemeClr val="tx1"/>
                          </a:solidFill>
                          <a:effectLst/>
                          <a:latin typeface="Arial" charset="0"/>
                          <a:cs typeface="Arial" charset="0"/>
                        </a:rPr>
                        <a:t>                      ΑΝΤΩΝΗΣ ΞΥΔΙΑΣ     </a:t>
                      </a:r>
                    </a:p>
                    <a:p>
                      <a:pPr marL="0" marR="0" lvl="0" indent="0" algn="l" defTabSz="914400" rtl="0" eaLnBrk="1" fontAlgn="base" latinLnBrk="0" hangingPunct="1">
                        <a:lnSpc>
                          <a:spcPct val="100000"/>
                        </a:lnSpc>
                        <a:spcBef>
                          <a:spcPct val="20000"/>
                        </a:spcBef>
                        <a:spcAft>
                          <a:spcPct val="0"/>
                        </a:spcAft>
                        <a:buClrTx/>
                        <a:buSzTx/>
                        <a:buFontTx/>
                        <a:buNone/>
                        <a:tabLst>
                          <a:tab pos="4121150" algn="l"/>
                        </a:tabLst>
                      </a:pPr>
                      <a:r>
                        <a:rPr kumimoji="0" lang="el-GR" sz="2800" b="0" i="0" u="none" strike="noStrike" cap="none" normalizeH="0" baseline="0" smtClean="0">
                          <a:ln>
                            <a:noFill/>
                          </a:ln>
                          <a:solidFill>
                            <a:schemeClr val="tx1"/>
                          </a:solidFill>
                          <a:effectLst/>
                          <a:latin typeface="Arial" charset="0"/>
                          <a:cs typeface="Arial" charset="0"/>
                        </a:rPr>
                        <a:t>ΙΑΝΟΥΑΡΙΟΣ 2015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0" y="1196975"/>
            <a:ext cx="8893175" cy="3671888"/>
          </a:xfrm>
        </p:spPr>
        <p:txBody>
          <a:bodyPr/>
          <a:lstStyle/>
          <a:p>
            <a:pPr>
              <a:lnSpc>
                <a:spcPct val="80000"/>
              </a:lnSpc>
            </a:pPr>
            <a:r>
              <a:rPr lang="el-GR" sz="1600"/>
              <a:t>Το </a:t>
            </a:r>
            <a:r>
              <a:rPr lang="el-GR" sz="1600" b="1"/>
              <a:t>φωτοχημικό νέφος</a:t>
            </a:r>
            <a:r>
              <a:rPr lang="el-GR" sz="1600"/>
              <a:t> είναι μια μορφή </a:t>
            </a:r>
            <a:r>
              <a:rPr lang="el-GR" sz="1600">
                <a:hlinkClick r:id="rId2" tooltip="Ατμοσφαιρική ρύπανση"/>
              </a:rPr>
              <a:t>ρύπανσης της ατμόσφαιρας</a:t>
            </a:r>
            <a:r>
              <a:rPr lang="el-GR" sz="1600"/>
              <a:t> που εμφανίζεται σε μεγάλες πόλεις, όπως η </a:t>
            </a:r>
            <a:r>
              <a:rPr lang="el-GR" sz="1600">
                <a:hlinkClick r:id="rId3" tooltip="Αθήνα"/>
              </a:rPr>
              <a:t>Αθήνα</a:t>
            </a:r>
            <a:r>
              <a:rPr lang="el-GR" sz="1600"/>
              <a:t>. Πρόκειται για μια κατάσταση που οφείλεται σε συσσώρευση αέριων </a:t>
            </a:r>
            <a:r>
              <a:rPr lang="el-GR" sz="1600">
                <a:hlinkClick r:id="rId4" tooltip="Ρύπος (δεν έχει γραφτεί ακόμα)"/>
              </a:rPr>
              <a:t>ρύπων</a:t>
            </a:r>
            <a:r>
              <a:rPr lang="el-GR" sz="1600"/>
              <a:t>, οι οποίοι προέρχονται κυρίως απο τις </a:t>
            </a:r>
            <a:r>
              <a:rPr lang="el-GR" sz="1600">
                <a:hlinkClick r:id="rId5" tooltip="Μηχανή εσωτερικής καύσης"/>
              </a:rPr>
              <a:t>μηχανές καύσης</a:t>
            </a:r>
            <a:r>
              <a:rPr lang="el-GR" sz="1600"/>
              <a:t> των βιομηχανιών και των αυτοκινήτων. Κύρια συστατικά του είναι διάφορα οξείδια του </a:t>
            </a:r>
            <a:r>
              <a:rPr lang="el-GR" sz="1600">
                <a:hlinkClick r:id="rId6" tooltip="Άζωτο"/>
              </a:rPr>
              <a:t>αζώτου</a:t>
            </a:r>
            <a:r>
              <a:rPr lang="el-GR" sz="1600"/>
              <a:t>, το </a:t>
            </a:r>
            <a:r>
              <a:rPr lang="el-GR" sz="1600">
                <a:hlinkClick r:id="rId7" tooltip="Μονοξείδιο του άνθρακα"/>
              </a:rPr>
              <a:t>μονοξείδιο του άνθρακα</a:t>
            </a:r>
            <a:r>
              <a:rPr lang="el-GR" sz="1600"/>
              <a:t> και το </a:t>
            </a:r>
            <a:r>
              <a:rPr lang="el-GR" sz="1600">
                <a:hlinkClick r:id="rId8" tooltip="Όζον"/>
              </a:rPr>
              <a:t>όζον</a:t>
            </a:r>
            <a:r>
              <a:rPr lang="el-GR" sz="1600"/>
              <a:t>. Το όζον, που είναι </a:t>
            </a:r>
            <a:r>
              <a:rPr lang="el-GR" sz="1600">
                <a:hlinkClick r:id="rId9" tooltip="Δευτερογενής ρύπος (δεν έχει γραφτεί ακόμα)"/>
              </a:rPr>
              <a:t>δευτερογενής ρύπος</a:t>
            </a:r>
            <a:r>
              <a:rPr lang="el-GR" sz="1600"/>
              <a:t>, παράγεται -στην περίπτωση του φωτοχημικού νέφους- από την αλληλεπίδραση των οξειδίων του αζώτου με την ηλιακή ακτινοβολία, γιαυτό και το νέφος ονομάζεται "φωτοχημικό". Ονομάζεται επίσης "νέφος τύπου </a:t>
            </a:r>
            <a:r>
              <a:rPr lang="el-GR" sz="1600">
                <a:hlinkClick r:id="rId10" tooltip="Λος Άντζελες"/>
              </a:rPr>
              <a:t>Λος Άντζελες</a:t>
            </a:r>
            <a:r>
              <a:rPr lang="el-GR" sz="1600"/>
              <a:t>" επειδή μελετήθηκε για πρώτη φορά στην ομώνυμη μεγαλούπολη των ΗΠΑ, όπου αποτελούσε σοβαρό πρόβλημα. Οι ρύποι που αποτελούν το φωτοχημικό νέφος, ειδικά τα οξείδια αζώτου και το όζον, προκαλούν σημαντικά προβλήματα υγείας στους ανθρώπους που ζουν στις μεγαλουπόλεις και τους εισπνέουν καθημερινά.</a:t>
            </a:r>
          </a:p>
          <a:p>
            <a:pPr>
              <a:lnSpc>
                <a:spcPct val="80000"/>
              </a:lnSpc>
            </a:pPr>
            <a:r>
              <a:rPr lang="el-GR" sz="1600"/>
              <a:t>Τα τελευταία χρόνια το φωτοχημικό νέφος έχει παραχωρήσει τη θέση του στο </a:t>
            </a:r>
            <a:r>
              <a:rPr lang="el-GR" sz="1600">
                <a:hlinkClick r:id="rId11" tooltip="Υδρογονοσωματιδιακό νέφος (δεν έχει γραφτεί ακόμα)"/>
              </a:rPr>
              <a:t>υδρογονοσωματιδιακό νέφος</a:t>
            </a:r>
            <a:r>
              <a:rPr lang="el-GR" sz="1600"/>
              <a:t> που αποτελείται κυρίως από σωματίδια και διάφορους </a:t>
            </a:r>
            <a:r>
              <a:rPr lang="el-GR" sz="1600">
                <a:hlinkClick r:id="rId12" tooltip="Υδρογονάνθρακας"/>
              </a:rPr>
              <a:t>υδρογονάνθρακες</a:t>
            </a:r>
            <a:r>
              <a:rPr lang="el-GR" sz="1600"/>
              <a:t>, ειδικά </a:t>
            </a:r>
            <a:r>
              <a:rPr lang="el-GR" sz="1600">
                <a:hlinkClick r:id="rId13" tooltip="Πολυκυκλικός υδρογονάνθρακες (δεν έχει γραφτεί ακόμα)"/>
              </a:rPr>
              <a:t>πολυκυκλικούς</a:t>
            </a:r>
            <a:r>
              <a:rPr lang="el-GR" sz="1600"/>
              <a:t> που θεωρούνται καρκινογόνοι. Πηγές αυτού του είδους νέφους είναι ξανά τα αυτοκίνητα και η βιομηχανία.</a:t>
            </a:r>
          </a:p>
          <a:p>
            <a:pPr>
              <a:lnSpc>
                <a:spcPct val="80000"/>
              </a:lnSpc>
            </a:pPr>
            <a:r>
              <a:rPr lang="el-GR" sz="1600"/>
              <a:t>Διοξείδια του αζώτου, μονοξείδιο του άνθρακα και το όζον συμμετέχουν στο φαινόμενο αυτό. Οι ρύποι οι οποίοι προκαλούνται, δημιουργούν εξαιρετικά σημαντικά προβλήματα υγείας στους ανθρώπους που ζουν στις μεγαλουπόλεις και τους εισπνέουν καθημερινά.</a:t>
            </a:r>
          </a:p>
        </p:txBody>
      </p:sp>
      <p:pic>
        <p:nvPicPr>
          <p:cNvPr id="4101" name="Picture 5" descr="220px-070915HK_Air_Pollution"/>
          <p:cNvPicPr>
            <a:picLocks noChangeAspect="1" noChangeArrowheads="1"/>
          </p:cNvPicPr>
          <p:nvPr/>
        </p:nvPicPr>
        <p:blipFill>
          <a:blip r:embed="rId14" cstate="email"/>
          <a:srcRect/>
          <a:stretch>
            <a:fillRect/>
          </a:stretch>
        </p:blipFill>
        <p:spPr bwMode="auto">
          <a:xfrm>
            <a:off x="6659563" y="5286375"/>
            <a:ext cx="2095500" cy="1571625"/>
          </a:xfrm>
          <a:prstGeom prst="rect">
            <a:avLst/>
          </a:prstGeom>
          <a:noFill/>
        </p:spPr>
      </p:pic>
      <p:graphicFrame>
        <p:nvGraphicFramePr>
          <p:cNvPr id="4108" name="Group 12"/>
          <p:cNvGraphicFramePr>
            <a:graphicFrameLocks noGrp="1"/>
          </p:cNvGraphicFramePr>
          <p:nvPr/>
        </p:nvGraphicFramePr>
        <p:xfrm>
          <a:off x="1476375" y="620713"/>
          <a:ext cx="5903913" cy="518160"/>
        </p:xfrm>
        <a:graphic>
          <a:graphicData uri="http://schemas.openxmlformats.org/drawingml/2006/table">
            <a:tbl>
              <a:tblPr/>
              <a:tblGrid>
                <a:gridCol w="5903913"/>
              </a:tblGrid>
              <a:tr h="504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smtClean="0">
                          <a:ln>
                            <a:noFill/>
                          </a:ln>
                          <a:solidFill>
                            <a:schemeClr val="tx1"/>
                          </a:solidFill>
                          <a:effectLst/>
                          <a:latin typeface="Arial" charset="0"/>
                          <a:cs typeface="Arial" charset="0"/>
                        </a:rPr>
                        <a:t>ΠΕΡΙΓΡΑΦΗ ΤΟΥ ΠΡΟΒΛΗΜΑΤΟΣ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body" idx="1"/>
          </p:nvPr>
        </p:nvSpPr>
        <p:spPr/>
        <p:txBody>
          <a:bodyPr/>
          <a:lstStyle/>
          <a:p>
            <a:pPr>
              <a:lnSpc>
                <a:spcPct val="80000"/>
              </a:lnSpc>
            </a:pPr>
            <a:r>
              <a:rPr lang="el-GR" sz="1800"/>
              <a:t> </a:t>
            </a:r>
          </a:p>
          <a:p>
            <a:pPr>
              <a:lnSpc>
                <a:spcPct val="80000"/>
              </a:lnSpc>
            </a:pPr>
            <a:r>
              <a:rPr lang="el-GR" sz="1800"/>
              <a:t>Όπως δείχνει το σχεδιάγραμμα, οι πιο γνωστές αιτίες για το Φωτοχημικό νέφος, είναι οι βιομηχανίες και τα αυτοκίνητα (ποσοστά του 2005).</a:t>
            </a:r>
          </a:p>
          <a:p>
            <a:pPr>
              <a:lnSpc>
                <a:spcPct val="80000"/>
              </a:lnSpc>
            </a:pPr>
            <a:r>
              <a:rPr lang="el-GR" sz="1800"/>
              <a:t>Το φωτοχημικό νέφος δημιουργείται από την ένωση του ηλιακού φωτός με ρύπους που έχουν ελευθερωθεί στην ατμόσφαιρα. Οι ουσίες αυτές μπορεί να είναι οξείδια του αζώτου (NOx), πτητικές οργανικές ενώσεις (VOC) που υπάρχουν σε τεχνητές ουσίες όπως η βενζίνη και τα τεχνητά χρώματα, ορισμένες αλδεΰδες (RCHO) και το όζον (Ο3) όταν βρίσκεται στα χαμηλά επίπεδα της ατμόσφαιρας. Συναντώνται σε πυκνοκατοικημένες περιοχές, κυρίως με θερμό και ξηρό κλίμα, καθώς οι ουσίες αυτές προέρχονται από οχήματα και βιομηχανίες και αναπτύσσονται σε υψηλές θερμοκρασίες. Είναι λογικό, λοιπόν, γιατί στην Αθήνα συναντάται το φαινόμενο σε τόσο μεγάλο βαθμό. Ενδεικτικά, έρευνες στο Λος Άντζελες έδειξαν πως το φωτοχημικό νέφος της πόλης οφείλεται κατά 50% στη μεγάλη κυκλοφορία των αυτοκινήτων. Η παρουσία του σε πιο αραιοκατοικημένες περιοχές οφείλεται στη μεταφορά των ρύπων με τον αέρα.</a:t>
            </a:r>
          </a:p>
        </p:txBody>
      </p:sp>
      <p:pic>
        <p:nvPicPr>
          <p:cNvPr id="5126" name="Picture 6" descr="220px-2005_sources_of_vocs"/>
          <p:cNvPicPr>
            <a:picLocks noChangeAspect="1" noChangeArrowheads="1"/>
          </p:cNvPicPr>
          <p:nvPr/>
        </p:nvPicPr>
        <p:blipFill>
          <a:blip r:embed="rId2" cstate="email"/>
          <a:srcRect/>
          <a:stretch>
            <a:fillRect/>
          </a:stretch>
        </p:blipFill>
        <p:spPr bwMode="auto">
          <a:xfrm>
            <a:off x="5651500" y="5157788"/>
            <a:ext cx="2095500" cy="1419225"/>
          </a:xfrm>
          <a:prstGeom prst="rect">
            <a:avLst/>
          </a:prstGeom>
          <a:noFill/>
        </p:spPr>
      </p:pic>
      <p:graphicFrame>
        <p:nvGraphicFramePr>
          <p:cNvPr id="5146" name="Group 26"/>
          <p:cNvGraphicFramePr>
            <a:graphicFrameLocks noGrp="1"/>
          </p:cNvGraphicFramePr>
          <p:nvPr/>
        </p:nvGraphicFramePr>
        <p:xfrm>
          <a:off x="1476375" y="692150"/>
          <a:ext cx="4824413" cy="518160"/>
        </p:xfrm>
        <a:graphic>
          <a:graphicData uri="http://schemas.openxmlformats.org/drawingml/2006/table">
            <a:tbl>
              <a:tblPr/>
              <a:tblGrid>
                <a:gridCol w="4824413"/>
              </a:tblGrid>
              <a:tr h="504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smtClean="0">
                          <a:ln>
                            <a:noFill/>
                          </a:ln>
                          <a:solidFill>
                            <a:schemeClr val="tx1"/>
                          </a:solidFill>
                          <a:effectLst/>
                          <a:latin typeface="Arial" charset="0"/>
                          <a:cs typeface="Arial" charset="0"/>
                        </a:rPr>
                        <a:t>ΑΙΤΙΑ ΤΟΥ ΦΑΙΝΟΜΑΙΝΟΥ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l-GR"/>
              <a:t>ΕΠΙΠΤΩΣΕΙΣ</a:t>
            </a:r>
          </a:p>
        </p:txBody>
      </p:sp>
      <p:sp>
        <p:nvSpPr>
          <p:cNvPr id="6147" name="Rectangle 3"/>
          <p:cNvSpPr>
            <a:spLocks noGrp="1" noChangeArrowheads="1"/>
          </p:cNvSpPr>
          <p:nvPr>
            <p:ph type="body" idx="1"/>
          </p:nvPr>
        </p:nvSpPr>
        <p:spPr/>
        <p:txBody>
          <a:bodyPr/>
          <a:lstStyle/>
          <a:p>
            <a:pPr>
              <a:lnSpc>
                <a:spcPct val="80000"/>
              </a:lnSpc>
            </a:pPr>
            <a:r>
              <a:rPr lang="el-GR" sz="1400"/>
              <a:t>Οι συνέπειες του φαινομένου αφορούν κυρίως την υγεία του ανθρώπου. Οι ασθένειες που οφείλονται στο φωτοχημικό νέφος μπορούν να προκαλέσουν ακόμα και το θάνατο. Μερικές απ’ αυτές είναι το άσθμα, η βρογχίτιδα και το εμφύσημα. Επίσης, αποτελεί αιτία αναπνευστικών προβλημάτων (δυσκολία στην αναπνοή, βήχα) και ερεθισμών στα μάτια. Τέλος, μπορεί να επηρεάσει ακόμα και το ανοσοποιητικό σύστημα του ανθρώπου, περιορίζοντας έτσι τη δυνατότητά του να αντιστέκεται σε κάθε μορφής ασθένεια. Πρώτη χώρα στην ατμοσφαιρική ρύπανση έχουν αναδειχτεί οι </a:t>
            </a:r>
            <a:r>
              <a:rPr lang="el-GR" sz="1400">
                <a:hlinkClick r:id="rId2" tooltip="Η.Π.Α"/>
              </a:rPr>
              <a:t>Η.Π.Α</a:t>
            </a:r>
            <a:r>
              <a:rPr lang="el-GR" sz="1400"/>
              <a:t>. Σύμφωνα με μεγάλη έρευνα ομάδας ερευνητών των πανεπιστημίων του </a:t>
            </a:r>
            <a:r>
              <a:rPr lang="el-GR" sz="1400">
                <a:hlinkClick r:id="rId3" tooltip="Σαν Φρανσίσκο"/>
              </a:rPr>
              <a:t>Σαν Φρανσίσκο</a:t>
            </a:r>
            <a:r>
              <a:rPr lang="el-GR" sz="1400"/>
              <a:t> και της Νέας Υόρκης που ολοκληρώθηκε το </a:t>
            </a:r>
            <a:r>
              <a:rPr lang="el-GR" sz="1400">
                <a:hlinkClick r:id="rId4" tooltip="2009"/>
              </a:rPr>
              <a:t>2009</a:t>
            </a:r>
            <a:r>
              <a:rPr lang="el-GR" sz="1400"/>
              <a:t>, από τους 450.000 ανθρώπους που παρακολουθούνταν, οι 118.000 έχασαν τη ζωή τους κατά τη διάρκεια των 20 χρόνων που η έρευνα διήρκεσε. Οι ερευνητές παρατήρησαν πως το ποσοστό αυτό, που αποτελεί το 26,2% του δείγματος, κατοικούσε σε πυκνοκατοικημένες περιοχές. Συμπέραναν, τελικώς, πως οι κάτοικοι αστικών κέντρων έχουν 30% περισσότερες πιθανότητες να αποκτήσουν κάποια πνευμονική ασθένεια. Σε συνέντευξή τους μάλιστα, οι ερευνητές τόνισαν το μεγάλο αριθμό κατοίκων σε μολυσμένες περιοχές, συσχετίζοντάς τον με το ποσοστό που αναφέραμε προηγουμένως. Όλος ο κόσμος, ωστόσο, έχει υποστεί τις βαριές συνέπειες του φωτοχημικού νέφους:</a:t>
            </a:r>
          </a:p>
          <a:p>
            <a:pPr>
              <a:lnSpc>
                <a:spcPct val="80000"/>
              </a:lnSpc>
            </a:pPr>
            <a:r>
              <a:rPr lang="el-GR" sz="1400"/>
              <a:t>Το 1952 το </a:t>
            </a:r>
            <a:r>
              <a:rPr lang="el-GR" sz="1400">
                <a:hlinkClick r:id="rId5" tooltip="Λονδίνο"/>
              </a:rPr>
              <a:t>Λονδίνο</a:t>
            </a:r>
            <a:r>
              <a:rPr lang="el-GR" sz="1400"/>
              <a:t> καλύπτεται από το Μεγάλο Νέφος του </a:t>
            </a:r>
            <a:r>
              <a:rPr lang="el-GR" sz="1400">
                <a:hlinkClick r:id="rId6" tooltip="1952"/>
              </a:rPr>
              <a:t>1952</a:t>
            </a:r>
            <a:r>
              <a:rPr lang="el-GR" sz="1400"/>
              <a:t> (The Great Smog of 1952, όπως έμεινε γνωστό) για τέσσερις μέρες. 4000 άνθρωποι χάνουν τη ζωή τους από αναπνευστικά προβλήματα στο σύντομο διάστημα αυτό και 8000 τις επόμενες εβδομάδες. </a:t>
            </a:r>
          </a:p>
          <a:p>
            <a:pPr>
              <a:lnSpc>
                <a:spcPct val="80000"/>
              </a:lnSpc>
            </a:pPr>
            <a:r>
              <a:rPr lang="el-GR" sz="1400"/>
              <a:t>Το Δεκέμβριο του 2005, η Ιρανική κυβέρνηση αποφασίζει να κλείσει τα σχολεία και τα δημόσια κτίρια στην Τεχεράνη, λόγω του νέφους που έχει σχηματιστεί πάνω από την πόλη, ενώ 1600 άτομα νοσηλεύονται με αναπνευστικά προβλήματα. Αιτία αποτελούν τα αφιλτράριστα καυσαέρια των αυτοκινήτων. </a:t>
            </a:r>
          </a:p>
          <a:p>
            <a:pPr>
              <a:lnSpc>
                <a:spcPct val="80000"/>
              </a:lnSpc>
            </a:pPr>
            <a:r>
              <a:rPr lang="el-GR" sz="1400"/>
              <a:t>Τον Οκτώβρη του 2006, ο ουρανός πάνω από την </a:t>
            </a:r>
            <a:r>
              <a:rPr lang="el-GR" sz="1400">
                <a:hlinkClick r:id="rId7" tooltip="Μαλαισία"/>
              </a:rPr>
              <a:t>Μαλαισία</a:t>
            </a:r>
            <a:r>
              <a:rPr lang="el-GR" sz="1400"/>
              <a:t> και τη </a:t>
            </a:r>
            <a:r>
              <a:rPr lang="el-GR" sz="1400">
                <a:hlinkClick r:id="rId8" tooltip="Σιγκαπούρη"/>
              </a:rPr>
              <a:t>Σιγκαπούρη</a:t>
            </a:r>
            <a:r>
              <a:rPr lang="el-GR" sz="1400"/>
              <a:t> καλύπτεται από νέφος. Αιτία αποτέλεσε ο καπνός από τις πυρκαγιές της </a:t>
            </a:r>
            <a:r>
              <a:rPr lang="el-GR" sz="1400">
                <a:hlinkClick r:id="rId9" tooltip="Ινδονησία"/>
              </a:rPr>
              <a:t>Ινδονησίας</a:t>
            </a:r>
            <a:r>
              <a:rPr lang="el-GR" sz="1400"/>
              <a:t>, που μεταφέρθηκε με νοτιοδυτικούς ανέμους. </a:t>
            </a:r>
          </a:p>
          <a:p>
            <a:pPr>
              <a:lnSpc>
                <a:spcPct val="80000"/>
              </a:lnSpc>
            </a:pPr>
            <a:endParaRPr lang="el-G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l-GR"/>
              <a:t>ΛΥΣΗ</a:t>
            </a:r>
          </a:p>
        </p:txBody>
      </p:sp>
      <p:sp>
        <p:nvSpPr>
          <p:cNvPr id="7171" name="Rectangle 3"/>
          <p:cNvSpPr>
            <a:spLocks noGrp="1" noChangeArrowheads="1"/>
          </p:cNvSpPr>
          <p:nvPr>
            <p:ph type="body" idx="1"/>
          </p:nvPr>
        </p:nvSpPr>
        <p:spPr/>
        <p:txBody>
          <a:bodyPr/>
          <a:lstStyle/>
          <a:p>
            <a:pPr>
              <a:lnSpc>
                <a:spcPct val="80000"/>
              </a:lnSpc>
            </a:pPr>
            <a:r>
              <a:rPr lang="el-GR" sz="1600"/>
              <a:t>Αν και το Λος Άντζελες ήταν η πρώτη πόλη όπου παρουσιάστηκε το φωτοχημικό νέφος, απορία δημιουργεί το γεγονός ότι από την περίοδο 1960-1970 μέχρι σήμερα παρατηρείται σημαντική μείωση των επιπέδων φωτοχημικού νέφους πάνω από την πόλη. Η παρατήρηση αυτή δεν είναι ανεξήγητη. Από την περίοδο εκείνη ένα μεγάλο ποσοστό των τεχνολογικών επιτευγμάτων που λάμβαναν χώρα στις Ηνωμένες Πολιτείες Αμερικής αφορούσαν τον περιορισμό της ατμοσφαιρικής ρύπανσης. Ο παράγοντας, ωστόσο, που συνέβαλλε στη μείωση του φωτοχημικού νέφους ήταν ο Έλεγχος Νέφους Καλιφόρνιας, ένα σύνολο κανόνων που στοχεύουν στην εξάλειψη της ατμοσφαιρικής ρύπανσης της πολιτείας της Καλιφόρνια. Οι κανόνες αυτοί περιλαμβάνουν τον υποχρεωτικό έλεγχο των οχημάτων κάθε δύο χρόνια, την προσθήκη μικρών χρηματικών ποσών στη φορολόγηση των αμερικανών πολιτών με σκοπό την ενίσχυση περιβαλλοντικών προγραμμάτων (12$ από την αρχή του 2005, 6$ τα προηγούμενα χρόνια) και έρευνες για να συγκεντρωθούν χρήσιμες πληροφορίες για τα αίτια του φαινομένου. Εκτιμήσεις λένε πως το πρόγραμμα αφαιρεί περίπου 400 τόνους νέφους κάθε μέρα. Ωστόσο, το πρόγραμμα θεωρείται ανεπιτυχές, δεδομένου ότι έχει περιορίσει μόνο το 12,3% των υδρογονανθράκων (CxHy) και το 9,8% του μονοξειδίου του άνθρακα (CO) στην ατμόσφαιρα, έναντι του 25% όλων των ρύπων, που υπολογιζόταν αρχικά πως θα μειωθεί. Η αποτυχία αυτή αποδίδεται στην έλλειψη ενημέρωσης των πολιτών πάνω στο φαινόμενο της ατμοσφαιρικής ρύπανσης. Το πρόγραμμα συνέβαλλε, ωστόσο, σημαντικά στον περιορισμό του φωτοχημικού νέφους.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l-GR"/>
          </a:p>
        </p:txBody>
      </p:sp>
      <p:sp>
        <p:nvSpPr>
          <p:cNvPr id="8195" name="Rectangle 3"/>
          <p:cNvSpPr>
            <a:spLocks noGrp="1" noChangeArrowheads="1"/>
          </p:cNvSpPr>
          <p:nvPr>
            <p:ph type="body" idx="1"/>
          </p:nvPr>
        </p:nvSpPr>
        <p:spPr/>
        <p:txBody>
          <a:bodyPr/>
          <a:lstStyle/>
          <a:p>
            <a:endParaRPr lang="el-GR"/>
          </a:p>
        </p:txBody>
      </p:sp>
    </p:spTree>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51</TotalTime>
  <Words>1026</Words>
  <Application>Microsoft Office PowerPoint</Application>
  <PresentationFormat>Προβολή στην οθόνη (4:3)</PresentationFormat>
  <Paragraphs>23</Paragraphs>
  <Slides>6</Slides>
  <Notes>0</Notes>
  <HiddenSlides>0</HiddenSlides>
  <MMClips>0</MMClips>
  <ScaleCrop>false</ScaleCrop>
  <HeadingPairs>
    <vt:vector size="6" baseType="variant">
      <vt:variant>
        <vt:lpstr>Γραμματοσειρές που χρησιμοποιούνται</vt:lpstr>
      </vt:variant>
      <vt:variant>
        <vt:i4>1</vt:i4>
      </vt:variant>
      <vt:variant>
        <vt:lpstr>Θέμα</vt:lpstr>
      </vt:variant>
      <vt:variant>
        <vt:i4>1</vt:i4>
      </vt:variant>
      <vt:variant>
        <vt:lpstr>Τίτλοι διαφανειών</vt:lpstr>
      </vt:variant>
      <vt:variant>
        <vt:i4>6</vt:i4>
      </vt:variant>
    </vt:vector>
  </HeadingPairs>
  <TitlesOfParts>
    <vt:vector size="8" baseType="lpstr">
      <vt:lpstr>Arial</vt:lpstr>
      <vt:lpstr>Προεπιλεγμένη σχεδίαση</vt:lpstr>
      <vt:lpstr>Διαφάνεια 1</vt:lpstr>
      <vt:lpstr>Διαφάνεια 2</vt:lpstr>
      <vt:lpstr>Διαφάνεια 3</vt:lpstr>
      <vt:lpstr>ΕΠΙΠΤΩΣΕΙΣ</vt:lpstr>
      <vt:lpstr>ΛΥΣΗ</vt:lpstr>
      <vt:lpstr>Διαφάνεια 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kostas</cp:lastModifiedBy>
  <cp:revision>3</cp:revision>
  <dcterms:created xsi:type="dcterms:W3CDTF">2015-01-26T10:29:10Z</dcterms:created>
  <dcterms:modified xsi:type="dcterms:W3CDTF">2015-05-09T17:16:59Z</dcterms:modified>
</cp:coreProperties>
</file>