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75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7 - Τίτλος"/>
          <p:cNvSpPr>
            <a:spLocks noGrp="1"/>
          </p:cNvSpPr>
          <p:nvPr>
            <p:ph type="ctrTitle"/>
          </p:nvPr>
        </p:nvSpPr>
        <p:spPr>
          <a:xfrm>
            <a:off x="2286000" y="3124200"/>
            <a:ext cx="6172200" cy="1894362"/>
          </a:xfrm>
        </p:spPr>
        <p:txBody>
          <a:bodyPr/>
          <a:lstStyle>
            <a:lvl1pPr>
              <a:defRPr b="1"/>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bwMode="auto">
          <a:xfrm rot="5400000">
            <a:off x="7764621" y="1174097"/>
            <a:ext cx="2286000" cy="381000"/>
          </a:xfrm>
        </p:spPr>
        <p:txBody>
          <a:bodyPr/>
          <a:lstStyle/>
          <a:p>
            <a:fld id="{0A161F79-E233-4E0B-B71B-C9F4CCFC246A}" type="datetimeFigureOut">
              <a:rPr lang="el-GR" smtClean="0"/>
              <a:pPr/>
              <a:t>09/05/2015</a:t>
            </a:fld>
            <a:endParaRPr lang="el-GR"/>
          </a:p>
        </p:txBody>
      </p:sp>
      <p:sp>
        <p:nvSpPr>
          <p:cNvPr id="17" name="16 - Θέση υποσέλιδου"/>
          <p:cNvSpPr>
            <a:spLocks noGrp="1"/>
          </p:cNvSpPr>
          <p:nvPr>
            <p:ph type="ftr" sz="quarter" idx="11"/>
          </p:nvPr>
        </p:nvSpPr>
        <p:spPr bwMode="auto">
          <a:xfrm rot="5400000">
            <a:off x="7077269" y="4181669"/>
            <a:ext cx="3657600" cy="384048"/>
          </a:xfrm>
        </p:spPr>
        <p:txBody>
          <a:bodyPr/>
          <a:lstStyle/>
          <a:p>
            <a:endParaRPr lang="el-GR"/>
          </a:p>
        </p:txBody>
      </p:sp>
      <p:sp>
        <p:nvSpPr>
          <p:cNvPr id="10" name="9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 Ευθεία γραμμή σύνδεσης"/>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Έλλειψη"/>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Έλλειψη"/>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Θέση αριθμού διαφάνειας"/>
          <p:cNvSpPr>
            <a:spLocks noGrp="1"/>
          </p:cNvSpPr>
          <p:nvPr>
            <p:ph type="sldNum" sz="quarter" idx="12"/>
          </p:nvPr>
        </p:nvSpPr>
        <p:spPr bwMode="auto">
          <a:xfrm>
            <a:off x="1325544" y="4928702"/>
            <a:ext cx="609600" cy="517524"/>
          </a:xfrm>
        </p:spPr>
        <p:txBody>
          <a:bodyPr/>
          <a:lstStyle/>
          <a:p>
            <a:fld id="{6A7152EC-17AB-4507-BAAF-8C9C2C8928E8}"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A161F79-E233-4E0B-B71B-C9F4CCFC246A}" type="datetimeFigureOut">
              <a:rPr lang="el-GR" smtClean="0"/>
              <a:pPr/>
              <a:t>09/05/2015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A7152EC-17AB-4507-BAAF-8C9C2C8928E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A161F79-E233-4E0B-B71B-C9F4CCFC246A}" type="datetimeFigureOut">
              <a:rPr lang="el-GR" smtClean="0"/>
              <a:pPr/>
              <a:t>09/05/2015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A7152EC-17AB-4507-BAAF-8C9C2C8928E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8" name="7 - Θέση περιεχομένου"/>
          <p:cNvSpPr>
            <a:spLocks noGrp="1"/>
          </p:cNvSpPr>
          <p:nvPr>
            <p:ph sz="quarter" idx="1"/>
          </p:nvPr>
        </p:nvSpPr>
        <p:spPr>
          <a:xfrm>
            <a:off x="457200" y="1600200"/>
            <a:ext cx="7467600" cy="487375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4"/>
          </p:nvPr>
        </p:nvSpPr>
        <p:spPr/>
        <p:txBody>
          <a:bodyPr rtlCol="0"/>
          <a:lstStyle/>
          <a:p>
            <a:fld id="{0A161F79-E233-4E0B-B71B-C9F4CCFC246A}" type="datetimeFigureOut">
              <a:rPr lang="el-GR" smtClean="0"/>
              <a:pPr/>
              <a:t>09/05/2015</a:t>
            </a:fld>
            <a:endParaRPr lang="el-GR"/>
          </a:p>
        </p:txBody>
      </p:sp>
      <p:sp>
        <p:nvSpPr>
          <p:cNvPr id="9" name="8 - Θέση αριθμού διαφάνειας"/>
          <p:cNvSpPr>
            <a:spLocks noGrp="1"/>
          </p:cNvSpPr>
          <p:nvPr>
            <p:ph type="sldNum" sz="quarter" idx="15"/>
          </p:nvPr>
        </p:nvSpPr>
        <p:spPr/>
        <p:txBody>
          <a:bodyPr rtlCol="0"/>
          <a:lstStyle/>
          <a:p>
            <a:fld id="{6A7152EC-17AB-4507-BAAF-8C9C2C8928E8}" type="slidenum">
              <a:rPr lang="el-GR" smtClean="0"/>
              <a:pPr/>
              <a:t>‹#›</a:t>
            </a:fld>
            <a:endParaRPr lang="el-GR"/>
          </a:p>
        </p:txBody>
      </p:sp>
      <p:sp>
        <p:nvSpPr>
          <p:cNvPr id="10" name="9 - Θέση υποσέλιδου"/>
          <p:cNvSpPr>
            <a:spLocks noGrp="1"/>
          </p:cNvSpPr>
          <p:nvPr>
            <p:ph type="ftr" sz="quarter" idx="16"/>
          </p:nvPr>
        </p:nvSpPr>
        <p:spPr/>
        <p:txBody>
          <a:bodyPr rtlCol="0"/>
          <a:lstStyle/>
          <a:p>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bwMode="auto">
          <a:xfrm rot="5400000">
            <a:off x="7763256" y="1170432"/>
            <a:ext cx="2286000" cy="381000"/>
          </a:xfrm>
        </p:spPr>
        <p:txBody>
          <a:bodyPr/>
          <a:lstStyle/>
          <a:p>
            <a:fld id="{0A161F79-E233-4E0B-B71B-C9F4CCFC246A}" type="datetimeFigureOut">
              <a:rPr lang="el-GR" smtClean="0"/>
              <a:pPr/>
              <a:t>09/05/2015</a:t>
            </a:fld>
            <a:endParaRPr lang="el-GR"/>
          </a:p>
        </p:txBody>
      </p:sp>
      <p:sp>
        <p:nvSpPr>
          <p:cNvPr id="5" name="4 - Θέση υποσέλιδου"/>
          <p:cNvSpPr>
            <a:spLocks noGrp="1"/>
          </p:cNvSpPr>
          <p:nvPr>
            <p:ph type="ftr" sz="quarter" idx="11"/>
          </p:nvPr>
        </p:nvSpPr>
        <p:spPr bwMode="auto">
          <a:xfrm rot="5400000">
            <a:off x="7077456" y="4178808"/>
            <a:ext cx="3657600" cy="384048"/>
          </a:xfrm>
        </p:spPr>
        <p:txBody>
          <a:bodyPr/>
          <a:lstStyle/>
          <a:p>
            <a:endParaRPr lang="el-GR"/>
          </a:p>
        </p:txBody>
      </p:sp>
      <p:sp>
        <p:nvSpPr>
          <p:cNvPr id="9" name="8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Έλλειψη"/>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Έλλειψη"/>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Ευθεία γραμμή σύνδεσης"/>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αριθμού διαφάνειας"/>
          <p:cNvSpPr>
            <a:spLocks noGrp="1"/>
          </p:cNvSpPr>
          <p:nvPr>
            <p:ph type="sldNum" sz="quarter" idx="12"/>
          </p:nvPr>
        </p:nvSpPr>
        <p:spPr bwMode="auto">
          <a:xfrm>
            <a:off x="1340616" y="4928702"/>
            <a:ext cx="609600" cy="517524"/>
          </a:xfrm>
        </p:spPr>
        <p:txBody>
          <a:bodyPr/>
          <a:lstStyle/>
          <a:p>
            <a:fld id="{6A7152EC-17AB-4507-BAAF-8C9C2C8928E8}"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0A161F79-E233-4E0B-B71B-C9F4CCFC246A}" type="datetimeFigureOut">
              <a:rPr lang="el-GR" smtClean="0"/>
              <a:pPr/>
              <a:t>09/05/2015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A7152EC-17AB-4507-BAAF-8C9C2C8928E8}" type="slidenum">
              <a:rPr lang="el-GR" smtClean="0"/>
              <a:pPr/>
              <a:t>‹#›</a:t>
            </a:fld>
            <a:endParaRPr lang="el-GR"/>
          </a:p>
        </p:txBody>
      </p:sp>
      <p:sp>
        <p:nvSpPr>
          <p:cNvPr id="9" name="8 - Θέση περιεχομένου"/>
          <p:cNvSpPr>
            <a:spLocks noGrp="1"/>
          </p:cNvSpPr>
          <p:nvPr>
            <p:ph sz="quarter" idx="1"/>
          </p:nvPr>
        </p:nvSpPr>
        <p:spPr>
          <a:xfrm>
            <a:off x="457200"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270248"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nchor="b"/>
          <a:lstStyle>
            <a:lvl1pPr>
              <a:defRPr/>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0A161F79-E233-4E0B-B71B-C9F4CCFC246A}" type="datetimeFigureOut">
              <a:rPr lang="el-GR" smtClean="0"/>
              <a:pPr/>
              <a:t>09/05/2015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A7152EC-17AB-4507-BAAF-8C9C2C8928E8}" type="slidenum">
              <a:rPr lang="el-GR" smtClean="0"/>
              <a:pPr/>
              <a:t>‹#›</a:t>
            </a:fld>
            <a:endParaRPr lang="el-GR"/>
          </a:p>
        </p:txBody>
      </p:sp>
      <p:sp>
        <p:nvSpPr>
          <p:cNvPr id="11" name="10 - Θέση περιεχομένου"/>
          <p:cNvSpPr>
            <a:spLocks noGrp="1"/>
          </p:cNvSpPr>
          <p:nvPr>
            <p:ph sz="quarter" idx="2"/>
          </p:nvPr>
        </p:nvSpPr>
        <p:spPr>
          <a:xfrm>
            <a:off x="457200"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371975"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6" name="5 - Θέση ημερομηνίας"/>
          <p:cNvSpPr>
            <a:spLocks noGrp="1"/>
          </p:cNvSpPr>
          <p:nvPr>
            <p:ph type="dt" sz="half" idx="10"/>
          </p:nvPr>
        </p:nvSpPr>
        <p:spPr/>
        <p:txBody>
          <a:bodyPr rtlCol="0"/>
          <a:lstStyle/>
          <a:p>
            <a:fld id="{0A161F79-E233-4E0B-B71B-C9F4CCFC246A}" type="datetimeFigureOut">
              <a:rPr lang="el-GR" smtClean="0"/>
              <a:pPr/>
              <a:t>09/05/2015</a:t>
            </a:fld>
            <a:endParaRPr lang="el-GR"/>
          </a:p>
        </p:txBody>
      </p:sp>
      <p:sp>
        <p:nvSpPr>
          <p:cNvPr id="7" name="6 - Θέση αριθμού διαφάνειας"/>
          <p:cNvSpPr>
            <a:spLocks noGrp="1"/>
          </p:cNvSpPr>
          <p:nvPr>
            <p:ph type="sldNum" sz="quarter" idx="11"/>
          </p:nvPr>
        </p:nvSpPr>
        <p:spPr/>
        <p:txBody>
          <a:bodyPr rtlCol="0"/>
          <a:lstStyle/>
          <a:p>
            <a:fld id="{6A7152EC-17AB-4507-BAAF-8C9C2C8928E8}" type="slidenum">
              <a:rPr lang="el-GR" smtClean="0"/>
              <a:pPr/>
              <a:t>‹#›</a:t>
            </a:fld>
            <a:endParaRPr lang="el-GR"/>
          </a:p>
        </p:txBody>
      </p:sp>
      <p:sp>
        <p:nvSpPr>
          <p:cNvPr id="8" name="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A161F79-E233-4E0B-B71B-C9F4CCFC246A}" type="datetimeFigureOut">
              <a:rPr lang="el-GR" smtClean="0"/>
              <a:pPr/>
              <a:t>09/05/2015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A7152EC-17AB-4507-BAAF-8C9C2C8928E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Θέση περιεχομένου"/>
          <p:cNvSpPr>
            <a:spLocks noGrp="1"/>
          </p:cNvSpPr>
          <p:nvPr>
            <p:ph sz="quarter" idx="1"/>
          </p:nvPr>
        </p:nvSpPr>
        <p:spPr>
          <a:xfrm>
            <a:off x="304800" y="274320"/>
            <a:ext cx="5638800" cy="6327648"/>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4"/>
          </p:nvPr>
        </p:nvSpPr>
        <p:spPr/>
        <p:txBody>
          <a:bodyPr rtlCol="0"/>
          <a:lstStyle/>
          <a:p>
            <a:fld id="{0A161F79-E233-4E0B-B71B-C9F4CCFC246A}" type="datetimeFigureOut">
              <a:rPr lang="el-GR" smtClean="0"/>
              <a:pPr/>
              <a:t>09/05/2015</a:t>
            </a:fld>
            <a:endParaRPr lang="el-GR"/>
          </a:p>
        </p:txBody>
      </p:sp>
      <p:sp>
        <p:nvSpPr>
          <p:cNvPr id="22" name="21 - Θέση αριθμού διαφάνειας"/>
          <p:cNvSpPr>
            <a:spLocks noGrp="1"/>
          </p:cNvSpPr>
          <p:nvPr>
            <p:ph type="sldNum" sz="quarter" idx="15"/>
          </p:nvPr>
        </p:nvSpPr>
        <p:spPr/>
        <p:txBody>
          <a:bodyPr rtlCol="0"/>
          <a:lstStyle/>
          <a:p>
            <a:fld id="{6A7152EC-17AB-4507-BAAF-8C9C2C8928E8}" type="slidenum">
              <a:rPr lang="el-GR" smtClean="0"/>
              <a:pPr/>
              <a:t>‹#›</a:t>
            </a:fld>
            <a:endParaRPr lang="el-GR"/>
          </a:p>
        </p:txBody>
      </p:sp>
      <p:sp>
        <p:nvSpPr>
          <p:cNvPr id="23" name="22 - Θέση υποσέλιδου"/>
          <p:cNvSpPr>
            <a:spLocks noGrp="1"/>
          </p:cNvSpPr>
          <p:nvPr>
            <p:ph type="ftr" sz="quarter" idx="16"/>
          </p:nvPr>
        </p:nvSpPr>
        <p:spPr/>
        <p:txBody>
          <a:bodyPr rtlCol="0"/>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rot="5400000">
            <a:off x="3350133" y="3200400"/>
            <a:ext cx="6309360" cy="457200"/>
          </a:xfrm>
        </p:spPr>
        <p:txBody>
          <a:bodyPr anchor="b"/>
          <a:lstStyle>
            <a:lvl1pPr algn="l">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10" name="9 - Ευθεία γραμμή σύνδεσης"/>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Θέση ημερομηνίας"/>
          <p:cNvSpPr>
            <a:spLocks noGrp="1"/>
          </p:cNvSpPr>
          <p:nvPr>
            <p:ph type="dt" sz="half" idx="10"/>
          </p:nvPr>
        </p:nvSpPr>
        <p:spPr/>
        <p:txBody>
          <a:bodyPr rtlCol="0"/>
          <a:lstStyle/>
          <a:p>
            <a:fld id="{0A161F79-E233-4E0B-B71B-C9F4CCFC246A}" type="datetimeFigureOut">
              <a:rPr lang="el-GR" smtClean="0"/>
              <a:pPr/>
              <a:t>09/05/2015</a:t>
            </a:fld>
            <a:endParaRPr lang="el-GR"/>
          </a:p>
        </p:txBody>
      </p:sp>
      <p:sp>
        <p:nvSpPr>
          <p:cNvPr id="18" name="17 - Θέση αριθμού διαφάνειας"/>
          <p:cNvSpPr>
            <a:spLocks noGrp="1"/>
          </p:cNvSpPr>
          <p:nvPr>
            <p:ph type="sldNum" sz="quarter" idx="11"/>
          </p:nvPr>
        </p:nvSpPr>
        <p:spPr/>
        <p:txBody>
          <a:bodyPr rtlCol="0"/>
          <a:lstStyle/>
          <a:p>
            <a:fld id="{6A7152EC-17AB-4507-BAAF-8C9C2C8928E8}" type="slidenum">
              <a:rPr lang="el-GR" smtClean="0"/>
              <a:pPr/>
              <a:t>‹#›</a:t>
            </a:fld>
            <a:endParaRPr lang="el-GR"/>
          </a:p>
        </p:txBody>
      </p:sp>
      <p:sp>
        <p:nvSpPr>
          <p:cNvPr id="21" name="20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A161F79-E233-4E0B-B71B-C9F4CCFC246A}" type="datetimeFigureOut">
              <a:rPr lang="el-GR" smtClean="0"/>
              <a:pPr/>
              <a:t>09/05/2015</a:t>
            </a:fld>
            <a:endParaRPr lang="el-GR"/>
          </a:p>
        </p:txBody>
      </p:sp>
      <p:sp>
        <p:nvSpPr>
          <p:cNvPr id="3" name="2 - Θέση υποσέλιδου"/>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Θέση αριθμού διαφάνειας"/>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A7152EC-17AB-4507-BAAF-8C9C2C8928E8}"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195736" y="1124744"/>
            <a:ext cx="6172200" cy="1894362"/>
          </a:xfrm>
        </p:spPr>
        <p:txBody>
          <a:bodyPr>
            <a:normAutofit/>
          </a:bodyPr>
          <a:lstStyle/>
          <a:p>
            <a:r>
              <a:rPr lang="el-GR" sz="3600" u="sng" dirty="0" smtClean="0">
                <a:solidFill>
                  <a:schemeClr val="tx1">
                    <a:lumMod val="85000"/>
                    <a:lumOff val="15000"/>
                  </a:schemeClr>
                </a:solidFill>
              </a:rPr>
              <a:t>ΡΥΠΑΝΣΗ ΤΩΝ ΥΔΑΤΩΝ</a:t>
            </a:r>
            <a:endParaRPr lang="el-GR" sz="3600" u="sng" dirty="0">
              <a:solidFill>
                <a:schemeClr val="tx1">
                  <a:lumMod val="85000"/>
                  <a:lumOff val="15000"/>
                </a:schemeClr>
              </a:solidFill>
            </a:endParaRPr>
          </a:p>
        </p:txBody>
      </p:sp>
      <p:sp>
        <p:nvSpPr>
          <p:cNvPr id="3" name="2 - Υπότιτλος"/>
          <p:cNvSpPr>
            <a:spLocks noGrp="1"/>
          </p:cNvSpPr>
          <p:nvPr>
            <p:ph type="subTitle" idx="1"/>
          </p:nvPr>
        </p:nvSpPr>
        <p:spPr>
          <a:xfrm>
            <a:off x="2339752" y="4221088"/>
            <a:ext cx="6172200" cy="1371600"/>
          </a:xfrm>
        </p:spPr>
        <p:txBody>
          <a:bodyPr>
            <a:noAutofit/>
          </a:bodyPr>
          <a:lstStyle/>
          <a:p>
            <a:pPr algn="r"/>
            <a:r>
              <a:rPr lang="el-GR" sz="2000" dirty="0" smtClean="0"/>
              <a:t/>
            </a:r>
            <a:br>
              <a:rPr lang="el-GR" sz="2000" dirty="0" smtClean="0"/>
            </a:br>
            <a:r>
              <a:rPr lang="el-GR" sz="2000" u="sng" dirty="0" smtClean="0"/>
              <a:t>ΒΙΟΛΟΓΙΑ</a:t>
            </a:r>
          </a:p>
          <a:p>
            <a:pPr algn="r"/>
            <a:r>
              <a:rPr lang="el-GR" sz="2000" dirty="0" smtClean="0"/>
              <a:t>Σταύρη Λαφογιάννη</a:t>
            </a:r>
          </a:p>
          <a:p>
            <a:pPr algn="r"/>
            <a:r>
              <a:rPr lang="el-GR" sz="2000" dirty="0" smtClean="0"/>
              <a:t>Ελεντίνα Καββούρη</a:t>
            </a:r>
            <a:br>
              <a:rPr lang="el-GR" sz="2000" dirty="0" smtClean="0"/>
            </a:br>
            <a:r>
              <a:rPr lang="el-GR" sz="2000" dirty="0" smtClean="0"/>
              <a:t>Καθηγήτρια: Κόγια Κωνσταντίνα</a:t>
            </a:r>
            <a:endParaRPr lang="en-US" sz="2000" dirty="0" smtClean="0"/>
          </a:p>
          <a:p>
            <a:pPr algn="r"/>
            <a:endParaRPr lang="el-GR"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1" dirty="0" smtClean="0"/>
              <a:t>προβλημα:</a:t>
            </a:r>
            <a:endParaRPr lang="el-GR" sz="3600" b="1" dirty="0"/>
          </a:p>
        </p:txBody>
      </p:sp>
      <p:sp>
        <p:nvSpPr>
          <p:cNvPr id="3" name="2 - Θέση περιεχομένου"/>
          <p:cNvSpPr>
            <a:spLocks noGrp="1"/>
          </p:cNvSpPr>
          <p:nvPr>
            <p:ph sz="quarter" idx="1"/>
          </p:nvPr>
        </p:nvSpPr>
        <p:spPr/>
        <p:txBody>
          <a:bodyPr>
            <a:normAutofit/>
          </a:bodyPr>
          <a:lstStyle/>
          <a:p>
            <a:pPr algn="ctr"/>
            <a:r>
              <a:rPr lang="en-US" u="sng" dirty="0" smtClean="0">
                <a:solidFill>
                  <a:schemeClr val="accent2">
                    <a:lumMod val="75000"/>
                  </a:schemeClr>
                </a:solidFill>
              </a:rPr>
              <a:t>O</a:t>
            </a:r>
            <a:r>
              <a:rPr lang="el-GR" u="sng" dirty="0" smtClean="0">
                <a:solidFill>
                  <a:schemeClr val="accent2">
                    <a:lumMod val="75000"/>
                  </a:schemeClr>
                </a:solidFill>
              </a:rPr>
              <a:t> άνθρωπος</a:t>
            </a:r>
            <a:r>
              <a:rPr lang="en-US" u="sng" dirty="0" smtClean="0">
                <a:solidFill>
                  <a:schemeClr val="accent2">
                    <a:lumMod val="75000"/>
                  </a:schemeClr>
                </a:solidFill>
              </a:rPr>
              <a:t> </a:t>
            </a:r>
            <a:r>
              <a:rPr lang="el-GR" dirty="0" smtClean="0">
                <a:solidFill>
                  <a:schemeClr val="accent2">
                    <a:lumMod val="75000"/>
                  </a:schemeClr>
                </a:solidFill>
              </a:rPr>
              <a:t>στις μέρες μας μολύνει το νερό. Οι βιομηχανίες και οι άνθρωποι ρίχνουν χημικά απόβλητα και σκουπίδια στα ποτάμια, τις λίμνες και τη θάλασσα. Επίσης το νερό μολύνεται και από χημικά που πέφτουν στη γη, και που τελικά καταλήγουν στο νερό. Η όξινη βροχή στις βιομηχανικές χώρες μολύνει επίσης το νερό, τις λίμνες και τα ποτάμια. Το νερό που μολύνεται γίνεται επικίνδυνο για τους ανθρώπους, τα ζώα και τα φυτά.</a:t>
            </a:r>
            <a:endParaRPr lang="el-GR"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b="1" dirty="0" smtClean="0"/>
              <a:t>με λιγα λογια ο,τι πεφτει στο νερο:</a:t>
            </a:r>
            <a:endParaRPr lang="el-GR" sz="3200" b="1" dirty="0"/>
          </a:p>
        </p:txBody>
      </p:sp>
      <p:sp>
        <p:nvSpPr>
          <p:cNvPr id="5" name="4 - Θέση περιεχομένου"/>
          <p:cNvSpPr>
            <a:spLocks noGrp="1"/>
          </p:cNvSpPr>
          <p:nvPr>
            <p:ph sz="quarter" idx="2"/>
          </p:nvPr>
        </p:nvSpPr>
        <p:spPr>
          <a:xfrm>
            <a:off x="611560" y="1484784"/>
            <a:ext cx="7272808" cy="2664296"/>
          </a:xfrm>
        </p:spPr>
        <p:txBody>
          <a:bodyPr>
            <a:normAutofit fontScale="92500" lnSpcReduction="10000"/>
          </a:bodyPr>
          <a:lstStyle/>
          <a:p>
            <a:r>
              <a:rPr lang="el-GR" dirty="0" smtClean="0">
                <a:solidFill>
                  <a:schemeClr val="accent2">
                    <a:lumMod val="75000"/>
                  </a:schemeClr>
                </a:solidFill>
              </a:rPr>
              <a:t>Οι ουσίες αυτές διαλύονται στο νερό, επιπλέουν ή κατακάθονται στον πυθµένα και προέρχονται κυρίως από </a:t>
            </a:r>
            <a:r>
              <a:rPr lang="el-GR" u="sng" dirty="0" smtClean="0">
                <a:solidFill>
                  <a:schemeClr val="accent2">
                    <a:lumMod val="75000"/>
                  </a:schemeClr>
                </a:solidFill>
              </a:rPr>
              <a:t>ανθρωπογενείς δραστηριότητες</a:t>
            </a:r>
            <a:r>
              <a:rPr lang="el-GR" dirty="0" smtClean="0">
                <a:solidFill>
                  <a:schemeClr val="accent2">
                    <a:lumMod val="75000"/>
                  </a:schemeClr>
                </a:solidFill>
              </a:rPr>
              <a:t>, όπως το πετρέλαιο και τα λιπάσµατα. Επίσης, είναι πιθανή η απελευθέρωση ενέργειας υπό τη µ</a:t>
            </a:r>
            <a:r>
              <a:rPr lang="el-GR" dirty="0" err="1" smtClean="0">
                <a:solidFill>
                  <a:schemeClr val="accent2">
                    <a:lumMod val="75000"/>
                  </a:schemeClr>
                </a:solidFill>
              </a:rPr>
              <a:t>ορφή</a:t>
            </a:r>
            <a:r>
              <a:rPr lang="el-GR" dirty="0" smtClean="0">
                <a:solidFill>
                  <a:schemeClr val="accent2">
                    <a:lumMod val="75000"/>
                  </a:schemeClr>
                </a:solidFill>
              </a:rPr>
              <a:t> θερµότητας ή ραδιενέργειας, η οποία προκαλεί αύξηση της θερµοκρασίας του νερού, οπότε έχουµε τη «θερµική ρύπανση των υδάτων»</a:t>
            </a:r>
          </a:p>
          <a:p>
            <a:endParaRPr lang="el-GR" dirty="0"/>
          </a:p>
        </p:txBody>
      </p:sp>
      <p:pic>
        <p:nvPicPr>
          <p:cNvPr id="8" name="7 - Θέση περιεχομένου" descr="molynsh 2.jpg"/>
          <p:cNvPicPr>
            <a:picLocks noGrp="1" noChangeAspect="1"/>
          </p:cNvPicPr>
          <p:nvPr>
            <p:ph sz="quarter" idx="1"/>
          </p:nvPr>
        </p:nvPicPr>
        <p:blipFill>
          <a:blip r:embed="rId2" cstate="email"/>
          <a:stretch>
            <a:fillRect/>
          </a:stretch>
        </p:blipFill>
        <p:spPr>
          <a:xfrm>
            <a:off x="2771800" y="4149080"/>
            <a:ext cx="3657600" cy="2436876"/>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συνεπειεσ αυτου του προβληματοσ: </a:t>
            </a:r>
            <a:endParaRPr lang="el-GR" sz="3200" b="1" dirty="0"/>
          </a:p>
        </p:txBody>
      </p:sp>
      <p:sp>
        <p:nvSpPr>
          <p:cNvPr id="4" name="3 - Θέση περιεχομένου"/>
          <p:cNvSpPr>
            <a:spLocks noGrp="1"/>
          </p:cNvSpPr>
          <p:nvPr>
            <p:ph sz="quarter" idx="1"/>
          </p:nvPr>
        </p:nvSpPr>
        <p:spPr/>
        <p:txBody>
          <a:bodyPr/>
          <a:lstStyle/>
          <a:p>
            <a:r>
              <a:rPr lang="el-GR" dirty="0" smtClean="0">
                <a:solidFill>
                  <a:schemeClr val="accent2">
                    <a:lumMod val="75000"/>
                  </a:schemeClr>
                </a:solidFill>
              </a:rPr>
              <a:t>Η μεταβολή αυτή µπορεί να έχει αρνητικές επιπτώσεις στον άνθρωπο, σε άλλους ζωικούς ή φυτικούς οργανισµούς και γενικότερα να διαταράξει την ισορροπία των οικοσυστημάτων σε µ</a:t>
            </a:r>
            <a:r>
              <a:rPr lang="el-GR" dirty="0" err="1" smtClean="0">
                <a:solidFill>
                  <a:schemeClr val="accent2">
                    <a:lumMod val="75000"/>
                  </a:schemeClr>
                </a:solidFill>
              </a:rPr>
              <a:t>ικρή</a:t>
            </a:r>
            <a:r>
              <a:rPr lang="el-GR" dirty="0" smtClean="0">
                <a:solidFill>
                  <a:schemeClr val="accent2">
                    <a:lumMod val="75000"/>
                  </a:schemeClr>
                </a:solidFill>
              </a:rPr>
              <a:t> ή µ</a:t>
            </a:r>
            <a:r>
              <a:rPr lang="el-GR" dirty="0" err="1" smtClean="0">
                <a:solidFill>
                  <a:schemeClr val="accent2">
                    <a:lumMod val="75000"/>
                  </a:schemeClr>
                </a:solidFill>
              </a:rPr>
              <a:t>εγάλη</a:t>
            </a:r>
            <a:r>
              <a:rPr lang="el-GR" dirty="0" smtClean="0">
                <a:solidFill>
                  <a:schemeClr val="accent2">
                    <a:lumMod val="75000"/>
                  </a:schemeClr>
                </a:solidFill>
              </a:rPr>
              <a:t> γεωγραφική κλίµακα.</a:t>
            </a:r>
          </a:p>
          <a:p>
            <a:endParaRPr lang="el-GR" dirty="0"/>
          </a:p>
        </p:txBody>
      </p:sp>
      <p:pic>
        <p:nvPicPr>
          <p:cNvPr id="6" name="5 - Θέση περιεχομένου" descr="molynsh 3.jpg"/>
          <p:cNvPicPr>
            <a:picLocks noGrp="1" noChangeAspect="1"/>
          </p:cNvPicPr>
          <p:nvPr>
            <p:ph sz="quarter" idx="2"/>
          </p:nvPr>
        </p:nvPicPr>
        <p:blipFill>
          <a:blip r:embed="rId2" cstate="email"/>
          <a:stretch>
            <a:fillRect/>
          </a:stretch>
        </p:blipFill>
        <p:spPr>
          <a:xfrm>
            <a:off x="4422775" y="1600200"/>
            <a:ext cx="2957537" cy="4033005"/>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1" dirty="0" err="1" smtClean="0"/>
              <a:t>λυσεισ</a:t>
            </a:r>
            <a:r>
              <a:rPr lang="el-GR" sz="3600" b="1" dirty="0" smtClean="0"/>
              <a:t> προβληματοσ : </a:t>
            </a:r>
            <a:endParaRPr lang="el-GR" sz="3600" b="1" dirty="0"/>
          </a:p>
        </p:txBody>
      </p:sp>
      <p:sp>
        <p:nvSpPr>
          <p:cNvPr id="3" name="2 - Θέση περιεχομένου"/>
          <p:cNvSpPr>
            <a:spLocks noGrp="1"/>
          </p:cNvSpPr>
          <p:nvPr>
            <p:ph sz="quarter" idx="1"/>
          </p:nvPr>
        </p:nvSpPr>
        <p:spPr>
          <a:xfrm>
            <a:off x="457200" y="1600200"/>
            <a:ext cx="4762872" cy="4349080"/>
          </a:xfrm>
        </p:spPr>
        <p:txBody>
          <a:bodyPr>
            <a:normAutofit fontScale="92500"/>
          </a:bodyPr>
          <a:lstStyle/>
          <a:p>
            <a:r>
              <a:rPr lang="el-GR" dirty="0" smtClean="0">
                <a:solidFill>
                  <a:schemeClr val="accent2">
                    <a:lumMod val="75000"/>
                  </a:schemeClr>
                </a:solidFill>
              </a:rPr>
              <a:t>Οι εργοστασιάρχες πρέπει να κάνουν βιολογικούς καθαρισμούς έτσι ώστε να φτάνει το νερό καθαρό στις θάλασσες, στις λίμνες και στα ποτάμια. Οι αγρότες να καλλιεργούν τα χωράφια τους με βιολογική καλλιέργεια. Δηλαδή να μη χρησιμοποιούν πολλά λιπάσματα και να χρησιμοποιούν λιπάσματα που είναι φιλικά προς το περιβάλλον (φυσικά).</a:t>
            </a:r>
            <a:endParaRPr lang="el-GR" dirty="0">
              <a:solidFill>
                <a:schemeClr val="accent2">
                  <a:lumMod val="75000"/>
                </a:schemeClr>
              </a:solidFill>
            </a:endParaRPr>
          </a:p>
        </p:txBody>
      </p:sp>
      <p:pic>
        <p:nvPicPr>
          <p:cNvPr id="12" name="11 - Θέση περιεχομένου" descr="molynsh 5.jpg"/>
          <p:cNvPicPr>
            <a:picLocks noGrp="1" noChangeAspect="1"/>
          </p:cNvPicPr>
          <p:nvPr>
            <p:ph sz="quarter" idx="2"/>
          </p:nvPr>
        </p:nvPicPr>
        <p:blipFill>
          <a:blip r:embed="rId2" cstate="email"/>
          <a:stretch>
            <a:fillRect/>
          </a:stretch>
        </p:blipFill>
        <p:spPr>
          <a:xfrm>
            <a:off x="5436096" y="2060848"/>
            <a:ext cx="2311334" cy="2664296"/>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Προεξοχή">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59</TotalTime>
  <Words>244</Words>
  <Application>Microsoft Office PowerPoint</Application>
  <PresentationFormat>Προβολή στην οθόνη (4:3)</PresentationFormat>
  <Paragraphs>12</Paragraphs>
  <Slides>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vt:i4>
      </vt:variant>
    </vt:vector>
  </HeadingPairs>
  <TitlesOfParts>
    <vt:vector size="6" baseType="lpstr">
      <vt:lpstr>Προεξοχή</vt:lpstr>
      <vt:lpstr>ΡΥΠΑΝΣΗ ΤΩΝ ΥΔΑΤΩΝ</vt:lpstr>
      <vt:lpstr>προβλημα:</vt:lpstr>
      <vt:lpstr>με λιγα λογια ο,τι πεφτει στο νερο:</vt:lpstr>
      <vt:lpstr>συνεπειεσ αυτου του προβληματοσ: </vt:lpstr>
      <vt:lpstr>λυσεισ προβληματοσ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ΡΥΠΑΝΣΗ ΤΩΝ ΥΔΑΤΩΝ</dc:title>
  <dc:creator>user</dc:creator>
  <cp:lastModifiedBy>kostas</cp:lastModifiedBy>
  <cp:revision>9</cp:revision>
  <dcterms:created xsi:type="dcterms:W3CDTF">2015-03-01T20:39:17Z</dcterms:created>
  <dcterms:modified xsi:type="dcterms:W3CDTF">2015-05-09T17:08:02Z</dcterms:modified>
</cp:coreProperties>
</file>