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7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0"/>
            <a:ext cx="9142413" cy="6856413"/>
            <a:chOff x="0" y="0"/>
            <a:chExt cx="5759" cy="4319"/>
          </a:xfrm>
        </p:grpSpPr>
        <p:sp>
          <p:nvSpPr>
            <p:cNvPr id="12291"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el-GR"/>
            </a:p>
          </p:txBody>
        </p:sp>
        <p:grpSp>
          <p:nvGrpSpPr>
            <p:cNvPr id="12292" name="Group 4"/>
            <p:cNvGrpSpPr>
              <a:grpSpLocks/>
            </p:cNvGrpSpPr>
            <p:nvPr userDrawn="1"/>
          </p:nvGrpSpPr>
          <p:grpSpPr bwMode="auto">
            <a:xfrm>
              <a:off x="0" y="0"/>
              <a:ext cx="5759" cy="4319"/>
              <a:chOff x="0" y="0"/>
              <a:chExt cx="5759" cy="4319"/>
            </a:xfrm>
          </p:grpSpPr>
          <p:sp>
            <p:nvSpPr>
              <p:cNvPr id="12293"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l-GR"/>
              </a:p>
            </p:txBody>
          </p:sp>
          <p:sp>
            <p:nvSpPr>
              <p:cNvPr id="12294"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l-GR"/>
              </a:p>
            </p:txBody>
          </p:sp>
          <p:sp>
            <p:nvSpPr>
              <p:cNvPr id="12295"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l-GR"/>
              </a:p>
            </p:txBody>
          </p:sp>
          <p:sp>
            <p:nvSpPr>
              <p:cNvPr id="12296"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l-GR"/>
              </a:p>
            </p:txBody>
          </p:sp>
          <p:sp>
            <p:nvSpPr>
              <p:cNvPr id="12297"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l-GR"/>
              </a:p>
            </p:txBody>
          </p:sp>
          <p:sp>
            <p:nvSpPr>
              <p:cNvPr id="12298"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l-GR"/>
              </a:p>
            </p:txBody>
          </p:sp>
          <p:sp>
            <p:nvSpPr>
              <p:cNvPr id="12299"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l-GR"/>
              </a:p>
            </p:txBody>
          </p:sp>
          <p:sp>
            <p:nvSpPr>
              <p:cNvPr id="12300"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l-GR"/>
              </a:p>
            </p:txBody>
          </p:sp>
          <p:sp>
            <p:nvSpPr>
              <p:cNvPr id="12301"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l-GR"/>
              </a:p>
            </p:txBody>
          </p:sp>
          <p:sp>
            <p:nvSpPr>
              <p:cNvPr id="12302"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l-GR"/>
              </a:p>
            </p:txBody>
          </p:sp>
          <p:sp>
            <p:nvSpPr>
              <p:cNvPr id="12303"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2304"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2305"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2306"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2307"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2308"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2309"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2310"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l-GR"/>
              </a:p>
            </p:txBody>
          </p:sp>
          <p:sp>
            <p:nvSpPr>
              <p:cNvPr id="12311"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l-GR"/>
              </a:p>
            </p:txBody>
          </p:sp>
          <p:sp>
            <p:nvSpPr>
              <p:cNvPr id="12312"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l-GR"/>
              </a:p>
            </p:txBody>
          </p:sp>
          <p:sp>
            <p:nvSpPr>
              <p:cNvPr id="12313"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l-GR"/>
              </a:p>
            </p:txBody>
          </p:sp>
          <p:sp>
            <p:nvSpPr>
              <p:cNvPr id="12314"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2315"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l-GR"/>
              </a:p>
            </p:txBody>
          </p:sp>
          <p:sp>
            <p:nvSpPr>
              <p:cNvPr id="12316"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l-GR"/>
              </a:p>
            </p:txBody>
          </p:sp>
          <p:sp>
            <p:nvSpPr>
              <p:cNvPr id="12317"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l-GR"/>
              </a:p>
            </p:txBody>
          </p:sp>
          <p:grpSp>
            <p:nvGrpSpPr>
              <p:cNvPr id="12318" name="Group 30"/>
              <p:cNvGrpSpPr>
                <a:grpSpLocks/>
              </p:cNvGrpSpPr>
              <p:nvPr/>
            </p:nvGrpSpPr>
            <p:grpSpPr bwMode="auto">
              <a:xfrm>
                <a:off x="0" y="0"/>
                <a:ext cx="5758" cy="1045"/>
                <a:chOff x="0" y="0"/>
                <a:chExt cx="5758" cy="1045"/>
              </a:xfrm>
            </p:grpSpPr>
            <p:sp>
              <p:nvSpPr>
                <p:cNvPr id="12319"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20"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21"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22"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23"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24"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25"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26"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27"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28"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29"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30"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31"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32"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2333"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grpSp>
          <p:grpSp>
            <p:nvGrpSpPr>
              <p:cNvPr id="12334" name="Group 46"/>
              <p:cNvGrpSpPr>
                <a:grpSpLocks/>
              </p:cNvGrpSpPr>
              <p:nvPr/>
            </p:nvGrpSpPr>
            <p:grpSpPr bwMode="auto">
              <a:xfrm>
                <a:off x="0" y="558"/>
                <a:ext cx="5758" cy="487"/>
                <a:chOff x="0" y="558"/>
                <a:chExt cx="5758" cy="487"/>
              </a:xfrm>
            </p:grpSpPr>
            <p:sp>
              <p:nvSpPr>
                <p:cNvPr id="12335"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el-GR"/>
                </a:p>
              </p:txBody>
            </p:sp>
            <p:sp>
              <p:nvSpPr>
                <p:cNvPr id="12336"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el-GR"/>
                </a:p>
              </p:txBody>
            </p:sp>
          </p:grpSp>
          <p:grpSp>
            <p:nvGrpSpPr>
              <p:cNvPr id="12337" name="Group 49"/>
              <p:cNvGrpSpPr>
                <a:grpSpLocks/>
              </p:cNvGrpSpPr>
              <p:nvPr/>
            </p:nvGrpSpPr>
            <p:grpSpPr bwMode="auto">
              <a:xfrm>
                <a:off x="264" y="1039"/>
                <a:ext cx="5200" cy="3280"/>
                <a:chOff x="264" y="1039"/>
                <a:chExt cx="5200" cy="3280"/>
              </a:xfrm>
            </p:grpSpPr>
            <p:sp>
              <p:nvSpPr>
                <p:cNvPr id="12338"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2339"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2340"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2341"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2342"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2343"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2344"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2345"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2346"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grpSp>
          <p:sp>
            <p:nvSpPr>
              <p:cNvPr id="12347"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2348"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el-GR"/>
              </a:p>
            </p:txBody>
          </p:sp>
          <p:sp>
            <p:nvSpPr>
              <p:cNvPr id="12349"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el-GR"/>
              </a:p>
            </p:txBody>
          </p:sp>
          <p:sp>
            <p:nvSpPr>
              <p:cNvPr id="12350"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el-GR"/>
              </a:p>
            </p:txBody>
          </p:sp>
          <p:sp>
            <p:nvSpPr>
              <p:cNvPr id="12351"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2352"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el-GR"/>
              </a:p>
            </p:txBody>
          </p:sp>
          <p:sp>
            <p:nvSpPr>
              <p:cNvPr id="12353"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el-GR"/>
              </a:p>
            </p:txBody>
          </p:sp>
          <p:sp>
            <p:nvSpPr>
              <p:cNvPr id="12354"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el-GR"/>
              </a:p>
            </p:txBody>
          </p:sp>
        </p:grpSp>
      </p:grpSp>
      <p:sp>
        <p:nvSpPr>
          <p:cNvPr id="12355"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el-GR"/>
              <a:t>Click to edit Master title style</a:t>
            </a:r>
          </a:p>
        </p:txBody>
      </p:sp>
      <p:sp>
        <p:nvSpPr>
          <p:cNvPr id="12356"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Click to edit Master subtitle style</a:t>
            </a:r>
          </a:p>
        </p:txBody>
      </p:sp>
      <p:sp>
        <p:nvSpPr>
          <p:cNvPr id="12357" name="Rectangle 69"/>
          <p:cNvSpPr>
            <a:spLocks noGrp="1" noChangeArrowheads="1"/>
          </p:cNvSpPr>
          <p:nvPr>
            <p:ph type="dt" sz="quarter" idx="2"/>
          </p:nvPr>
        </p:nvSpPr>
        <p:spPr/>
        <p:txBody>
          <a:bodyPr/>
          <a:lstStyle>
            <a:lvl1pPr>
              <a:defRPr/>
            </a:lvl1pPr>
          </a:lstStyle>
          <a:p>
            <a:endParaRPr lang="el-GR"/>
          </a:p>
        </p:txBody>
      </p:sp>
      <p:sp>
        <p:nvSpPr>
          <p:cNvPr id="12358" name="Rectangle 70"/>
          <p:cNvSpPr>
            <a:spLocks noGrp="1" noChangeArrowheads="1"/>
          </p:cNvSpPr>
          <p:nvPr>
            <p:ph type="ftr" sz="quarter" idx="3"/>
          </p:nvPr>
        </p:nvSpPr>
        <p:spPr/>
        <p:txBody>
          <a:bodyPr/>
          <a:lstStyle>
            <a:lvl1pPr>
              <a:defRPr/>
            </a:lvl1pPr>
          </a:lstStyle>
          <a:p>
            <a:endParaRPr lang="el-GR"/>
          </a:p>
        </p:txBody>
      </p:sp>
      <p:sp>
        <p:nvSpPr>
          <p:cNvPr id="12359" name="Rectangle 71"/>
          <p:cNvSpPr>
            <a:spLocks noGrp="1" noChangeArrowheads="1"/>
          </p:cNvSpPr>
          <p:nvPr>
            <p:ph type="sldNum" sz="quarter" idx="4"/>
          </p:nvPr>
        </p:nvSpPr>
        <p:spPr/>
        <p:txBody>
          <a:bodyPr/>
          <a:lstStyle>
            <a:lvl1pPr>
              <a:defRPr/>
            </a:lvl1pPr>
          </a:lstStyle>
          <a:p>
            <a:fld id="{282DBCF6-1B6E-4019-AAE0-EC4F4BD2AEB0}"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13ACB7FA-8FC2-4F34-A968-DD6EB68F277C}"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6225" y="273050"/>
            <a:ext cx="2055813" cy="582295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5613" y="273050"/>
            <a:ext cx="6018212" cy="582295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B5ADDEB-E10E-4E77-A4BB-C019F0C34408}"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2DBF39B-0D02-41D1-AD12-80AAB828B0E3}"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1BC9578-154D-4EEB-9A68-2212B9E5E7EB}"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13D81B12-5BBD-4CCC-803E-9946A68071B1}"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9E1E8E7F-0EB3-4001-AD81-DB5EC8E3DF40}"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887A389C-C0DB-4859-A89D-DD41626497FE}"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855E0601-487C-4B64-A4DC-590BE2DA36EF}"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96CDE315-E7E8-40E2-9467-7A0E9CE7E622}"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C945886B-4429-4E26-BC9A-5F8E68FC660C}"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9142413" cy="6856413"/>
            <a:chOff x="0" y="0"/>
            <a:chExt cx="5759" cy="4319"/>
          </a:xfrm>
        </p:grpSpPr>
        <p:sp>
          <p:nvSpPr>
            <p:cNvPr id="11267"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el-GR"/>
            </a:p>
          </p:txBody>
        </p:sp>
        <p:grpSp>
          <p:nvGrpSpPr>
            <p:cNvPr id="11268" name="Group 4"/>
            <p:cNvGrpSpPr>
              <a:grpSpLocks/>
            </p:cNvGrpSpPr>
            <p:nvPr userDrawn="1"/>
          </p:nvGrpSpPr>
          <p:grpSpPr bwMode="auto">
            <a:xfrm>
              <a:off x="0" y="0"/>
              <a:ext cx="5759" cy="4319"/>
              <a:chOff x="0" y="0"/>
              <a:chExt cx="5759" cy="4319"/>
            </a:xfrm>
          </p:grpSpPr>
          <p:sp>
            <p:nvSpPr>
              <p:cNvPr id="11269"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l-GR"/>
              </a:p>
            </p:txBody>
          </p:sp>
          <p:sp>
            <p:nvSpPr>
              <p:cNvPr id="11270"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l-GR"/>
              </a:p>
            </p:txBody>
          </p:sp>
          <p:sp>
            <p:nvSpPr>
              <p:cNvPr id="11271"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l-GR"/>
              </a:p>
            </p:txBody>
          </p:sp>
          <p:sp>
            <p:nvSpPr>
              <p:cNvPr id="11272"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l-GR"/>
              </a:p>
            </p:txBody>
          </p:sp>
          <p:sp>
            <p:nvSpPr>
              <p:cNvPr id="11273"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l-GR"/>
              </a:p>
            </p:txBody>
          </p:sp>
          <p:sp>
            <p:nvSpPr>
              <p:cNvPr id="11274"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l-GR"/>
              </a:p>
            </p:txBody>
          </p:sp>
          <p:sp>
            <p:nvSpPr>
              <p:cNvPr id="11275"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l-GR"/>
              </a:p>
            </p:txBody>
          </p:sp>
          <p:sp>
            <p:nvSpPr>
              <p:cNvPr id="11276"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l-GR"/>
              </a:p>
            </p:txBody>
          </p:sp>
          <p:sp>
            <p:nvSpPr>
              <p:cNvPr id="11277"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l-GR"/>
              </a:p>
            </p:txBody>
          </p:sp>
          <p:sp>
            <p:nvSpPr>
              <p:cNvPr id="11278"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l-GR"/>
              </a:p>
            </p:txBody>
          </p:sp>
          <p:sp>
            <p:nvSpPr>
              <p:cNvPr id="11279"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1280"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1281"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1282"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1283"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1284"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1285"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1286"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l-GR"/>
              </a:p>
            </p:txBody>
          </p:sp>
          <p:sp>
            <p:nvSpPr>
              <p:cNvPr id="11287"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l-GR"/>
              </a:p>
            </p:txBody>
          </p:sp>
          <p:sp>
            <p:nvSpPr>
              <p:cNvPr id="11288"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l-GR"/>
              </a:p>
            </p:txBody>
          </p:sp>
          <p:sp>
            <p:nvSpPr>
              <p:cNvPr id="11289"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l-GR"/>
              </a:p>
            </p:txBody>
          </p:sp>
          <p:sp>
            <p:nvSpPr>
              <p:cNvPr id="11290"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l-GR"/>
              </a:p>
            </p:txBody>
          </p:sp>
          <p:sp>
            <p:nvSpPr>
              <p:cNvPr id="11291"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l-GR"/>
              </a:p>
            </p:txBody>
          </p:sp>
          <p:sp>
            <p:nvSpPr>
              <p:cNvPr id="11292"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l-GR"/>
              </a:p>
            </p:txBody>
          </p:sp>
          <p:sp>
            <p:nvSpPr>
              <p:cNvPr id="11293"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l-GR"/>
              </a:p>
            </p:txBody>
          </p:sp>
          <p:grpSp>
            <p:nvGrpSpPr>
              <p:cNvPr id="11294" name="Group 30"/>
              <p:cNvGrpSpPr>
                <a:grpSpLocks/>
              </p:cNvGrpSpPr>
              <p:nvPr userDrawn="1"/>
            </p:nvGrpSpPr>
            <p:grpSpPr bwMode="auto">
              <a:xfrm>
                <a:off x="0" y="0"/>
                <a:ext cx="5758" cy="1045"/>
                <a:chOff x="0" y="0"/>
                <a:chExt cx="5758" cy="1045"/>
              </a:xfrm>
            </p:grpSpPr>
            <p:sp>
              <p:nvSpPr>
                <p:cNvPr id="11295"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296"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297"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298"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299"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300"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301"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302"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303"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304"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305"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306"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307"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308"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sp>
              <p:nvSpPr>
                <p:cNvPr id="11309"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l-GR"/>
                </a:p>
              </p:txBody>
            </p:sp>
          </p:grpSp>
          <p:grpSp>
            <p:nvGrpSpPr>
              <p:cNvPr id="11310" name="Group 46"/>
              <p:cNvGrpSpPr>
                <a:grpSpLocks/>
              </p:cNvGrpSpPr>
              <p:nvPr userDrawn="1"/>
            </p:nvGrpSpPr>
            <p:grpSpPr bwMode="auto">
              <a:xfrm>
                <a:off x="0" y="558"/>
                <a:ext cx="5758" cy="487"/>
                <a:chOff x="0" y="558"/>
                <a:chExt cx="5758" cy="487"/>
              </a:xfrm>
            </p:grpSpPr>
            <p:sp>
              <p:nvSpPr>
                <p:cNvPr id="11311"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el-GR"/>
                </a:p>
              </p:txBody>
            </p:sp>
            <p:sp>
              <p:nvSpPr>
                <p:cNvPr id="11312"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el-GR"/>
                </a:p>
              </p:txBody>
            </p:sp>
          </p:grpSp>
          <p:grpSp>
            <p:nvGrpSpPr>
              <p:cNvPr id="11313" name="Group 49"/>
              <p:cNvGrpSpPr>
                <a:grpSpLocks/>
              </p:cNvGrpSpPr>
              <p:nvPr userDrawn="1"/>
            </p:nvGrpSpPr>
            <p:grpSpPr bwMode="auto">
              <a:xfrm>
                <a:off x="264" y="1039"/>
                <a:ext cx="5200" cy="3280"/>
                <a:chOff x="264" y="1039"/>
                <a:chExt cx="5200" cy="3280"/>
              </a:xfrm>
            </p:grpSpPr>
            <p:sp>
              <p:nvSpPr>
                <p:cNvPr id="11314"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1315"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1316"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1317"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1318"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1319"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1320"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1321"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1322"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grpSp>
          <p:sp>
            <p:nvSpPr>
              <p:cNvPr id="11323"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1324"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el-GR"/>
              </a:p>
            </p:txBody>
          </p:sp>
          <p:sp>
            <p:nvSpPr>
              <p:cNvPr id="11325"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el-GR"/>
              </a:p>
            </p:txBody>
          </p:sp>
          <p:sp>
            <p:nvSpPr>
              <p:cNvPr id="11326"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el-GR"/>
              </a:p>
            </p:txBody>
          </p:sp>
          <p:sp>
            <p:nvSpPr>
              <p:cNvPr id="11327"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l-GR"/>
              </a:p>
            </p:txBody>
          </p:sp>
          <p:sp>
            <p:nvSpPr>
              <p:cNvPr id="11328"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el-GR"/>
              </a:p>
            </p:txBody>
          </p:sp>
          <p:sp>
            <p:nvSpPr>
              <p:cNvPr id="11329"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el-GR"/>
              </a:p>
            </p:txBody>
          </p:sp>
          <p:sp>
            <p:nvSpPr>
              <p:cNvPr id="11330"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el-GR"/>
              </a:p>
            </p:txBody>
          </p:sp>
        </p:grpSp>
      </p:grpSp>
      <p:sp>
        <p:nvSpPr>
          <p:cNvPr id="11331"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smtClean="0"/>
              <a:t>Click to edit Master title style</a:t>
            </a:r>
          </a:p>
        </p:txBody>
      </p:sp>
      <p:sp>
        <p:nvSpPr>
          <p:cNvPr id="11332"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l-GR"/>
          </a:p>
        </p:txBody>
      </p:sp>
      <p:sp>
        <p:nvSpPr>
          <p:cNvPr id="11333"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l-GR"/>
          </a:p>
        </p:txBody>
      </p:sp>
      <p:sp>
        <p:nvSpPr>
          <p:cNvPr id="11334"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A15D3BFD-44C5-417C-A177-0A67AA944B44}" type="slidenum">
              <a:rPr lang="el-GR"/>
              <a:pPr/>
              <a:t>‹#›</a:t>
            </a:fld>
            <a:endParaRPr lang="el-GR"/>
          </a:p>
        </p:txBody>
      </p:sp>
      <p:sp>
        <p:nvSpPr>
          <p:cNvPr id="11335"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tx2"/>
        </a:buClr>
        <a:buSzPct val="115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SzPct val="115000"/>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00113" y="476250"/>
            <a:ext cx="7772400" cy="893763"/>
          </a:xfrm>
        </p:spPr>
        <p:txBody>
          <a:bodyPr/>
          <a:lstStyle/>
          <a:p>
            <a:r>
              <a:rPr lang="el-GR" sz="4800" b="1">
                <a:latin typeface="Verdana" pitchFamily="34" charset="0"/>
              </a:rPr>
              <a:t>ΟΞΙΝΗ ΒΡΟΧΗ</a:t>
            </a:r>
          </a:p>
        </p:txBody>
      </p:sp>
      <p:sp>
        <p:nvSpPr>
          <p:cNvPr id="2051" name="Rectangle 3"/>
          <p:cNvSpPr>
            <a:spLocks noGrp="1" noChangeArrowheads="1"/>
          </p:cNvSpPr>
          <p:nvPr>
            <p:ph type="subTitle" idx="1"/>
          </p:nvPr>
        </p:nvSpPr>
        <p:spPr>
          <a:xfrm>
            <a:off x="971550" y="1773238"/>
            <a:ext cx="7559675" cy="4105275"/>
          </a:xfrm>
        </p:spPr>
        <p:txBody>
          <a:bodyPr/>
          <a:lstStyle/>
          <a:p>
            <a:r>
              <a:rPr lang="el-GR" b="1">
                <a:solidFill>
                  <a:srgbClr val="FF0000"/>
                </a:solidFill>
              </a:rPr>
              <a:t>Τρύφωνας Κοντάκος</a:t>
            </a:r>
          </a:p>
          <a:p>
            <a:r>
              <a:rPr lang="el-GR" b="1">
                <a:solidFill>
                  <a:srgbClr val="FF0000"/>
                </a:solidFill>
              </a:rPr>
              <a:t>Νίκος Καρατζιάς</a:t>
            </a:r>
          </a:p>
          <a:p>
            <a:r>
              <a:rPr lang="el-GR" b="1">
                <a:solidFill>
                  <a:srgbClr val="FF0000"/>
                </a:solidFill>
              </a:rPr>
              <a:t>Χρήστος Κάντζας</a:t>
            </a:r>
            <a:endParaRPr lang="en-US" sz="3600" b="1">
              <a:solidFill>
                <a:srgbClr val="FF0000"/>
              </a:solidFill>
            </a:endParaRPr>
          </a:p>
          <a:p>
            <a:r>
              <a:rPr lang="el-GR" sz="2800" b="1">
                <a:solidFill>
                  <a:srgbClr val="FF0000"/>
                </a:solidFill>
              </a:rPr>
              <a:t>                           </a:t>
            </a:r>
            <a:r>
              <a:rPr lang="en-US" sz="2800" b="1">
                <a:solidFill>
                  <a:srgbClr val="FF0000"/>
                </a:solidFill>
              </a:rPr>
              <a:t>2o </a:t>
            </a:r>
            <a:r>
              <a:rPr lang="el-GR" sz="2800" b="1">
                <a:solidFill>
                  <a:srgbClr val="FF0000"/>
                </a:solidFill>
              </a:rPr>
              <a:t>ΓΥΜΝΑΣΙΟ  ΣΠΑΡΤΗΣ</a:t>
            </a:r>
          </a:p>
          <a:p>
            <a:r>
              <a:rPr lang="el-GR" sz="2800" b="1">
                <a:solidFill>
                  <a:srgbClr val="FF0000"/>
                </a:solidFill>
              </a:rPr>
              <a:t>                          Σπάρτη 27/2/2015</a:t>
            </a:r>
          </a:p>
          <a:p>
            <a:r>
              <a:rPr lang="el-GR" sz="2800" b="1">
                <a:solidFill>
                  <a:srgbClr val="FF0000"/>
                </a:solidFill>
              </a:rPr>
              <a:t>Εργασία στο  μάθημα της βιολογίας</a:t>
            </a:r>
          </a:p>
          <a:p>
            <a:endParaRPr lang="el-GR" sz="2800" b="1">
              <a:solidFill>
                <a:srgbClr val="FF0000"/>
              </a:solidFill>
            </a:endParaRPr>
          </a:p>
          <a:p>
            <a:endParaRPr lang="el-GR" sz="2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1" end="1"/>
                                            </p:txEl>
                                          </p:spTgt>
                                        </p:tgtEl>
                                        <p:attrNameLst>
                                          <p:attrName>style.visibility</p:attrName>
                                        </p:attrNameLst>
                                      </p:cBhvr>
                                      <p:to>
                                        <p:strVal val="visible"/>
                                      </p:to>
                                    </p:set>
                                    <p:animEffect transition="in" filter="fade">
                                      <p:cBhvr>
                                        <p:cTn id="14" dur="1000"/>
                                        <p:tgtEl>
                                          <p:spTgt spid="2051">
                                            <p:txEl>
                                              <p:pRg st="1" end="1"/>
                                            </p:txEl>
                                          </p:spTgt>
                                        </p:tgtEl>
                                      </p:cBhvr>
                                    </p:animEffect>
                                    <p:anim calcmode="lin" valueType="num">
                                      <p:cBhvr>
                                        <p:cTn id="15"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1">
                                            <p:txEl>
                                              <p:pRg st="2" end="2"/>
                                            </p:txEl>
                                          </p:spTgt>
                                        </p:tgtEl>
                                        <p:attrNameLst>
                                          <p:attrName>style.visibility</p:attrName>
                                        </p:attrNameLst>
                                      </p:cBhvr>
                                      <p:to>
                                        <p:strVal val="visible"/>
                                      </p:to>
                                    </p:set>
                                    <p:animEffect transition="in" filter="fade">
                                      <p:cBhvr>
                                        <p:cTn id="21" dur="1000"/>
                                        <p:tgtEl>
                                          <p:spTgt spid="2051">
                                            <p:txEl>
                                              <p:pRg st="2" end="2"/>
                                            </p:txEl>
                                          </p:spTgt>
                                        </p:tgtEl>
                                      </p:cBhvr>
                                    </p:animEffect>
                                    <p:anim calcmode="lin" valueType="num">
                                      <p:cBhvr>
                                        <p:cTn id="22" dur="10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1">
                                            <p:txEl>
                                              <p:pRg st="3" end="3"/>
                                            </p:txEl>
                                          </p:spTgt>
                                        </p:tgtEl>
                                        <p:attrNameLst>
                                          <p:attrName>style.visibility</p:attrName>
                                        </p:attrNameLst>
                                      </p:cBhvr>
                                      <p:to>
                                        <p:strVal val="visible"/>
                                      </p:to>
                                    </p:set>
                                    <p:animEffect transition="in" filter="fade">
                                      <p:cBhvr>
                                        <p:cTn id="28" dur="1000"/>
                                        <p:tgtEl>
                                          <p:spTgt spid="2051">
                                            <p:txEl>
                                              <p:pRg st="3" end="3"/>
                                            </p:txEl>
                                          </p:spTgt>
                                        </p:tgtEl>
                                      </p:cBhvr>
                                    </p:animEffect>
                                    <p:anim calcmode="lin" valueType="num">
                                      <p:cBhvr>
                                        <p:cTn id="29" dur="10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51">
                                            <p:txEl>
                                              <p:pRg st="4" end="4"/>
                                            </p:txEl>
                                          </p:spTgt>
                                        </p:tgtEl>
                                        <p:attrNameLst>
                                          <p:attrName>style.visibility</p:attrName>
                                        </p:attrNameLst>
                                      </p:cBhvr>
                                      <p:to>
                                        <p:strVal val="visible"/>
                                      </p:to>
                                    </p:set>
                                    <p:animEffect transition="in" filter="fade">
                                      <p:cBhvr>
                                        <p:cTn id="35" dur="1000"/>
                                        <p:tgtEl>
                                          <p:spTgt spid="2051">
                                            <p:txEl>
                                              <p:pRg st="4" end="4"/>
                                            </p:txEl>
                                          </p:spTgt>
                                        </p:tgtEl>
                                      </p:cBhvr>
                                    </p:animEffect>
                                    <p:anim calcmode="lin" valueType="num">
                                      <p:cBhvr>
                                        <p:cTn id="36" dur="10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51">
                                            <p:txEl>
                                              <p:pRg st="5" end="5"/>
                                            </p:txEl>
                                          </p:spTgt>
                                        </p:tgtEl>
                                        <p:attrNameLst>
                                          <p:attrName>style.visibility</p:attrName>
                                        </p:attrNameLst>
                                      </p:cBhvr>
                                      <p:to>
                                        <p:strVal val="visible"/>
                                      </p:to>
                                    </p:set>
                                    <p:animEffect transition="in" filter="fade">
                                      <p:cBhvr>
                                        <p:cTn id="42" dur="1000"/>
                                        <p:tgtEl>
                                          <p:spTgt spid="2051">
                                            <p:txEl>
                                              <p:pRg st="5" end="5"/>
                                            </p:txEl>
                                          </p:spTgt>
                                        </p:tgtEl>
                                      </p:cBhvr>
                                    </p:animEffect>
                                    <p:anim calcmode="lin" valueType="num">
                                      <p:cBhvr>
                                        <p:cTn id="43" dur="1000" fill="hold"/>
                                        <p:tgtEl>
                                          <p:spTgt spid="205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05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900113" y="476250"/>
            <a:ext cx="7772400" cy="893763"/>
          </a:xfrm>
        </p:spPr>
        <p:txBody>
          <a:bodyPr/>
          <a:lstStyle/>
          <a:p>
            <a:r>
              <a:rPr lang="el-GR" sz="4800" b="1">
                <a:latin typeface="Verdana" pitchFamily="34" charset="0"/>
              </a:rPr>
              <a:t>1.ΓΕΝΙΚΑ</a:t>
            </a:r>
          </a:p>
        </p:txBody>
      </p:sp>
      <p:sp>
        <p:nvSpPr>
          <p:cNvPr id="13315" name="Rectangle 3"/>
          <p:cNvSpPr>
            <a:spLocks noGrp="1" noChangeArrowheads="1"/>
          </p:cNvSpPr>
          <p:nvPr>
            <p:ph type="subTitle" idx="1"/>
          </p:nvPr>
        </p:nvSpPr>
        <p:spPr>
          <a:xfrm>
            <a:off x="323850" y="1773238"/>
            <a:ext cx="8207375" cy="4105275"/>
          </a:xfrm>
        </p:spPr>
        <p:txBody>
          <a:bodyPr/>
          <a:lstStyle/>
          <a:p>
            <a:endParaRPr lang="el-GR" sz="2800" b="1">
              <a:solidFill>
                <a:srgbClr val="FF0000"/>
              </a:solidFill>
            </a:endParaRPr>
          </a:p>
          <a:p>
            <a:endParaRPr lang="el-GR" sz="2800" b="1">
              <a:solidFill>
                <a:srgbClr val="FF0000"/>
              </a:solidFill>
            </a:endParaRPr>
          </a:p>
          <a:p>
            <a:endParaRPr lang="el-GR" sz="2800" b="1">
              <a:solidFill>
                <a:srgbClr val="FF0000"/>
              </a:solidFill>
            </a:endParaRPr>
          </a:p>
        </p:txBody>
      </p:sp>
      <p:sp>
        <p:nvSpPr>
          <p:cNvPr id="13316" name="Rectangle 4"/>
          <p:cNvSpPr>
            <a:spLocks noChangeArrowheads="1"/>
          </p:cNvSpPr>
          <p:nvPr/>
        </p:nvSpPr>
        <p:spPr bwMode="auto">
          <a:xfrm>
            <a:off x="611188" y="2133600"/>
            <a:ext cx="7772400" cy="2519363"/>
          </a:xfrm>
          <a:prstGeom prst="rect">
            <a:avLst/>
          </a:prstGeom>
          <a:noFill/>
          <a:ln w="9525">
            <a:noFill/>
            <a:miter lim="800000"/>
            <a:headEnd/>
            <a:tailEnd/>
          </a:ln>
          <a:effectLst/>
        </p:spPr>
        <p:txBody>
          <a:bodyPr anchor="b" anchorCtr="1"/>
          <a:lstStyle/>
          <a:p>
            <a:pPr algn="ctr"/>
            <a:r>
              <a:rPr lang="el-GR" sz="2800" b="1">
                <a:solidFill>
                  <a:schemeClr val="tx2"/>
                </a:solidFill>
                <a:effectLst>
                  <a:outerShdw blurRad="38100" dist="38100" dir="2700000" algn="tl">
                    <a:srgbClr val="000000"/>
                  </a:outerShdw>
                </a:effectLst>
                <a:latin typeface="Verdana" pitchFamily="34" charset="0"/>
              </a:rPr>
              <a:t>Το διοξείδιο του θείου και τα οξείδια του αζώτου ενώνονται με τους υδρατμούς και γίνονται θειϊκό και νιτρικό οξύ. Η βροχή στην οποία είναι διαλελυμένα τα οξέα ονομάζεται </a:t>
            </a:r>
            <a:r>
              <a:rPr lang="el-GR" sz="2800" b="1">
                <a:solidFill>
                  <a:srgbClr val="FF0000"/>
                </a:solidFill>
                <a:effectLst>
                  <a:outerShdw blurRad="38100" dist="38100" dir="2700000" algn="tl">
                    <a:srgbClr val="000000"/>
                  </a:outerShdw>
                </a:effectLst>
                <a:latin typeface="Verdana" pitchFamily="34" charset="0"/>
              </a:rPr>
              <a:t>όξινη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nodePh="1">
                                  <p:stCondLst>
                                    <p:cond delay="0"/>
                                  </p:stCondLst>
                                  <p:endCondLst>
                                    <p:cond evt="begin" delay="0">
                                      <p:tn val="5"/>
                                    </p:cond>
                                  </p:end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900113" y="476250"/>
            <a:ext cx="7772400" cy="893763"/>
          </a:xfrm>
        </p:spPr>
        <p:txBody>
          <a:bodyPr/>
          <a:lstStyle/>
          <a:p>
            <a:r>
              <a:rPr lang="el-GR" sz="4800" b="1">
                <a:latin typeface="Verdana" pitchFamily="34" charset="0"/>
              </a:rPr>
              <a:t>2.ΑΙΤΙΑ</a:t>
            </a:r>
          </a:p>
        </p:txBody>
      </p:sp>
      <p:sp>
        <p:nvSpPr>
          <p:cNvPr id="15363" name="Rectangle 3"/>
          <p:cNvSpPr>
            <a:spLocks noGrp="1" noChangeArrowheads="1"/>
          </p:cNvSpPr>
          <p:nvPr>
            <p:ph type="subTitle" idx="1"/>
          </p:nvPr>
        </p:nvSpPr>
        <p:spPr>
          <a:xfrm>
            <a:off x="323850" y="1773238"/>
            <a:ext cx="8207375" cy="4105275"/>
          </a:xfrm>
        </p:spPr>
        <p:txBody>
          <a:bodyPr/>
          <a:lstStyle/>
          <a:p>
            <a:endParaRPr lang="el-GR" sz="2800" b="1">
              <a:solidFill>
                <a:srgbClr val="FF0000"/>
              </a:solidFill>
            </a:endParaRPr>
          </a:p>
          <a:p>
            <a:endParaRPr lang="el-GR" sz="2800" b="1">
              <a:solidFill>
                <a:srgbClr val="FF0000"/>
              </a:solidFill>
            </a:endParaRPr>
          </a:p>
          <a:p>
            <a:endParaRPr lang="el-GR" sz="2800" b="1">
              <a:solidFill>
                <a:srgbClr val="FF0000"/>
              </a:solidFill>
            </a:endParaRPr>
          </a:p>
        </p:txBody>
      </p:sp>
      <p:sp>
        <p:nvSpPr>
          <p:cNvPr id="15364" name="Rectangle 4"/>
          <p:cNvSpPr>
            <a:spLocks noChangeArrowheads="1"/>
          </p:cNvSpPr>
          <p:nvPr/>
        </p:nvSpPr>
        <p:spPr bwMode="auto">
          <a:xfrm>
            <a:off x="827088" y="1989138"/>
            <a:ext cx="7772400" cy="3887787"/>
          </a:xfrm>
          <a:prstGeom prst="rect">
            <a:avLst/>
          </a:prstGeom>
          <a:noFill/>
          <a:ln w="9525">
            <a:noFill/>
            <a:miter lim="800000"/>
            <a:headEnd/>
            <a:tailEnd/>
          </a:ln>
          <a:effectLst/>
        </p:spPr>
        <p:txBody>
          <a:bodyPr anchor="b" anchorCtr="1"/>
          <a:lstStyle/>
          <a:p>
            <a:pPr algn="ctr"/>
            <a:r>
              <a:rPr lang="el-GR" sz="2800" b="1">
                <a:effectLst>
                  <a:outerShdw blurRad="38100" dist="38100" dir="2700000" algn="tl">
                    <a:srgbClr val="000000"/>
                  </a:outerShdw>
                </a:effectLst>
                <a:latin typeface="Verdana" pitchFamily="34" charset="0"/>
              </a:rPr>
              <a:t>Η χρήση υγρών καυσίμων από τις βιομηχανίες αλλά και τα καυσαερία των αυτοκινήτων απελευθερώνουν στην ατμόσφαιρα αέρια όπως διοξείδιο του θείου και οξείδια του αζώτου,τα οποία ενώνονται με τους υδράτμους και μετατρέπονται σε οξέα και διαλελυμένα στην βροχή πέφτουν στην γη.</a:t>
            </a:r>
            <a:br>
              <a:rPr lang="el-GR" sz="2800" b="1">
                <a:effectLst>
                  <a:outerShdw blurRad="38100" dist="38100" dir="2700000" algn="tl">
                    <a:srgbClr val="000000"/>
                  </a:outerShdw>
                </a:effectLst>
                <a:latin typeface="Verdana" pitchFamily="34" charset="0"/>
              </a:rPr>
            </a:br>
            <a:endParaRPr lang="el-GR" sz="2800" b="1">
              <a:effectLst>
                <a:outerShdw blurRad="38100" dist="38100" dir="2700000" algn="tl">
                  <a:srgbClr val="000000"/>
                </a:outerShdw>
              </a:effectLst>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nodePh="1">
                                  <p:stCondLst>
                                    <p:cond delay="0"/>
                                  </p:stCondLst>
                                  <p:endCondLst>
                                    <p:cond evt="begin" delay="0">
                                      <p:tn val="5"/>
                                    </p:cond>
                                  </p:end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755650" y="188913"/>
            <a:ext cx="7772400" cy="893762"/>
          </a:xfrm>
        </p:spPr>
        <p:txBody>
          <a:bodyPr/>
          <a:lstStyle/>
          <a:p>
            <a:r>
              <a:rPr lang="el-GR" sz="4800" b="1">
                <a:latin typeface="Verdana" pitchFamily="34" charset="0"/>
              </a:rPr>
              <a:t>3.ΣΥΝΕΠΕΙΕΣ</a:t>
            </a:r>
          </a:p>
        </p:txBody>
      </p:sp>
      <p:sp>
        <p:nvSpPr>
          <p:cNvPr id="16387" name="Rectangle 3"/>
          <p:cNvSpPr>
            <a:spLocks noGrp="1" noChangeArrowheads="1"/>
          </p:cNvSpPr>
          <p:nvPr>
            <p:ph type="subTitle" idx="1"/>
          </p:nvPr>
        </p:nvSpPr>
        <p:spPr>
          <a:xfrm>
            <a:off x="323850" y="1773238"/>
            <a:ext cx="8207375" cy="4105275"/>
          </a:xfrm>
        </p:spPr>
        <p:txBody>
          <a:bodyPr/>
          <a:lstStyle/>
          <a:p>
            <a:endParaRPr lang="el-GR" sz="2800" b="1">
              <a:solidFill>
                <a:srgbClr val="FF0000"/>
              </a:solidFill>
            </a:endParaRPr>
          </a:p>
          <a:p>
            <a:endParaRPr lang="el-GR" sz="2800" b="1">
              <a:solidFill>
                <a:srgbClr val="FF0000"/>
              </a:solidFill>
            </a:endParaRPr>
          </a:p>
          <a:p>
            <a:endParaRPr lang="el-GR" sz="2800" b="1">
              <a:solidFill>
                <a:srgbClr val="FF0000"/>
              </a:solidFill>
            </a:endParaRPr>
          </a:p>
        </p:txBody>
      </p:sp>
      <p:sp>
        <p:nvSpPr>
          <p:cNvPr id="16388" name="Rectangle 4"/>
          <p:cNvSpPr>
            <a:spLocks noChangeArrowheads="1"/>
          </p:cNvSpPr>
          <p:nvPr/>
        </p:nvSpPr>
        <p:spPr bwMode="auto">
          <a:xfrm>
            <a:off x="1042988" y="1341438"/>
            <a:ext cx="7056437" cy="4824412"/>
          </a:xfrm>
          <a:prstGeom prst="rect">
            <a:avLst/>
          </a:prstGeom>
          <a:noFill/>
          <a:ln w="9525">
            <a:noFill/>
            <a:miter lim="800000"/>
            <a:headEnd/>
            <a:tailEnd/>
          </a:ln>
          <a:effectLst/>
        </p:spPr>
        <p:txBody>
          <a:bodyPr anchor="b" anchorCtr="1"/>
          <a:lstStyle/>
          <a:p>
            <a:pPr>
              <a:buClr>
                <a:srgbClr val="FF0000"/>
              </a:buClr>
              <a:buFont typeface="Wingdings" pitchFamily="2" charset="2"/>
              <a:buNone/>
            </a:pPr>
            <a:r>
              <a:rPr lang="en-US" sz="2400" b="1">
                <a:effectLst>
                  <a:outerShdw blurRad="38100" dist="38100" dir="2700000" algn="tl">
                    <a:srgbClr val="000000"/>
                  </a:outerShdw>
                </a:effectLst>
                <a:latin typeface="Verdana" pitchFamily="34" charset="0"/>
              </a:rPr>
              <a:t>  </a:t>
            </a:r>
            <a:r>
              <a:rPr lang="el-GR" sz="2400" b="1">
                <a:effectLst>
                  <a:outerShdw blurRad="38100" dist="38100" dir="2700000" algn="tl">
                    <a:srgbClr val="000000"/>
                  </a:outerShdw>
                </a:effectLst>
                <a:latin typeface="Verdana" pitchFamily="34" charset="0"/>
              </a:rPr>
              <a:t>Καταστροφή του φυλλώματος των</a:t>
            </a:r>
            <a:br>
              <a:rPr lang="el-GR" sz="2400" b="1">
                <a:effectLst>
                  <a:outerShdw blurRad="38100" dist="38100" dir="2700000" algn="tl">
                    <a:srgbClr val="000000"/>
                  </a:outerShdw>
                </a:effectLst>
                <a:latin typeface="Verdana" pitchFamily="34" charset="0"/>
              </a:rPr>
            </a:br>
            <a:r>
              <a:rPr lang="el-GR" sz="2400" b="1">
                <a:effectLst>
                  <a:outerShdw blurRad="38100" dist="38100" dir="2700000" algn="tl">
                    <a:srgbClr val="000000"/>
                  </a:outerShdw>
                </a:effectLst>
                <a:latin typeface="Verdana" pitchFamily="34" charset="0"/>
              </a:rPr>
              <a:t>δέντρων και των μαρμάρινων μνημείων</a:t>
            </a:r>
            <a:br>
              <a:rPr lang="el-GR" sz="2400" b="1">
                <a:effectLst>
                  <a:outerShdw blurRad="38100" dist="38100" dir="2700000" algn="tl">
                    <a:srgbClr val="000000"/>
                  </a:outerShdw>
                </a:effectLst>
                <a:latin typeface="Verdana" pitchFamily="34" charset="0"/>
              </a:rPr>
            </a:br>
            <a:r>
              <a:rPr lang="en-US" sz="2400" b="1">
                <a:effectLst>
                  <a:outerShdw blurRad="38100" dist="38100" dir="2700000" algn="tl">
                    <a:srgbClr val="000000"/>
                  </a:outerShdw>
                </a:effectLst>
                <a:latin typeface="Verdana" pitchFamily="34" charset="0"/>
              </a:rPr>
              <a:t/>
            </a:r>
            <a:br>
              <a:rPr lang="en-US" sz="2400" b="1">
                <a:effectLst>
                  <a:outerShdw blurRad="38100" dist="38100" dir="2700000" algn="tl">
                    <a:srgbClr val="000000"/>
                  </a:outerShdw>
                </a:effectLst>
                <a:latin typeface="Verdana" pitchFamily="34" charset="0"/>
              </a:rPr>
            </a:br>
            <a:r>
              <a:rPr lang="en-US" sz="2400" b="1">
                <a:effectLst>
                  <a:outerShdw blurRad="38100" dist="38100" dir="2700000" algn="tl">
                    <a:srgbClr val="000000"/>
                  </a:outerShdw>
                </a:effectLst>
                <a:latin typeface="Verdana" pitchFamily="34" charset="0"/>
              </a:rPr>
              <a:t>  </a:t>
            </a:r>
            <a:r>
              <a:rPr lang="el-GR" sz="2400" b="1">
                <a:effectLst>
                  <a:outerShdw blurRad="38100" dist="38100" dir="2700000" algn="tl">
                    <a:srgbClr val="000000"/>
                  </a:outerShdw>
                </a:effectLst>
                <a:latin typeface="Verdana" pitchFamily="34" charset="0"/>
              </a:rPr>
              <a:t>Προκαλεί αλλοιώσεις στο ανθρώπινο</a:t>
            </a:r>
            <a:br>
              <a:rPr lang="el-GR" sz="2400" b="1">
                <a:effectLst>
                  <a:outerShdw blurRad="38100" dist="38100" dir="2700000" algn="tl">
                    <a:srgbClr val="000000"/>
                  </a:outerShdw>
                </a:effectLst>
                <a:latin typeface="Verdana" pitchFamily="34" charset="0"/>
              </a:rPr>
            </a:br>
            <a:r>
              <a:rPr lang="el-GR" sz="2400" b="1">
                <a:effectLst>
                  <a:outerShdw blurRad="38100" dist="38100" dir="2700000" algn="tl">
                    <a:srgbClr val="000000"/>
                  </a:outerShdw>
                </a:effectLst>
                <a:latin typeface="Verdana" pitchFamily="34" charset="0"/>
              </a:rPr>
              <a:t>δέρμα και προσβάλλει τους πνεύμονες</a:t>
            </a:r>
            <a:br>
              <a:rPr lang="el-GR" sz="2400" b="1">
                <a:effectLst>
                  <a:outerShdw blurRad="38100" dist="38100" dir="2700000" algn="tl">
                    <a:srgbClr val="000000"/>
                  </a:outerShdw>
                </a:effectLst>
                <a:latin typeface="Verdana" pitchFamily="34" charset="0"/>
              </a:rPr>
            </a:br>
            <a:r>
              <a:rPr lang="en-US" sz="2400" b="1">
                <a:effectLst>
                  <a:outerShdw blurRad="38100" dist="38100" dir="2700000" algn="tl">
                    <a:srgbClr val="000000"/>
                  </a:outerShdw>
                </a:effectLst>
                <a:latin typeface="Verdana" pitchFamily="34" charset="0"/>
              </a:rPr>
              <a:t/>
            </a:r>
            <a:br>
              <a:rPr lang="en-US" sz="2400" b="1">
                <a:effectLst>
                  <a:outerShdw blurRad="38100" dist="38100" dir="2700000" algn="tl">
                    <a:srgbClr val="000000"/>
                  </a:outerShdw>
                </a:effectLst>
                <a:latin typeface="Verdana" pitchFamily="34" charset="0"/>
              </a:rPr>
            </a:br>
            <a:r>
              <a:rPr lang="en-US" sz="2400" b="1">
                <a:effectLst>
                  <a:outerShdw blurRad="38100" dist="38100" dir="2700000" algn="tl">
                    <a:srgbClr val="000000"/>
                  </a:outerShdw>
                </a:effectLst>
                <a:latin typeface="Verdana" pitchFamily="34" charset="0"/>
              </a:rPr>
              <a:t>  </a:t>
            </a:r>
            <a:r>
              <a:rPr lang="el-GR" sz="2400" b="1">
                <a:effectLst>
                  <a:outerShdw blurRad="38100" dist="38100" dir="2700000" algn="tl">
                    <a:srgbClr val="000000"/>
                  </a:outerShdw>
                </a:effectLst>
                <a:latin typeface="Verdana" pitchFamily="34" charset="0"/>
              </a:rPr>
              <a:t>Προκαλεί καταστροφές στις γεωργικές</a:t>
            </a:r>
            <a:br>
              <a:rPr lang="el-GR" sz="2400" b="1">
                <a:effectLst>
                  <a:outerShdw blurRad="38100" dist="38100" dir="2700000" algn="tl">
                    <a:srgbClr val="000000"/>
                  </a:outerShdw>
                </a:effectLst>
                <a:latin typeface="Verdana" pitchFamily="34" charset="0"/>
              </a:rPr>
            </a:br>
            <a:r>
              <a:rPr lang="el-GR" sz="2400" b="1">
                <a:effectLst>
                  <a:outerShdw blurRad="38100" dist="38100" dir="2700000" algn="tl">
                    <a:srgbClr val="000000"/>
                  </a:outerShdw>
                </a:effectLst>
                <a:latin typeface="Verdana" pitchFamily="34" charset="0"/>
              </a:rPr>
              <a:t>καλλιέργειες</a:t>
            </a:r>
            <a:br>
              <a:rPr lang="el-GR" sz="2400" b="1">
                <a:effectLst>
                  <a:outerShdw blurRad="38100" dist="38100" dir="2700000" algn="tl">
                    <a:srgbClr val="000000"/>
                  </a:outerShdw>
                </a:effectLst>
                <a:latin typeface="Verdana" pitchFamily="34" charset="0"/>
              </a:rPr>
            </a:br>
            <a:r>
              <a:rPr lang="en-US" sz="2400" b="1">
                <a:effectLst>
                  <a:outerShdw blurRad="38100" dist="38100" dir="2700000" algn="tl">
                    <a:srgbClr val="000000"/>
                  </a:outerShdw>
                </a:effectLst>
                <a:latin typeface="Verdana" pitchFamily="34" charset="0"/>
              </a:rPr>
              <a:t/>
            </a:r>
            <a:br>
              <a:rPr lang="en-US" sz="2400" b="1">
                <a:effectLst>
                  <a:outerShdw blurRad="38100" dist="38100" dir="2700000" algn="tl">
                    <a:srgbClr val="000000"/>
                  </a:outerShdw>
                </a:effectLst>
                <a:latin typeface="Verdana" pitchFamily="34" charset="0"/>
              </a:rPr>
            </a:br>
            <a:r>
              <a:rPr lang="en-US" sz="2400" b="1">
                <a:effectLst>
                  <a:outerShdw blurRad="38100" dist="38100" dir="2700000" algn="tl">
                    <a:srgbClr val="000000"/>
                  </a:outerShdw>
                </a:effectLst>
                <a:latin typeface="Verdana" pitchFamily="34" charset="0"/>
              </a:rPr>
              <a:t>  </a:t>
            </a:r>
            <a:r>
              <a:rPr lang="el-GR" sz="2400" b="1">
                <a:effectLst>
                  <a:outerShdw blurRad="38100" dist="38100" dir="2700000" algn="tl">
                    <a:srgbClr val="000000"/>
                  </a:outerShdw>
                </a:effectLst>
                <a:latin typeface="Verdana" pitchFamily="34" charset="0"/>
              </a:rPr>
              <a:t>Διάβρωση και βαθμιαία καταστροφή</a:t>
            </a:r>
            <a:br>
              <a:rPr lang="el-GR" sz="2400" b="1">
                <a:effectLst>
                  <a:outerShdw blurRad="38100" dist="38100" dir="2700000" algn="tl">
                    <a:srgbClr val="000000"/>
                  </a:outerShdw>
                </a:effectLst>
                <a:latin typeface="Verdana" pitchFamily="34" charset="0"/>
              </a:rPr>
            </a:br>
            <a:r>
              <a:rPr lang="el-GR" sz="2400" b="1">
                <a:effectLst>
                  <a:outerShdw blurRad="38100" dist="38100" dir="2700000" algn="tl">
                    <a:srgbClr val="000000"/>
                  </a:outerShdw>
                </a:effectLst>
                <a:latin typeface="Verdana" pitchFamily="34" charset="0"/>
              </a:rPr>
              <a:t>αυτοκινήτων και κτιρίων</a:t>
            </a:r>
            <a:br>
              <a:rPr lang="el-GR" sz="2400" b="1">
                <a:effectLst>
                  <a:outerShdw blurRad="38100" dist="38100" dir="2700000" algn="tl">
                    <a:srgbClr val="000000"/>
                  </a:outerShdw>
                </a:effectLst>
                <a:latin typeface="Verdana" pitchFamily="34" charset="0"/>
              </a:rPr>
            </a:br>
            <a:r>
              <a:rPr lang="en-US" sz="2400" b="1">
                <a:effectLst>
                  <a:outerShdw blurRad="38100" dist="38100" dir="2700000" algn="tl">
                    <a:srgbClr val="000000"/>
                  </a:outerShdw>
                </a:effectLst>
                <a:latin typeface="Verdana" pitchFamily="34" charset="0"/>
              </a:rPr>
              <a:t/>
            </a:r>
            <a:br>
              <a:rPr lang="en-US" sz="2400" b="1">
                <a:effectLst>
                  <a:outerShdw blurRad="38100" dist="38100" dir="2700000" algn="tl">
                    <a:srgbClr val="000000"/>
                  </a:outerShdw>
                </a:effectLst>
                <a:latin typeface="Verdana" pitchFamily="34" charset="0"/>
              </a:rPr>
            </a:br>
            <a:r>
              <a:rPr lang="en-US" sz="2400" b="1">
                <a:effectLst>
                  <a:outerShdw blurRad="38100" dist="38100" dir="2700000" algn="tl">
                    <a:srgbClr val="000000"/>
                  </a:outerShdw>
                </a:effectLst>
                <a:latin typeface="Verdana" pitchFamily="34" charset="0"/>
              </a:rPr>
              <a:t>  </a:t>
            </a:r>
            <a:r>
              <a:rPr lang="el-GR" sz="2400" b="1">
                <a:effectLst>
                  <a:outerShdw blurRad="38100" dist="38100" dir="2700000" algn="tl">
                    <a:srgbClr val="000000"/>
                  </a:outerShdw>
                </a:effectLst>
                <a:latin typeface="Verdana" pitchFamily="34" charset="0"/>
              </a:rPr>
              <a:t>Θάνατος υδρόβιων οργανισμών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nodePh="1">
                                  <p:stCondLst>
                                    <p:cond delay="0"/>
                                  </p:stCondLst>
                                  <p:endCondLst>
                                    <p:cond evt="begin" delay="0">
                                      <p:tn val="5"/>
                                    </p:cond>
                                  </p:end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539750" y="188913"/>
            <a:ext cx="8208963" cy="1584325"/>
          </a:xfrm>
        </p:spPr>
        <p:txBody>
          <a:bodyPr/>
          <a:lstStyle/>
          <a:p>
            <a:r>
              <a:rPr lang="el-GR" sz="4800" b="1">
                <a:latin typeface="Verdana" pitchFamily="34" charset="0"/>
              </a:rPr>
              <a:t>4.ΜΕΤΡΑ ΑΝΤΙΜΕΤΩΠΙΣΗΣ </a:t>
            </a:r>
            <a:br>
              <a:rPr lang="el-GR" sz="4800" b="1">
                <a:latin typeface="Verdana" pitchFamily="34" charset="0"/>
              </a:rPr>
            </a:br>
            <a:endParaRPr lang="el-GR" sz="4800" b="1">
              <a:latin typeface="Verdana" pitchFamily="34" charset="0"/>
            </a:endParaRPr>
          </a:p>
        </p:txBody>
      </p:sp>
      <p:sp>
        <p:nvSpPr>
          <p:cNvPr id="17411" name="Rectangle 3"/>
          <p:cNvSpPr>
            <a:spLocks noGrp="1" noChangeArrowheads="1"/>
          </p:cNvSpPr>
          <p:nvPr>
            <p:ph type="subTitle" idx="1"/>
          </p:nvPr>
        </p:nvSpPr>
        <p:spPr>
          <a:xfrm>
            <a:off x="323850" y="1773238"/>
            <a:ext cx="8207375" cy="4105275"/>
          </a:xfrm>
        </p:spPr>
        <p:txBody>
          <a:bodyPr/>
          <a:lstStyle/>
          <a:p>
            <a:endParaRPr lang="el-GR" sz="2800" b="1">
              <a:solidFill>
                <a:srgbClr val="FF0000"/>
              </a:solidFill>
            </a:endParaRPr>
          </a:p>
          <a:p>
            <a:endParaRPr lang="el-GR" sz="2800" b="1">
              <a:solidFill>
                <a:srgbClr val="FF0000"/>
              </a:solidFill>
            </a:endParaRPr>
          </a:p>
          <a:p>
            <a:endParaRPr lang="el-GR" sz="2800" b="1">
              <a:solidFill>
                <a:srgbClr val="FF0000"/>
              </a:solidFill>
            </a:endParaRPr>
          </a:p>
        </p:txBody>
      </p:sp>
      <p:sp>
        <p:nvSpPr>
          <p:cNvPr id="17412" name="Rectangle 4"/>
          <p:cNvSpPr>
            <a:spLocks noChangeArrowheads="1"/>
          </p:cNvSpPr>
          <p:nvPr/>
        </p:nvSpPr>
        <p:spPr bwMode="auto">
          <a:xfrm>
            <a:off x="827088" y="2060575"/>
            <a:ext cx="7772400" cy="3816350"/>
          </a:xfrm>
          <a:prstGeom prst="rect">
            <a:avLst/>
          </a:prstGeom>
          <a:noFill/>
          <a:ln w="9525">
            <a:noFill/>
            <a:miter lim="800000"/>
            <a:headEnd/>
            <a:tailEnd/>
          </a:ln>
          <a:effectLst/>
        </p:spPr>
        <p:txBody>
          <a:bodyPr anchor="b" anchorCtr="1"/>
          <a:lstStyle/>
          <a:p>
            <a:pPr>
              <a:buClr>
                <a:srgbClr val="FF0000"/>
              </a:buClr>
              <a:buFont typeface="Wingdings" pitchFamily="2" charset="2"/>
              <a:buChar char="Ø"/>
            </a:pPr>
            <a:endParaRPr lang="el-GR" sz="2800" b="1">
              <a:effectLst>
                <a:outerShdw blurRad="38100" dist="38100" dir="2700000" algn="tl">
                  <a:srgbClr val="000000"/>
                </a:outerShdw>
              </a:effectLst>
              <a:latin typeface="Verdana" pitchFamily="34" charset="0"/>
            </a:endParaRPr>
          </a:p>
        </p:txBody>
      </p:sp>
      <p:sp>
        <p:nvSpPr>
          <p:cNvPr id="17413" name="Rectangle 5"/>
          <p:cNvSpPr>
            <a:spLocks noChangeArrowheads="1"/>
          </p:cNvSpPr>
          <p:nvPr/>
        </p:nvSpPr>
        <p:spPr bwMode="auto">
          <a:xfrm>
            <a:off x="250825" y="1052513"/>
            <a:ext cx="8642350" cy="5257800"/>
          </a:xfrm>
          <a:prstGeom prst="rect">
            <a:avLst/>
          </a:prstGeom>
          <a:noFill/>
          <a:ln w="9525">
            <a:noFill/>
            <a:miter lim="800000"/>
            <a:headEnd/>
            <a:tailEnd/>
          </a:ln>
          <a:effectLst/>
        </p:spPr>
        <p:txBody>
          <a:bodyPr anchor="b" anchorCtr="1"/>
          <a:lstStyle/>
          <a:p>
            <a:pPr>
              <a:buClr>
                <a:srgbClr val="FF0000"/>
              </a:buClr>
              <a:buFont typeface="Wingdings" pitchFamily="2" charset="2"/>
              <a:buNone/>
            </a:pPr>
            <a:r>
              <a:rPr lang="en-US" sz="2800" b="1">
                <a:solidFill>
                  <a:schemeClr val="tx2"/>
                </a:solidFill>
                <a:effectLst>
                  <a:outerShdw blurRad="38100" dist="38100" dir="2700000" algn="tl">
                    <a:srgbClr val="000000"/>
                  </a:outerShdw>
                </a:effectLst>
                <a:latin typeface="Verdana" pitchFamily="34" charset="0"/>
              </a:rPr>
              <a:t>   </a:t>
            </a:r>
            <a:r>
              <a:rPr lang="el-GR" sz="2800" b="1">
                <a:solidFill>
                  <a:schemeClr val="tx2"/>
                </a:solidFill>
                <a:effectLst>
                  <a:outerShdw blurRad="38100" dist="38100" dir="2700000" algn="tl">
                    <a:srgbClr val="000000"/>
                  </a:outerShdw>
                </a:effectLst>
                <a:latin typeface="Verdana" pitchFamily="34" charset="0"/>
              </a:rPr>
              <a:t>Χρήση φίλτρων στις καμινάδες των</a:t>
            </a:r>
            <a:br>
              <a:rPr lang="el-GR" sz="2800" b="1">
                <a:solidFill>
                  <a:schemeClr val="tx2"/>
                </a:solidFill>
                <a:effectLst>
                  <a:outerShdw blurRad="38100" dist="38100" dir="2700000" algn="tl">
                    <a:srgbClr val="000000"/>
                  </a:outerShdw>
                </a:effectLst>
                <a:latin typeface="Verdana" pitchFamily="34" charset="0"/>
              </a:rPr>
            </a:br>
            <a:r>
              <a:rPr lang="el-GR" sz="2800" b="1">
                <a:solidFill>
                  <a:schemeClr val="tx2"/>
                </a:solidFill>
                <a:effectLst>
                  <a:outerShdw blurRad="38100" dist="38100" dir="2700000" algn="tl">
                    <a:srgbClr val="000000"/>
                  </a:outerShdw>
                </a:effectLst>
                <a:latin typeface="Verdana" pitchFamily="34" charset="0"/>
              </a:rPr>
              <a:t>  </a:t>
            </a:r>
            <a:r>
              <a:rPr lang="en-US" sz="2800" b="1">
                <a:solidFill>
                  <a:schemeClr val="tx2"/>
                </a:solidFill>
                <a:effectLst>
                  <a:outerShdw blurRad="38100" dist="38100" dir="2700000" algn="tl">
                    <a:srgbClr val="000000"/>
                  </a:outerShdw>
                </a:effectLst>
                <a:latin typeface="Verdana" pitchFamily="34" charset="0"/>
              </a:rPr>
              <a:t>   </a:t>
            </a:r>
            <a:r>
              <a:rPr lang="el-GR" sz="2800" b="1">
                <a:solidFill>
                  <a:schemeClr val="tx2"/>
                </a:solidFill>
                <a:effectLst>
                  <a:outerShdw blurRad="38100" dist="38100" dir="2700000" algn="tl">
                    <a:srgbClr val="000000"/>
                  </a:outerShdw>
                </a:effectLst>
                <a:latin typeface="Verdana" pitchFamily="34" charset="0"/>
              </a:rPr>
              <a:t>εργοστασίων</a:t>
            </a:r>
            <a:br>
              <a:rPr lang="el-GR" sz="2800" b="1">
                <a:solidFill>
                  <a:schemeClr val="tx2"/>
                </a:solidFill>
                <a:effectLst>
                  <a:outerShdw blurRad="38100" dist="38100" dir="2700000" algn="tl">
                    <a:srgbClr val="000000"/>
                  </a:outerShdw>
                </a:effectLst>
                <a:latin typeface="Verdana" pitchFamily="34" charset="0"/>
              </a:rPr>
            </a:br>
            <a:r>
              <a:rPr lang="en-US" sz="2800" b="1">
                <a:solidFill>
                  <a:schemeClr val="tx2"/>
                </a:solidFill>
                <a:effectLst>
                  <a:outerShdw blurRad="38100" dist="38100" dir="2700000" algn="tl">
                    <a:srgbClr val="000000"/>
                  </a:outerShdw>
                </a:effectLst>
                <a:latin typeface="Verdana" pitchFamily="34" charset="0"/>
              </a:rPr>
              <a:t/>
            </a:r>
            <a:br>
              <a:rPr lang="en-US" sz="2800" b="1">
                <a:solidFill>
                  <a:schemeClr val="tx2"/>
                </a:solidFill>
                <a:effectLst>
                  <a:outerShdw blurRad="38100" dist="38100" dir="2700000" algn="tl">
                    <a:srgbClr val="000000"/>
                  </a:outerShdw>
                </a:effectLst>
                <a:latin typeface="Verdana" pitchFamily="34" charset="0"/>
              </a:rPr>
            </a:br>
            <a:r>
              <a:rPr lang="en-US" sz="2800" b="1">
                <a:solidFill>
                  <a:schemeClr val="tx2"/>
                </a:solidFill>
                <a:effectLst>
                  <a:outerShdw blurRad="38100" dist="38100" dir="2700000" algn="tl">
                    <a:srgbClr val="000000"/>
                  </a:outerShdw>
                </a:effectLst>
                <a:latin typeface="Verdana" pitchFamily="34" charset="0"/>
              </a:rPr>
              <a:t>   </a:t>
            </a:r>
            <a:r>
              <a:rPr lang="el-GR" sz="2800" b="1">
                <a:solidFill>
                  <a:schemeClr val="tx2"/>
                </a:solidFill>
                <a:effectLst>
                  <a:outerShdw blurRad="38100" dist="38100" dir="2700000" algn="tl">
                    <a:srgbClr val="000000"/>
                  </a:outerShdw>
                </a:effectLst>
                <a:latin typeface="Verdana" pitchFamily="34" charset="0"/>
              </a:rPr>
              <a:t>Χρήση εναλλακτικών μέσων</a:t>
            </a:r>
            <a:br>
              <a:rPr lang="el-GR" sz="2800" b="1">
                <a:solidFill>
                  <a:schemeClr val="tx2"/>
                </a:solidFill>
                <a:effectLst>
                  <a:outerShdw blurRad="38100" dist="38100" dir="2700000" algn="tl">
                    <a:srgbClr val="000000"/>
                  </a:outerShdw>
                </a:effectLst>
                <a:latin typeface="Verdana" pitchFamily="34" charset="0"/>
              </a:rPr>
            </a:br>
            <a:r>
              <a:rPr lang="el-GR" sz="2800" b="1">
                <a:solidFill>
                  <a:schemeClr val="tx2"/>
                </a:solidFill>
                <a:effectLst>
                  <a:outerShdw blurRad="38100" dist="38100" dir="2700000" algn="tl">
                    <a:srgbClr val="000000"/>
                  </a:outerShdw>
                </a:effectLst>
                <a:latin typeface="Verdana" pitchFamily="34" charset="0"/>
              </a:rPr>
              <a:t>  </a:t>
            </a:r>
            <a:r>
              <a:rPr lang="en-US" sz="2800" b="1">
                <a:solidFill>
                  <a:schemeClr val="tx2"/>
                </a:solidFill>
                <a:effectLst>
                  <a:outerShdw blurRad="38100" dist="38100" dir="2700000" algn="tl">
                    <a:srgbClr val="000000"/>
                  </a:outerShdw>
                </a:effectLst>
                <a:latin typeface="Verdana" pitchFamily="34" charset="0"/>
              </a:rPr>
              <a:t>   </a:t>
            </a:r>
            <a:r>
              <a:rPr lang="el-GR" sz="2800" b="1">
                <a:solidFill>
                  <a:schemeClr val="tx2"/>
                </a:solidFill>
                <a:effectLst>
                  <a:outerShdw blurRad="38100" dist="38100" dir="2700000" algn="tl">
                    <a:srgbClr val="000000"/>
                  </a:outerShdw>
                </a:effectLst>
                <a:latin typeface="Verdana" pitchFamily="34" charset="0"/>
              </a:rPr>
              <a:t>μετακίνησης(ποδήλατο,βάδισμα,ηλεκτρικό</a:t>
            </a:r>
            <a:br>
              <a:rPr lang="el-GR" sz="2800" b="1">
                <a:solidFill>
                  <a:schemeClr val="tx2"/>
                </a:solidFill>
                <a:effectLst>
                  <a:outerShdw blurRad="38100" dist="38100" dir="2700000" algn="tl">
                    <a:srgbClr val="000000"/>
                  </a:outerShdw>
                </a:effectLst>
                <a:latin typeface="Verdana" pitchFamily="34" charset="0"/>
              </a:rPr>
            </a:br>
            <a:r>
              <a:rPr lang="el-GR" sz="2800" b="1">
                <a:solidFill>
                  <a:schemeClr val="tx2"/>
                </a:solidFill>
                <a:effectLst>
                  <a:outerShdw blurRad="38100" dist="38100" dir="2700000" algn="tl">
                    <a:srgbClr val="000000"/>
                  </a:outerShdw>
                </a:effectLst>
                <a:latin typeface="Verdana" pitchFamily="34" charset="0"/>
              </a:rPr>
              <a:t>  </a:t>
            </a:r>
            <a:r>
              <a:rPr lang="en-US" sz="2800" b="1">
                <a:solidFill>
                  <a:schemeClr val="tx2"/>
                </a:solidFill>
                <a:effectLst>
                  <a:outerShdw blurRad="38100" dist="38100" dir="2700000" algn="tl">
                    <a:srgbClr val="000000"/>
                  </a:outerShdw>
                </a:effectLst>
                <a:latin typeface="Verdana" pitchFamily="34" charset="0"/>
              </a:rPr>
              <a:t>   </a:t>
            </a:r>
            <a:r>
              <a:rPr lang="el-GR" sz="2800" b="1">
                <a:solidFill>
                  <a:schemeClr val="tx2"/>
                </a:solidFill>
                <a:effectLst>
                  <a:outerShdw blurRad="38100" dist="38100" dir="2700000" algn="tl">
                    <a:srgbClr val="000000"/>
                  </a:outerShdw>
                </a:effectLst>
                <a:latin typeface="Verdana" pitchFamily="34" charset="0"/>
              </a:rPr>
              <a:t>συρμό)</a:t>
            </a:r>
            <a:r>
              <a:rPr lang="en-US" sz="2800" b="1">
                <a:solidFill>
                  <a:schemeClr val="tx2"/>
                </a:solidFill>
                <a:effectLst>
                  <a:outerShdw blurRad="38100" dist="38100" dir="2700000" algn="tl">
                    <a:srgbClr val="000000"/>
                  </a:outerShdw>
                </a:effectLst>
                <a:latin typeface="Verdana" pitchFamily="34" charset="0"/>
              </a:rPr>
              <a:t/>
            </a:r>
            <a:br>
              <a:rPr lang="en-US" sz="2800" b="1">
                <a:solidFill>
                  <a:schemeClr val="tx2"/>
                </a:solidFill>
                <a:effectLst>
                  <a:outerShdw blurRad="38100" dist="38100" dir="2700000" algn="tl">
                    <a:srgbClr val="000000"/>
                  </a:outerShdw>
                </a:effectLst>
                <a:latin typeface="Verdana" pitchFamily="34" charset="0"/>
              </a:rPr>
            </a:br>
            <a:r>
              <a:rPr lang="el-GR" sz="2800" b="1">
                <a:solidFill>
                  <a:schemeClr val="tx2"/>
                </a:solidFill>
                <a:effectLst>
                  <a:outerShdw blurRad="38100" dist="38100" dir="2700000" algn="tl">
                    <a:srgbClr val="000000"/>
                  </a:outerShdw>
                </a:effectLst>
                <a:latin typeface="Verdana" pitchFamily="34" charset="0"/>
              </a:rPr>
              <a:t/>
            </a:r>
            <a:br>
              <a:rPr lang="el-GR" sz="2800" b="1">
                <a:solidFill>
                  <a:schemeClr val="tx2"/>
                </a:solidFill>
                <a:effectLst>
                  <a:outerShdw blurRad="38100" dist="38100" dir="2700000" algn="tl">
                    <a:srgbClr val="000000"/>
                  </a:outerShdw>
                </a:effectLst>
                <a:latin typeface="Verdana" pitchFamily="34" charset="0"/>
              </a:rPr>
            </a:br>
            <a:r>
              <a:rPr lang="en-US" sz="2800" b="1">
                <a:solidFill>
                  <a:schemeClr val="tx2"/>
                </a:solidFill>
                <a:effectLst>
                  <a:outerShdw blurRad="38100" dist="38100" dir="2700000" algn="tl">
                    <a:srgbClr val="000000"/>
                  </a:outerShdw>
                </a:effectLst>
                <a:latin typeface="Verdana" pitchFamily="34" charset="0"/>
              </a:rPr>
              <a:t>   </a:t>
            </a:r>
            <a:r>
              <a:rPr lang="el-GR" sz="2800" b="1">
                <a:solidFill>
                  <a:schemeClr val="tx2"/>
                </a:solidFill>
                <a:effectLst>
                  <a:outerShdw blurRad="38100" dist="38100" dir="2700000" algn="tl">
                    <a:srgbClr val="000000"/>
                  </a:outerShdw>
                </a:effectLst>
                <a:latin typeface="Verdana" pitchFamily="34" charset="0"/>
              </a:rPr>
              <a:t>Αγορά αυτοκινήτου που χρησιμοποιεί </a:t>
            </a:r>
            <a:br>
              <a:rPr lang="el-GR" sz="2800" b="1">
                <a:solidFill>
                  <a:schemeClr val="tx2"/>
                </a:solidFill>
                <a:effectLst>
                  <a:outerShdw blurRad="38100" dist="38100" dir="2700000" algn="tl">
                    <a:srgbClr val="000000"/>
                  </a:outerShdw>
                </a:effectLst>
                <a:latin typeface="Verdana" pitchFamily="34" charset="0"/>
              </a:rPr>
            </a:br>
            <a:r>
              <a:rPr lang="el-GR" sz="2800" b="1">
                <a:solidFill>
                  <a:schemeClr val="tx2"/>
                </a:solidFill>
                <a:effectLst>
                  <a:outerShdw blurRad="38100" dist="38100" dir="2700000" algn="tl">
                    <a:srgbClr val="000000"/>
                  </a:outerShdw>
                </a:effectLst>
                <a:latin typeface="Verdana" pitchFamily="34" charset="0"/>
              </a:rPr>
              <a:t>  </a:t>
            </a:r>
            <a:r>
              <a:rPr lang="en-US" sz="2800" b="1">
                <a:solidFill>
                  <a:schemeClr val="tx2"/>
                </a:solidFill>
                <a:effectLst>
                  <a:outerShdw blurRad="38100" dist="38100" dir="2700000" algn="tl">
                    <a:srgbClr val="000000"/>
                  </a:outerShdw>
                </a:effectLst>
                <a:latin typeface="Verdana" pitchFamily="34" charset="0"/>
              </a:rPr>
              <a:t>   </a:t>
            </a:r>
            <a:r>
              <a:rPr lang="el-GR" sz="2800" b="1">
                <a:solidFill>
                  <a:schemeClr val="tx2"/>
                </a:solidFill>
                <a:effectLst>
                  <a:outerShdw blurRad="38100" dist="38100" dir="2700000" algn="tl">
                    <a:srgbClr val="000000"/>
                  </a:outerShdw>
                </a:effectLst>
                <a:latin typeface="Verdana" pitchFamily="34" charset="0"/>
              </a:rPr>
              <a:t>εναλλακτικές μορφές ενεργείας(υδρογόνο</a:t>
            </a:r>
            <a:br>
              <a:rPr lang="el-GR" sz="2800" b="1">
                <a:solidFill>
                  <a:schemeClr val="tx2"/>
                </a:solidFill>
                <a:effectLst>
                  <a:outerShdw blurRad="38100" dist="38100" dir="2700000" algn="tl">
                    <a:srgbClr val="000000"/>
                  </a:outerShdw>
                </a:effectLst>
                <a:latin typeface="Verdana" pitchFamily="34" charset="0"/>
              </a:rPr>
            </a:br>
            <a:r>
              <a:rPr lang="el-GR" sz="2800" b="1">
                <a:solidFill>
                  <a:schemeClr val="tx2"/>
                </a:solidFill>
                <a:effectLst>
                  <a:outerShdw blurRad="38100" dist="38100" dir="2700000" algn="tl">
                    <a:srgbClr val="000000"/>
                  </a:outerShdw>
                </a:effectLst>
                <a:latin typeface="Verdana" pitchFamily="34" charset="0"/>
              </a:rPr>
              <a:t>  </a:t>
            </a:r>
            <a:r>
              <a:rPr lang="en-US" sz="2800" b="1">
                <a:solidFill>
                  <a:schemeClr val="tx2"/>
                </a:solidFill>
                <a:effectLst>
                  <a:outerShdw blurRad="38100" dist="38100" dir="2700000" algn="tl">
                    <a:srgbClr val="000000"/>
                  </a:outerShdw>
                </a:effectLst>
                <a:latin typeface="Verdana" pitchFamily="34" charset="0"/>
              </a:rPr>
              <a:t>   </a:t>
            </a:r>
            <a:r>
              <a:rPr lang="el-GR" sz="2800" b="1">
                <a:solidFill>
                  <a:schemeClr val="tx2"/>
                </a:solidFill>
                <a:effectLst>
                  <a:outerShdw blurRad="38100" dist="38100" dir="2700000" algn="tl">
                    <a:srgbClr val="000000"/>
                  </a:outerShdw>
                </a:effectLst>
                <a:latin typeface="Verdana" pitchFamily="34" charset="0"/>
              </a:rPr>
              <a:t>που εκπέμπει λιγότερους ρύπους)</a:t>
            </a:r>
            <a:br>
              <a:rPr lang="el-GR" sz="2800" b="1">
                <a:solidFill>
                  <a:schemeClr val="tx2"/>
                </a:solidFill>
                <a:effectLst>
                  <a:outerShdw blurRad="38100" dist="38100" dir="2700000" algn="tl">
                    <a:srgbClr val="000000"/>
                  </a:outerShdw>
                </a:effectLst>
                <a:latin typeface="Verdana" pitchFamily="34" charset="0"/>
              </a:rPr>
            </a:br>
            <a:r>
              <a:rPr lang="en-US" sz="2800" b="1">
                <a:solidFill>
                  <a:schemeClr val="tx2"/>
                </a:solidFill>
                <a:effectLst>
                  <a:outerShdw blurRad="38100" dist="38100" dir="2700000" algn="tl">
                    <a:srgbClr val="000000"/>
                  </a:outerShdw>
                </a:effectLst>
                <a:latin typeface="Verdana" pitchFamily="34" charset="0"/>
              </a:rPr>
              <a:t/>
            </a:r>
            <a:br>
              <a:rPr lang="en-US" sz="2800" b="1">
                <a:solidFill>
                  <a:schemeClr val="tx2"/>
                </a:solidFill>
                <a:effectLst>
                  <a:outerShdw blurRad="38100" dist="38100" dir="2700000" algn="tl">
                    <a:srgbClr val="000000"/>
                  </a:outerShdw>
                </a:effectLst>
                <a:latin typeface="Verdana" pitchFamily="34" charset="0"/>
              </a:rPr>
            </a:br>
            <a:r>
              <a:rPr lang="en-US" sz="2800" b="1">
                <a:solidFill>
                  <a:schemeClr val="tx2"/>
                </a:solidFill>
                <a:effectLst>
                  <a:outerShdw blurRad="38100" dist="38100" dir="2700000" algn="tl">
                    <a:srgbClr val="000000"/>
                  </a:outerShdw>
                </a:effectLst>
                <a:latin typeface="Verdana" pitchFamily="34" charset="0"/>
              </a:rPr>
              <a:t>   </a:t>
            </a:r>
            <a:r>
              <a:rPr lang="el-GR" sz="2800" b="1">
                <a:solidFill>
                  <a:schemeClr val="tx2"/>
                </a:solidFill>
                <a:effectLst>
                  <a:outerShdw blurRad="38100" dist="38100" dir="2700000" algn="tl">
                    <a:srgbClr val="000000"/>
                  </a:outerShdw>
                </a:effectLst>
                <a:latin typeface="Verdana" pitchFamily="34" charset="0"/>
              </a:rPr>
              <a:t>Να είμαστε καλά ενημερωμένοι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nodePh="1">
                                  <p:stCondLst>
                                    <p:cond delay="0"/>
                                  </p:stCondLst>
                                  <p:endCondLst>
                                    <p:cond evt="begin" delay="0">
                                      <p:tn val="5"/>
                                    </p:cond>
                                  </p:end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11188" y="692150"/>
            <a:ext cx="8208962" cy="3744913"/>
          </a:xfrm>
        </p:spPr>
        <p:txBody>
          <a:bodyPr/>
          <a:lstStyle/>
          <a:p>
            <a:r>
              <a:rPr lang="el-GR" sz="6000" b="1">
                <a:latin typeface="Verdana" pitchFamily="34" charset="0"/>
              </a:rPr>
              <a:t>ΣΑΣ ΕΥΧΑΡΙΣΤΟΥΜΕ ΓΙΑ ΤΗΝ ΠΡΟΣΟΧΗ ΣΑΣ!!!</a:t>
            </a:r>
          </a:p>
        </p:txBody>
      </p:sp>
      <p:sp>
        <p:nvSpPr>
          <p:cNvPr id="18435" name="Rectangle 3"/>
          <p:cNvSpPr>
            <a:spLocks noGrp="1" noChangeArrowheads="1"/>
          </p:cNvSpPr>
          <p:nvPr>
            <p:ph type="subTitle" idx="1"/>
          </p:nvPr>
        </p:nvSpPr>
        <p:spPr>
          <a:xfrm>
            <a:off x="323850" y="1773238"/>
            <a:ext cx="8207375" cy="4105275"/>
          </a:xfrm>
        </p:spPr>
        <p:txBody>
          <a:bodyPr/>
          <a:lstStyle/>
          <a:p>
            <a:endParaRPr lang="el-GR" sz="2800" b="1">
              <a:solidFill>
                <a:srgbClr val="FF0000"/>
              </a:solidFill>
            </a:endParaRPr>
          </a:p>
          <a:p>
            <a:endParaRPr lang="el-GR" sz="2800" b="1">
              <a:solidFill>
                <a:srgbClr val="FF0000"/>
              </a:solidFill>
            </a:endParaRPr>
          </a:p>
          <a:p>
            <a:endParaRPr lang="el-GR" sz="2800" b="1">
              <a:solidFill>
                <a:srgbClr val="FF0000"/>
              </a:solidFill>
            </a:endParaRPr>
          </a:p>
        </p:txBody>
      </p:sp>
      <p:sp>
        <p:nvSpPr>
          <p:cNvPr id="18436" name="Rectangle 4"/>
          <p:cNvSpPr>
            <a:spLocks noChangeArrowheads="1"/>
          </p:cNvSpPr>
          <p:nvPr/>
        </p:nvSpPr>
        <p:spPr bwMode="auto">
          <a:xfrm>
            <a:off x="827088" y="2060575"/>
            <a:ext cx="7772400" cy="3816350"/>
          </a:xfrm>
          <a:prstGeom prst="rect">
            <a:avLst/>
          </a:prstGeom>
          <a:noFill/>
          <a:ln w="9525">
            <a:noFill/>
            <a:miter lim="800000"/>
            <a:headEnd/>
            <a:tailEnd/>
          </a:ln>
          <a:effectLst/>
        </p:spPr>
        <p:txBody>
          <a:bodyPr anchor="b" anchorCtr="1"/>
          <a:lstStyle/>
          <a:p>
            <a:pPr>
              <a:buClr>
                <a:srgbClr val="FF0000"/>
              </a:buClr>
              <a:buFont typeface="Wingdings" pitchFamily="2" charset="2"/>
              <a:buChar char="Ø"/>
            </a:pPr>
            <a:endParaRPr lang="el-GR" sz="2800" b="1">
              <a:effectLst>
                <a:outerShdw blurRad="38100" dist="38100" dir="2700000" algn="tl">
                  <a:srgbClr val="000000"/>
                </a:outerShdw>
              </a:effectLst>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nodePh="1">
                                  <p:stCondLst>
                                    <p:cond delay="0"/>
                                  </p:stCondLst>
                                  <p:endCondLst>
                                    <p:cond evt="begin" delay="0">
                                      <p:tn val="5"/>
                                    </p:cond>
                                  </p:end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theme1.xml><?xml version="1.0" encoding="utf-8"?>
<a:theme xmlns:a="http://schemas.openxmlformats.org/drawingml/2006/main" name="Fading Grid">
  <a:themeElements>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Fading Gr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Fading Grid</Template>
  <TotalTime>69</TotalTime>
  <Words>115</Words>
  <Application>Microsoft Office PowerPoint</Application>
  <PresentationFormat>Προβολή στην οθόνη (4:3)</PresentationFormat>
  <Paragraphs>21</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Arial</vt:lpstr>
      <vt:lpstr>Times New Roman</vt:lpstr>
      <vt:lpstr>Wingdings</vt:lpstr>
      <vt:lpstr>Verdana</vt:lpstr>
      <vt:lpstr>Fading Grid</vt:lpstr>
      <vt:lpstr>ΟΞΙΝΗ ΒΡΟΧΗ</vt:lpstr>
      <vt:lpstr>1.ΓΕΝΙΚΑ</vt:lpstr>
      <vt:lpstr>2.ΑΙΤΙΑ</vt:lpstr>
      <vt:lpstr>3.ΣΥΝΕΠΕΙΕΣ</vt:lpstr>
      <vt:lpstr>4.ΜΕΤΡΑ ΑΝΤΙΜΕΤΩΠΙΣΗΣ  </vt:lpstr>
      <vt:lpstr>ΣΑΣ ΕΥΧΑΡΙΣΤΟΥΜΕ ΓΙΑ ΤΗΝ ΠΡΟΣΟΧΗ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dc:creator>
  <cp:lastModifiedBy>kostas</cp:lastModifiedBy>
  <cp:revision>11</cp:revision>
  <dcterms:created xsi:type="dcterms:W3CDTF">2015-02-26T19:19:22Z</dcterms:created>
  <dcterms:modified xsi:type="dcterms:W3CDTF">2015-05-09T17:09:18Z</dcterms:modified>
</cp:coreProperties>
</file>