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7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F3BB4-3B2E-4B59-886B-F27C59D9982B}" type="datetimeFigureOut">
              <a:rPr lang="el-GR" smtClean="0"/>
              <a:pPr/>
              <a:t>09/05/2015</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4CB941-21E2-4EAF-86BA-4A801601AC95}"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D4CB941-21E2-4EAF-86BA-4A801601AC95}" type="slidenum">
              <a:rPr lang="el-GR" smtClean="0"/>
              <a:pPr/>
              <a:t>1</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Ορθογώνιο"/>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1 - Τίτλος"/>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l-GR" smtClean="0"/>
              <a:t>Kλικ για επεξεργασία του τίτλου</a:t>
            </a:r>
            <a:endParaRPr kumimoji="0" lang="en-US"/>
          </a:p>
        </p:txBody>
      </p:sp>
      <p:sp>
        <p:nvSpPr>
          <p:cNvPr id="3" name="2 - Υπότιτλος"/>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l-GR" smtClean="0"/>
              <a:t>Κάντε κλικ για να επεξεργαστείτε τον υπότιτλο του υποδείγματος</a:t>
            </a:r>
            <a:endParaRPr kumimoji="0" lang="en-US"/>
          </a:p>
        </p:txBody>
      </p:sp>
      <p:sp>
        <p:nvSpPr>
          <p:cNvPr id="4" name="3 - Θέση ημερομηνίας"/>
          <p:cNvSpPr>
            <a:spLocks noGrp="1"/>
          </p:cNvSpPr>
          <p:nvPr>
            <p:ph type="dt" sz="half" idx="10"/>
          </p:nvPr>
        </p:nvSpPr>
        <p:spPr/>
        <p:txBody>
          <a:bodyPr/>
          <a:lstStyle/>
          <a:p>
            <a:fld id="{AE59E112-5FDB-4034-AC47-350317B5AD0E}" type="datetimeFigureOut">
              <a:rPr lang="el-GR" smtClean="0"/>
              <a:pPr/>
              <a:t>09/05/2015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3B49E92-B9A1-4BA6-995A-57848C8FC4F4}" type="slidenum">
              <a:rPr lang="el-GR" smtClean="0"/>
              <a:pPr/>
              <a:t>‹#›</a:t>
            </a:fld>
            <a:endParaRPr lang="el-GR" dirty="0"/>
          </a:p>
        </p:txBody>
      </p:sp>
      <p:sp>
        <p:nvSpPr>
          <p:cNvPr id="10" name="9 - Ορθογώνιο"/>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E59E112-5FDB-4034-AC47-350317B5AD0E}" type="datetimeFigureOut">
              <a:rPr lang="el-GR" smtClean="0"/>
              <a:pPr/>
              <a:t>09/05/2015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3B49E92-B9A1-4BA6-995A-57848C8FC4F4}"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9" name="8 - Ορθογώνιο"/>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7 - Ορθογώνιο"/>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1 - Κατακόρυφος τίτλος"/>
          <p:cNvSpPr>
            <a:spLocks noGrp="1"/>
          </p:cNvSpPr>
          <p:nvPr>
            <p:ph type="title" orient="vert"/>
          </p:nvPr>
        </p:nvSpPr>
        <p:spPr>
          <a:xfrm>
            <a:off x="6781800" y="274640"/>
            <a:ext cx="19050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04800"/>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E59E112-5FDB-4034-AC47-350317B5AD0E}" type="datetimeFigureOut">
              <a:rPr lang="el-GR" smtClean="0"/>
              <a:pPr/>
              <a:t>09/05/2015</a:t>
            </a:fld>
            <a:endParaRPr lang="el-GR" dirty="0"/>
          </a:p>
        </p:txBody>
      </p:sp>
      <p:sp>
        <p:nvSpPr>
          <p:cNvPr id="5" name="4 - Θέση υποσέλιδου"/>
          <p:cNvSpPr>
            <a:spLocks noGrp="1"/>
          </p:cNvSpPr>
          <p:nvPr>
            <p:ph type="ftr" sz="quarter" idx="11"/>
          </p:nvPr>
        </p:nvSpPr>
        <p:spPr>
          <a:xfrm>
            <a:off x="2640597" y="6377459"/>
            <a:ext cx="3836404" cy="365125"/>
          </a:xfrm>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3B49E92-B9A1-4BA6-995A-57848C8FC4F4}"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5448"/>
            <a:ext cx="8229600" cy="1252728"/>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E59E112-5FDB-4034-AC47-350317B5AD0E}" type="datetimeFigureOut">
              <a:rPr lang="el-GR" smtClean="0"/>
              <a:pPr/>
              <a:t>09/05/2015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3B49E92-B9A1-4BA6-995A-57848C8FC4F4}"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9" name="8 - Ορθογώνιο"/>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11 - Ορθογώνιο"/>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1 - Τίτλος"/>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E59E112-5FDB-4034-AC47-350317B5AD0E}" type="datetimeFigureOut">
              <a:rPr lang="el-GR" smtClean="0"/>
              <a:pPr/>
              <a:t>09/05/2015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3B49E92-B9A1-4BA6-995A-57848C8FC4F4}"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E59E112-5FDB-4034-AC47-350317B5AD0E}" type="datetimeFigureOut">
              <a:rPr lang="el-GR" smtClean="0"/>
              <a:pPr/>
              <a:t>09/05/2015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F3B49E92-B9A1-4BA6-995A-57848C8FC4F4}"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κειμένου"/>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AE59E112-5FDB-4034-AC47-350317B5AD0E}" type="datetimeFigureOut">
              <a:rPr lang="el-GR" smtClean="0"/>
              <a:pPr/>
              <a:t>09/05/2015</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F3B49E92-B9A1-4BA6-995A-57848C8FC4F4}"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E59E112-5FDB-4034-AC47-350317B5AD0E}" type="datetimeFigureOut">
              <a:rPr lang="el-GR" smtClean="0"/>
              <a:pPr/>
              <a:t>09/05/2015</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F3B49E92-B9A1-4BA6-995A-57848C8FC4F4}"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E59E112-5FDB-4034-AC47-350317B5AD0E}" type="datetimeFigureOut">
              <a:rPr lang="el-GR" smtClean="0"/>
              <a:pPr/>
              <a:t>09/05/2015</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F3B49E92-B9A1-4BA6-995A-57848C8FC4F4}"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κειμένου"/>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E59E112-5FDB-4034-AC47-350317B5AD0E}" type="datetimeFigureOut">
              <a:rPr lang="el-GR" smtClean="0"/>
              <a:pPr/>
              <a:t>09/05/2015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F3B49E92-B9A1-4BA6-995A-57848C8FC4F4}" type="slidenum">
              <a:rPr lang="el-GR" smtClean="0"/>
              <a:pPr/>
              <a:t>‹#›</a:t>
            </a:fld>
            <a:endParaRPr lang="el-GR" dirty="0"/>
          </a:p>
        </p:txBody>
      </p:sp>
      <p:sp>
        <p:nvSpPr>
          <p:cNvPr id="12" name="11 - Ορθογώνιο"/>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8 - Ορθογώνιο"/>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164592" y="1170432"/>
            <a:ext cx="2523744" cy="201168"/>
          </a:xfrm>
        </p:spPr>
        <p:txBody>
          <a:bodyPr/>
          <a:lstStyle/>
          <a:p>
            <a:fld id="{AE59E112-5FDB-4034-AC47-350317B5AD0E}" type="datetimeFigureOut">
              <a:rPr lang="el-GR" smtClean="0"/>
              <a:pPr/>
              <a:t>09/05/2015</a:t>
            </a:fld>
            <a:endParaRPr lang="el-GR" dirty="0"/>
          </a:p>
        </p:txBody>
      </p:sp>
      <p:sp>
        <p:nvSpPr>
          <p:cNvPr id="11" name="10 - Ορθογώνιο"/>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8 - Ορθογώνιο"/>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5 - Θέση υποσέλιδου"/>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l-GR" dirty="0"/>
          </a:p>
        </p:txBody>
      </p:sp>
      <p:sp>
        <p:nvSpPr>
          <p:cNvPr id="7" name="6 - Θέση αριθμού διαφάνειας"/>
          <p:cNvSpPr>
            <a:spLocks noGrp="1"/>
          </p:cNvSpPr>
          <p:nvPr>
            <p:ph type="sldNum" sz="quarter" idx="12"/>
          </p:nvPr>
        </p:nvSpPr>
        <p:spPr>
          <a:xfrm>
            <a:off x="8339328" y="1170432"/>
            <a:ext cx="733864" cy="201168"/>
          </a:xfrm>
        </p:spPr>
        <p:txBody>
          <a:bodyPr/>
          <a:lstStyle/>
          <a:p>
            <a:fld id="{F3B49E92-B9A1-4BA6-995A-57848C8FC4F4}"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 Ορθογώνιο"/>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6 - Ορθογώνιο"/>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1 - Θέση τίτλου"/>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4" name="3 - Θέση ημερομηνίας"/>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E59E112-5FDB-4034-AC47-350317B5AD0E}" type="datetimeFigureOut">
              <a:rPr lang="el-GR" smtClean="0"/>
              <a:pPr/>
              <a:t>09/05/2015</a:t>
            </a:fld>
            <a:endParaRPr lang="el-GR" dirty="0"/>
          </a:p>
        </p:txBody>
      </p:sp>
      <p:sp>
        <p:nvSpPr>
          <p:cNvPr id="5" name="4 - Θέση υποσέλιδου"/>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l-GR" dirty="0"/>
          </a:p>
        </p:txBody>
      </p:sp>
      <p:sp>
        <p:nvSpPr>
          <p:cNvPr id="6" name="5 - Θέση αριθμού διαφάνειας"/>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3B49E92-B9A1-4BA6-995A-57848C8FC4F4}"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ΟΞ</a:t>
            </a:r>
            <a:r>
              <a:rPr lang="en-US" dirty="0" smtClean="0"/>
              <a:t>I</a:t>
            </a:r>
            <a:r>
              <a:rPr lang="el-GR" dirty="0" smtClean="0"/>
              <a:t>ΝΗ ΒΡΟΧΗ</a:t>
            </a:r>
            <a:endParaRPr lang="el-GR" dirty="0"/>
          </a:p>
        </p:txBody>
      </p:sp>
      <p:sp>
        <p:nvSpPr>
          <p:cNvPr id="3" name="2 - Υπότιτλος"/>
          <p:cNvSpPr>
            <a:spLocks noGrp="1"/>
          </p:cNvSpPr>
          <p:nvPr>
            <p:ph type="subTitle" idx="1"/>
          </p:nvPr>
        </p:nvSpPr>
        <p:spPr/>
        <p:txBody>
          <a:bodyPr>
            <a:normAutofit lnSpcReduction="10000"/>
          </a:bodyPr>
          <a:lstStyle/>
          <a:p>
            <a:r>
              <a:rPr lang="el-GR" dirty="0" smtClean="0"/>
              <a:t>ΕΡΓΑΣΙΑ ΒΙΟΛΟΓΙΑΣ  </a:t>
            </a:r>
          </a:p>
          <a:p>
            <a:r>
              <a:rPr lang="el-GR" dirty="0" smtClean="0"/>
              <a:t>ΘΕΜΑ</a:t>
            </a:r>
            <a:r>
              <a:rPr lang="en-US" dirty="0" smtClean="0"/>
              <a:t>:</a:t>
            </a:r>
            <a:r>
              <a:rPr lang="el-GR" dirty="0" smtClean="0"/>
              <a:t>ΟΞΥΝΗ ΒΡΟΧΗ</a:t>
            </a:r>
          </a:p>
          <a:p>
            <a:r>
              <a:rPr lang="el-GR" dirty="0" smtClean="0"/>
              <a:t>2</a:t>
            </a:r>
            <a:r>
              <a:rPr lang="el-GR" baseline="30000" dirty="0" smtClean="0"/>
              <a:t>Ο</a:t>
            </a:r>
            <a:r>
              <a:rPr lang="el-GR" dirty="0" smtClean="0"/>
              <a:t> ΓΥΜΝΑΣΙΟ ΣΠΑΡΤΗΣ</a:t>
            </a:r>
          </a:p>
          <a:p>
            <a:r>
              <a:rPr lang="el-GR" dirty="0" smtClean="0"/>
              <a:t>ΔΗΜΗΤΡΗΣ ΛΑΜΠΡΙΝΑΚΟΣ</a:t>
            </a:r>
          </a:p>
          <a:p>
            <a:r>
              <a:rPr lang="el-GR" dirty="0" smtClean="0"/>
              <a:t>Β2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όξινη βροχή</a:t>
            </a:r>
            <a:r>
              <a:rPr lang="en-US" dirty="0" smtClean="0"/>
              <a:t>;</a:t>
            </a:r>
            <a:endParaRPr lang="el-GR" dirty="0"/>
          </a:p>
        </p:txBody>
      </p:sp>
      <p:sp>
        <p:nvSpPr>
          <p:cNvPr id="3" name="2 - Θέση περιεχομένου"/>
          <p:cNvSpPr>
            <a:spLocks noGrp="1"/>
          </p:cNvSpPr>
          <p:nvPr>
            <p:ph idx="1"/>
          </p:nvPr>
        </p:nvSpPr>
        <p:spPr/>
        <p:txBody>
          <a:bodyPr>
            <a:normAutofit lnSpcReduction="10000"/>
          </a:bodyPr>
          <a:lstStyle/>
          <a:p>
            <a:r>
              <a:rPr lang="el-GR" b="1" u="sng" dirty="0" smtClean="0"/>
              <a:t>Όξινη βροχή</a:t>
            </a:r>
            <a:r>
              <a:rPr lang="el-GR" dirty="0" smtClean="0"/>
              <a:t> ονομάζεται το φαινόμενο των ασυνήθιστα όξινων μετεωρολογικών κατακρημνισμάτων, όπως για παράδειγμα βροχή, χαλάζι, χιόνι, ομίχλη, πάχνη, ως και ξηρή σκόνη. Το επίθετο «ασυνήθιστα» χρησιμοποιείται, γιατί συνήθως και η γήινη βροχή έχει όξινο χαρακτήρα, λόγω της διάλυσης σε αυτήν αερίων συστατικών της με όξινη συμπεριφορά, όπως το διοξείδιο του άνθρακα (CO2).</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Αίτια δημιουργίας της όξινης βροχής</a:t>
            </a:r>
            <a:r>
              <a:rPr lang="en-US" sz="3600" dirty="0" smtClean="0"/>
              <a:t>:</a:t>
            </a:r>
            <a:endParaRPr lang="el-GR" sz="3600" dirty="0"/>
          </a:p>
        </p:txBody>
      </p:sp>
      <p:sp>
        <p:nvSpPr>
          <p:cNvPr id="3" name="2 - Θέση περιεχομένου"/>
          <p:cNvSpPr>
            <a:spLocks noGrp="1"/>
          </p:cNvSpPr>
          <p:nvPr>
            <p:ph idx="1"/>
          </p:nvPr>
        </p:nvSpPr>
        <p:spPr>
          <a:xfrm>
            <a:off x="107504" y="1556792"/>
            <a:ext cx="8856984" cy="5112568"/>
          </a:xfrm>
        </p:spPr>
        <p:txBody>
          <a:bodyPr>
            <a:noAutofit/>
          </a:bodyPr>
          <a:lstStyle/>
          <a:p>
            <a:pPr fontAlgn="t"/>
            <a:r>
              <a:rPr lang="el-GR" sz="2400" dirty="0" smtClean="0"/>
              <a:t>Τα πιο σημαντικά αέρια που οδηγούν στο σχηματισμό της όξινης βροχής είναι το διοξείδιο του θείου (SO2) και τα οξείδια του αζώτου που οξειδώνονται σχηματίζοντας διοξείδιο του αζώτου (NO2) και διαλυόμενο στο νερό σχηματίζει νιτρικό οξύ (HNO3). Τα αέρια αυτά προέρχονται από τις ακόλουθες κύριες πηγές:</a:t>
            </a:r>
          </a:p>
          <a:p>
            <a:pPr fontAlgn="t"/>
            <a:r>
              <a:rPr lang="el-GR" sz="2400" dirty="0" smtClean="0"/>
              <a:t>• Καύση ορυκτών καυσίμων: Υπολογίζεται ότι η ατμόσφαιρα της Γης επιβαρύνεται ετησίως κατά μέσο όρο κατά 70 </a:t>
            </a:r>
            <a:r>
              <a:rPr lang="el-GR" sz="2400" dirty="0" err="1" smtClean="0"/>
              <a:t>kT</a:t>
            </a:r>
            <a:r>
              <a:rPr lang="el-GR" sz="2400" dirty="0" smtClean="0"/>
              <a:t> S, με τη μορφή SO2.</a:t>
            </a:r>
            <a:br>
              <a:rPr lang="el-GR" sz="2400" dirty="0" smtClean="0"/>
            </a:br>
            <a:r>
              <a:rPr lang="el-GR" sz="2400" dirty="0" smtClean="0"/>
              <a:t>• Ηφαιστειακή δραστηριότητα: Υπολογίζεται ότι η ατμόσφαιρα της Γης επιβαρύνεται ετησίως κατά μέσο όρο κατά 7,5 </a:t>
            </a:r>
            <a:r>
              <a:rPr lang="el-GR" sz="2400" dirty="0" err="1" smtClean="0"/>
              <a:t>kT</a:t>
            </a:r>
            <a:r>
              <a:rPr lang="el-GR" sz="2400" dirty="0" smtClean="0"/>
              <a:t> S, με τη μορφή SO2.</a:t>
            </a:r>
            <a:br>
              <a:rPr lang="el-GR" sz="2400" dirty="0" smtClean="0"/>
            </a:br>
            <a:r>
              <a:rPr lang="el-GR" sz="2400" dirty="0" smtClean="0"/>
              <a:t>• Πυρκαγιές: Υπολογίζεται ότι η ατμόσφαιρα της Γης επιβαρύνεται ετησίως κατά μέσο όρο κατά 2,8 </a:t>
            </a:r>
            <a:r>
              <a:rPr lang="el-GR" sz="2400" dirty="0" err="1" smtClean="0"/>
              <a:t>kT</a:t>
            </a:r>
            <a:r>
              <a:rPr lang="el-GR" sz="2400" dirty="0" smtClean="0"/>
              <a:t> S, με τη μορφή SO2. προς SO2. και CO2.</a:t>
            </a:r>
            <a:br>
              <a:rPr lang="el-GR" sz="2400" dirty="0" smtClean="0"/>
            </a:b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idx="1"/>
          </p:nvPr>
        </p:nvSpPr>
        <p:spPr/>
        <p:txBody>
          <a:bodyPr>
            <a:normAutofit fontScale="85000" lnSpcReduction="10000"/>
          </a:bodyPr>
          <a:lstStyle/>
          <a:p>
            <a:pPr fontAlgn="t"/>
            <a:r>
              <a:rPr lang="el-GR" dirty="0" smtClean="0"/>
              <a:t>• Βιολογικές δραστηριότητες: Μια σειρά βιοχημικών διεργασιών παράγει </a:t>
            </a:r>
            <a:r>
              <a:rPr lang="el-GR" dirty="0" err="1" smtClean="0"/>
              <a:t>διμεθυλοσουλφίδιο</a:t>
            </a:r>
            <a:r>
              <a:rPr lang="el-GR" dirty="0" smtClean="0"/>
              <a:t> (CH3SCH3), που τελικά οξειδώνεται προς SO2. και CO2.</a:t>
            </a:r>
            <a:br>
              <a:rPr lang="el-GR" dirty="0" smtClean="0"/>
            </a:br>
            <a:r>
              <a:rPr lang="el-GR" dirty="0" smtClean="0"/>
              <a:t>• Τήξη όξινου πάγου: Μέρος των </a:t>
            </a:r>
            <a:r>
              <a:rPr lang="el-GR" dirty="0" err="1" smtClean="0"/>
              <a:t>παγοκαλυμμάτων</a:t>
            </a:r>
            <a:r>
              <a:rPr lang="el-GR" dirty="0" smtClean="0"/>
              <a:t> που τήκονται λόγω του φαινόμενου του θερμοκηπίου περιείχαν διαλυμένα όξινα αέρια, προερχόμενα κυρίως από την εντονότερη ηφαιστειακή δραστηριότητα της εποχής που δημιουργήθηκαν.</a:t>
            </a:r>
          </a:p>
          <a:p>
            <a:pPr fontAlgn="t"/>
            <a:r>
              <a:rPr lang="el-GR" dirty="0" smtClean="0"/>
              <a:t>Εύκολα μπορεί κανείς να παρατηρήσει ότι ο κύριος παράγοντας είναι οι ανθρώπινες δραστηριότητες.</a:t>
            </a:r>
            <a:br>
              <a:rPr lang="el-GR" dirty="0" smtClean="0"/>
            </a:br>
            <a:endParaRPr lang="el-GR" dirty="0" smtClean="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Επιπτώσεις του φαινομένου</a:t>
            </a:r>
            <a:r>
              <a:rPr lang="en-US" dirty="0" smtClean="0"/>
              <a:t>:</a:t>
            </a:r>
            <a:endParaRPr lang="el-GR" dirty="0"/>
          </a:p>
        </p:txBody>
      </p:sp>
      <p:sp>
        <p:nvSpPr>
          <p:cNvPr id="3" name="2 - Θέση περιεχομένου"/>
          <p:cNvSpPr>
            <a:spLocks noGrp="1"/>
          </p:cNvSpPr>
          <p:nvPr>
            <p:ph idx="1"/>
          </p:nvPr>
        </p:nvSpPr>
        <p:spPr/>
        <p:txBody>
          <a:bodyPr>
            <a:normAutofit fontScale="62500" lnSpcReduction="20000"/>
          </a:bodyPr>
          <a:lstStyle/>
          <a:p>
            <a:pPr fontAlgn="t"/>
            <a:r>
              <a:rPr lang="el-GR" dirty="0" smtClean="0"/>
              <a:t>Η όξινη βροχή έχει έντονες επιπτώσεις στα φυσικά οικοσυστήματα (δάση, υδροβιότοπους, έδαφος), σκοτώνοντας άμεσα ή έμμεσα διάφορες μορφές ζωής, αλλά και στα οικιστικά οικοσυστήματα, διαβρώνοντας ιστορικά μνημεία, προκαλώντας ζημίες σε κτίρια και οχήματα, αλλά και βλάπτοντας άμεσα την ανθρώπινη υγεία.</a:t>
            </a:r>
          </a:p>
          <a:p>
            <a:pPr fontAlgn="t"/>
            <a:r>
              <a:rPr lang="el-GR" b="1" u="sng" dirty="0" smtClean="0"/>
              <a:t>Επιφανειακά ύδατα και υδρόβια ζωή</a:t>
            </a:r>
            <a:r>
              <a:rPr lang="el-GR" dirty="0" smtClean="0"/>
              <a:t/>
            </a:r>
            <a:br>
              <a:rPr lang="el-GR" dirty="0" smtClean="0"/>
            </a:br>
            <a:r>
              <a:rPr lang="el-GR" dirty="0" smtClean="0"/>
              <a:t>Η πτώση του </a:t>
            </a:r>
            <a:r>
              <a:rPr lang="el-GR" dirty="0" err="1" smtClean="0"/>
              <a:t>pH</a:t>
            </a:r>
            <a:r>
              <a:rPr lang="el-GR" dirty="0" smtClean="0"/>
              <a:t> στα επιφανειακά ύδατα από την όξινη βροχή (ή και άλλες πηγές ρύπανσης) έχει δραματικές επιπτώσεις σε πολλά υδρόβια είδη ζωής και ιδιαίτερα στα αυγά ή τα νεογνά τους, που συνήθως είναι πιο ευαίσθητα.</a:t>
            </a:r>
          </a:p>
          <a:p>
            <a:pPr fontAlgn="t"/>
            <a:r>
              <a:rPr lang="el-GR" b="1" u="sng" dirty="0" smtClean="0"/>
              <a:t>Έδαφος</a:t>
            </a:r>
            <a:r>
              <a:rPr lang="el-GR" dirty="0" smtClean="0"/>
              <a:t/>
            </a:r>
            <a:br>
              <a:rPr lang="el-GR" dirty="0" smtClean="0"/>
            </a:br>
            <a:r>
              <a:rPr lang="el-GR" dirty="0" smtClean="0"/>
              <a:t>Το έδαφος βλάπτεται σοβαρά από την όξινη βροχή. Πολλές μορφές ζωής δεν αντέχουν το χαμηλό </a:t>
            </a:r>
            <a:r>
              <a:rPr lang="el-GR" dirty="0" err="1" smtClean="0"/>
              <a:t>pH</a:t>
            </a:r>
            <a:r>
              <a:rPr lang="el-GR" dirty="0" smtClean="0"/>
              <a:t> και εξοντώνονται. Επίσης τα οξέα διαλύουν και ενεργοποιούν βαρέα μέταλλα και άλλες τοξίνες με ακόμη χειρότερα αποτελέσματα. Ωστόσο, ορισμένα αλκαλικά εδάφη εξουδετερώνουν, εν μέρει τουλάχιστον, το φαινόμενο.</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62500" lnSpcReduction="20000"/>
          </a:bodyPr>
          <a:lstStyle/>
          <a:p>
            <a:pPr fontAlgn="t"/>
            <a:r>
              <a:rPr lang="el-GR" b="1" u="sng" dirty="0" smtClean="0"/>
              <a:t>Δάση και υπόλοιπη χλωρίδα</a:t>
            </a:r>
            <a:r>
              <a:rPr lang="el-GR" dirty="0" smtClean="0"/>
              <a:t/>
            </a:r>
            <a:br>
              <a:rPr lang="el-GR" dirty="0" smtClean="0"/>
            </a:br>
            <a:r>
              <a:rPr lang="el-GR" dirty="0" smtClean="0"/>
              <a:t>Τα δυσμενή αποτελέσματα μπορούν να αφορούν άμεσα την ίδια την όξινη βροχή, ή έμμεσα, όπως τα αποτελέσματα του οξέος στο έδαφος. Τα δάση υψηλού ύψους είναι ιδιαίτερα τρωτά όπως περιβάλλονται συχνά από όξινη ομίχλη που είναι πιο όξινη από τη βροχή. Τα υπόλοιπα φυτά, καθώς και οι ανθρώπινες καλλιέργειες επίσης βλάπτονται σοβαρά από την όξινη βροχή, αλλά οι ζημιές στα τελευταία μειώνονται με τη χρήση λιπασμάτων, που βοηθούν τα φυτά να επουλώσουν τις πληγές τους, ή μιγμάτων λιπασμάτων με ασβεστόλιθο, που εξουδετερώνει τα οξέα του εδάφους, Έχει αποδειχθεί όμως ότι η τακτική αυτή, εκτός από πολυέξοδη, είναι συχνά βλαβερή αν εφαρμοστεί στα φυσικά οικοσυστήματα.</a:t>
            </a:r>
          </a:p>
          <a:p>
            <a:pPr fontAlgn="t"/>
            <a:r>
              <a:rPr lang="el-GR" b="1" u="sng" dirty="0" smtClean="0"/>
              <a:t>Ανθρώπινη υγεία</a:t>
            </a:r>
            <a:r>
              <a:rPr lang="el-GR" dirty="0" smtClean="0"/>
              <a:t/>
            </a:r>
            <a:br>
              <a:rPr lang="el-GR" dirty="0" smtClean="0"/>
            </a:br>
            <a:r>
              <a:rPr lang="el-GR" dirty="0" smtClean="0"/>
              <a:t>Οι επιστήμονες έχουν επιβεβαιώσει και άμεσες βλάβες στην ανθρώπινη υγεία: Αυξάνεται η πιθανότητα εμφάνισης ορισμένων μορφών καρκίνου και επιβαρύνεται η αναπνευστική λειτουργία σε ανθρώπους με προδιάθεση άσθματος.</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10000"/>
          </a:bodyPr>
          <a:lstStyle/>
          <a:p>
            <a:r>
              <a:rPr lang="el-GR" b="1" u="sng" dirty="0" smtClean="0"/>
              <a:t>Τα μαρμάρινα ιστορικά μνημεία είναι το πιο συνηθισμένο θύμα της όξινης βροχής</a:t>
            </a:r>
            <a:r>
              <a:rPr lang="el-GR" dirty="0" smtClean="0"/>
              <a:t/>
            </a:r>
            <a:br>
              <a:rPr lang="el-GR" dirty="0" smtClean="0"/>
            </a:br>
            <a:r>
              <a:rPr lang="el-GR" dirty="0" smtClean="0"/>
              <a:t>Η όξινη βροχή μπορεί επίσης να προκαλέσει τη ζημία σε ορισμένα οικοδομικά υλικά και ιδιαίτερα σε ιστορικά μνημεία. Αυτό συμβαίνει όταν αντιδρά χημικά το θειικό οξύ της όξινης βροχής με τις ενώσεις ασβεστίου στα πετρώματα (ασβεστόλιθος, ψαμμίτης, μάρμαρο και γρανίτης) για να δημιουργήσει ευδιάλυτο και εύθρυπτο γύψο</a:t>
            </a:r>
            <a:r>
              <a:rPr lang="en-US" dirty="0" smtClean="0"/>
              <a:t>:</a:t>
            </a:r>
          </a:p>
          <a:p>
            <a:pPr>
              <a:buNone/>
            </a:pPr>
            <a:r>
              <a:rPr lang="pt-BR" dirty="0" smtClean="0"/>
              <a:t>     CaCO3 + H2SO4 → CaSO4 + CO2 + H2O</a:t>
            </a:r>
          </a:p>
          <a:p>
            <a:r>
              <a:rPr lang="en-US" dirty="0" smtClean="0"/>
              <a:t> </a:t>
            </a:r>
            <a:r>
              <a:rPr lang="el-GR" dirty="0" smtClean="0"/>
              <a:t>Η </a:t>
            </a:r>
            <a:r>
              <a:rPr lang="el-GR" b="1" dirty="0" smtClean="0"/>
              <a:t>όξινη βροχή</a:t>
            </a:r>
            <a:r>
              <a:rPr lang="el-GR" dirty="0" smtClean="0"/>
              <a:t> όμως διαβρώνει, οξειδώνει και τρυπά και το μέταλλο των οχημάτων.</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smtClean="0"/>
              <a:t>A</a:t>
            </a:r>
            <a:r>
              <a:rPr lang="el-GR" sz="3200" dirty="0" err="1" smtClean="0"/>
              <a:t>ντιμετώπιση</a:t>
            </a:r>
            <a:r>
              <a:rPr lang="el-GR" sz="3200" dirty="0" smtClean="0"/>
              <a:t> των αρνητικών επιπτώσεων</a:t>
            </a:r>
            <a:r>
              <a:rPr lang="en-US" sz="3200" dirty="0" smtClean="0"/>
              <a:t>:</a:t>
            </a:r>
            <a:endParaRPr lang="el-GR" sz="3200" dirty="0"/>
          </a:p>
        </p:txBody>
      </p:sp>
      <p:sp>
        <p:nvSpPr>
          <p:cNvPr id="3" name="2 - Θέση περιεχομένου"/>
          <p:cNvSpPr>
            <a:spLocks noGrp="1"/>
          </p:cNvSpPr>
          <p:nvPr>
            <p:ph idx="1"/>
          </p:nvPr>
        </p:nvSpPr>
        <p:spPr>
          <a:xfrm>
            <a:off x="179512" y="1628800"/>
            <a:ext cx="8507288" cy="5229199"/>
          </a:xfrm>
        </p:spPr>
        <p:txBody>
          <a:bodyPr>
            <a:noAutofit/>
          </a:bodyPr>
          <a:lstStyle/>
          <a:p>
            <a:r>
              <a:rPr lang="el-GR" sz="1800" b="1" u="sng" dirty="0" smtClean="0"/>
              <a:t>προσθήκη βάσης</a:t>
            </a:r>
            <a:r>
              <a:rPr lang="el-GR" sz="1800" dirty="0" smtClean="0"/>
              <a:t>, όπως το υδροξείδιο του ασβεστίου, </a:t>
            </a:r>
            <a:r>
              <a:rPr lang="el-GR" sz="1800" b="1" dirty="0" err="1" smtClean="0"/>
              <a:t>Ca</a:t>
            </a:r>
            <a:r>
              <a:rPr lang="el-GR" sz="1800" b="1" dirty="0" smtClean="0"/>
              <a:t>(OH)</a:t>
            </a:r>
            <a:r>
              <a:rPr lang="el-GR" sz="1800" b="1" baseline="-25000" dirty="0" smtClean="0"/>
              <a:t>2</a:t>
            </a:r>
            <a:r>
              <a:rPr lang="el-GR" sz="1800" dirty="0" smtClean="0"/>
              <a:t>, εξουδετερώνονται τα οξέα που βρίσκονται στα ποτάμια, τις λίμνες και τα εδάφη</a:t>
            </a:r>
          </a:p>
          <a:p>
            <a:r>
              <a:rPr lang="el-GR" sz="1800" b="1" u="sng" dirty="0" err="1" smtClean="0"/>
              <a:t>αποθείωση</a:t>
            </a:r>
            <a:r>
              <a:rPr lang="el-GR" sz="1800" dirty="0" smtClean="0"/>
              <a:t>, δηλαδή απομάκρυνση του θείου (S), από τα καύσιμα που περιέχουν θείο. Τέτοια καύσιμα είναι οι γαιάνθρακες και το ακατέργαστο πετρέλαιο</a:t>
            </a:r>
          </a:p>
          <a:p>
            <a:r>
              <a:rPr lang="el-GR" sz="1800" dirty="0" smtClean="0"/>
              <a:t>τοποθέτηση </a:t>
            </a:r>
            <a:r>
              <a:rPr lang="el-GR" sz="1800" b="1" u="sng" dirty="0" smtClean="0"/>
              <a:t>ειδικών φίλτρων</a:t>
            </a:r>
            <a:r>
              <a:rPr lang="el-GR" sz="1800" b="1" dirty="0" smtClean="0"/>
              <a:t> </a:t>
            </a:r>
            <a:r>
              <a:rPr lang="el-GR" sz="1800" dirty="0" smtClean="0"/>
              <a:t>στις </a:t>
            </a:r>
            <a:r>
              <a:rPr lang="el-GR" sz="1800" b="1" u="sng" dirty="0" smtClean="0"/>
              <a:t>καμινάδες </a:t>
            </a:r>
            <a:r>
              <a:rPr lang="el-GR" sz="1800" dirty="0" smtClean="0"/>
              <a:t>των εργοστασίων, για να δεσμεύονται οι ρύποι (πχ SO</a:t>
            </a:r>
            <a:r>
              <a:rPr lang="el-GR" sz="1800" baseline="-25000" dirty="0" smtClean="0"/>
              <a:t>2</a:t>
            </a:r>
            <a:r>
              <a:rPr lang="el-GR" sz="1800" dirty="0" smtClean="0"/>
              <a:t>)πριν απελευθερωθούν στην ατμόσφαιρα</a:t>
            </a:r>
          </a:p>
          <a:p>
            <a:r>
              <a:rPr lang="el-GR" sz="1800" dirty="0" smtClean="0"/>
              <a:t>τοποθέτηση </a:t>
            </a:r>
            <a:r>
              <a:rPr lang="el-GR" sz="1800" b="1" u="sng" dirty="0" smtClean="0"/>
              <a:t>καταλυτών </a:t>
            </a:r>
            <a:r>
              <a:rPr lang="el-GR" sz="1800" dirty="0" smtClean="0"/>
              <a:t>στις εξατμίσεις των αυτοκινήτων για την μετατροπή των ρύπων (πχ ΝO</a:t>
            </a:r>
            <a:r>
              <a:rPr lang="el-GR" sz="1800" baseline="-25000" dirty="0" smtClean="0"/>
              <a:t>2</a:t>
            </a:r>
            <a:r>
              <a:rPr lang="el-GR" sz="1800" dirty="0" smtClean="0"/>
              <a:t>) σε ουσίες πιο φιλικές προς το περιβάλλον</a:t>
            </a:r>
          </a:p>
          <a:p>
            <a:r>
              <a:rPr lang="el-GR" sz="1800" dirty="0" smtClean="0"/>
              <a:t>την </a:t>
            </a:r>
            <a:r>
              <a:rPr lang="el-GR" sz="1800" b="1" u="sng" dirty="0" smtClean="0"/>
              <a:t>εξοικονόμηση ενέργειας</a:t>
            </a:r>
            <a:r>
              <a:rPr lang="el-GR" sz="1800" dirty="0" smtClean="0"/>
              <a:t>. Για παράδειγμα, μπορούμε να μην αφήνουμε σε λειτουργία ηλεκτρικές συσκευές που δεν χρειαζόμαστε, να σβήνουμε τα φώτα κ.ά.</a:t>
            </a:r>
          </a:p>
          <a:p>
            <a:r>
              <a:rPr lang="el-GR" sz="1800" dirty="0" smtClean="0"/>
              <a:t>τη χρήση </a:t>
            </a:r>
            <a:r>
              <a:rPr lang="el-GR" sz="1800" b="1" u="sng" dirty="0" smtClean="0"/>
              <a:t>Εναλλακτικών Πηγών Ενέργειας </a:t>
            </a:r>
            <a:r>
              <a:rPr lang="el-GR" sz="1800" u="sng" dirty="0" smtClean="0"/>
              <a:t>(</a:t>
            </a:r>
            <a:r>
              <a:rPr lang="el-GR" sz="1800" b="1" u="sng" dirty="0" smtClean="0"/>
              <a:t>ΑΠΕ</a:t>
            </a:r>
            <a:r>
              <a:rPr lang="el-GR" sz="1800" u="sng" dirty="0" smtClean="0"/>
              <a:t>), </a:t>
            </a:r>
            <a:r>
              <a:rPr lang="el-GR" sz="1800" dirty="0" smtClean="0"/>
              <a:t>όπως η </a:t>
            </a:r>
            <a:r>
              <a:rPr lang="el-GR" sz="1800" b="1" u="sng" dirty="0" smtClean="0"/>
              <a:t>Ηλιακή</a:t>
            </a:r>
            <a:r>
              <a:rPr lang="el-GR" sz="1800" b="1" dirty="0" smtClean="0"/>
              <a:t> </a:t>
            </a:r>
            <a:r>
              <a:rPr lang="el-GR" sz="1800" dirty="0" smtClean="0"/>
              <a:t>ενέργεια, η </a:t>
            </a:r>
            <a:r>
              <a:rPr lang="el-GR" sz="1800" b="1" u="sng" dirty="0" smtClean="0"/>
              <a:t>Αιολική</a:t>
            </a:r>
            <a:r>
              <a:rPr lang="el-GR" sz="1800" b="1" dirty="0" smtClean="0"/>
              <a:t> </a:t>
            </a:r>
            <a:r>
              <a:rPr lang="el-GR" sz="1800" dirty="0" smtClean="0"/>
              <a:t>ενέργεια, η υδάτινη ενέργεια</a:t>
            </a:r>
            <a:r>
              <a:rPr lang="en-US" sz="1800" dirty="0" smtClean="0"/>
              <a:t> </a:t>
            </a:r>
            <a:r>
              <a:rPr lang="el-GR" sz="1800" dirty="0" smtClean="0"/>
              <a:t>,</a:t>
            </a:r>
            <a:r>
              <a:rPr lang="en-US" sz="1800" dirty="0" smtClean="0"/>
              <a:t> </a:t>
            </a:r>
            <a:r>
              <a:rPr lang="el-GR" sz="1800" dirty="0" smtClean="0"/>
              <a:t>η βιομάζα, κ.ά.</a:t>
            </a:r>
          </a:p>
          <a:p>
            <a:r>
              <a:rPr lang="el-GR" sz="1800" b="1" u="sng" dirty="0" smtClean="0"/>
              <a:t>περιορισμό </a:t>
            </a:r>
            <a:r>
              <a:rPr lang="el-GR" sz="1800" u="sng" dirty="0" smtClean="0"/>
              <a:t>των </a:t>
            </a:r>
            <a:r>
              <a:rPr lang="el-GR" sz="1800" b="1" u="sng" dirty="0" smtClean="0"/>
              <a:t>άσκοπων μετακινήσεων</a:t>
            </a:r>
            <a:r>
              <a:rPr lang="el-GR" sz="1800" b="1" dirty="0" smtClean="0"/>
              <a:t> </a:t>
            </a:r>
            <a:r>
              <a:rPr lang="el-GR" sz="1800" dirty="0" smtClean="0"/>
              <a:t>και</a:t>
            </a:r>
            <a:r>
              <a:rPr lang="el-GR" sz="1800" u="sng" dirty="0" smtClean="0"/>
              <a:t> </a:t>
            </a:r>
            <a:r>
              <a:rPr lang="el-GR" sz="1800" b="1" u="sng" dirty="0" smtClean="0"/>
              <a:t>χρήση</a:t>
            </a:r>
            <a:r>
              <a:rPr lang="el-GR" sz="1800" b="1" dirty="0" smtClean="0"/>
              <a:t> </a:t>
            </a:r>
            <a:r>
              <a:rPr lang="el-GR" sz="1800" dirty="0" smtClean="0"/>
              <a:t>μεταφορικών </a:t>
            </a:r>
            <a:r>
              <a:rPr lang="el-GR" sz="1800" b="1" u="sng" dirty="0" smtClean="0"/>
              <a:t>μέσων φιλικών</a:t>
            </a:r>
            <a:r>
              <a:rPr lang="el-GR" sz="1800" b="1" dirty="0" smtClean="0"/>
              <a:t> </a:t>
            </a:r>
            <a:r>
              <a:rPr lang="el-GR" sz="1800" dirty="0" smtClean="0"/>
              <a:t>προς το περιβάλλον (πόδια, ποδήλατο</a:t>
            </a:r>
            <a:r>
              <a:rPr lang="en-US" sz="1800" dirty="0" smtClean="0"/>
              <a:t> </a:t>
            </a:r>
            <a:r>
              <a:rPr lang="el-GR" sz="1800" dirty="0" smtClean="0"/>
              <a:t>,</a:t>
            </a:r>
            <a:r>
              <a:rPr lang="en-US" sz="1800" dirty="0" smtClean="0"/>
              <a:t> </a:t>
            </a:r>
            <a:r>
              <a:rPr lang="el-GR" sz="1800" dirty="0" smtClean="0"/>
              <a:t>υβριδικά αυτοκίνητα, κ.ά.)</a:t>
            </a:r>
          </a:p>
          <a:p>
            <a:endParaRPr lang="el-G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marmarino_mnimeio_oksini_broxi.jpg"/>
          <p:cNvPicPr>
            <a:picLocks noGrp="1" noChangeAspect="1"/>
          </p:cNvPicPr>
          <p:nvPr>
            <p:ph idx="1"/>
          </p:nvPr>
        </p:nvPicPr>
        <p:blipFill>
          <a:blip r:embed="rId2" cstate="email"/>
          <a:stretch>
            <a:fillRect/>
          </a:stretch>
        </p:blipFill>
        <p:spPr>
          <a:xfrm>
            <a:off x="539552" y="2204864"/>
            <a:ext cx="3384376" cy="2254840"/>
          </a:xfrm>
        </p:spPr>
      </p:pic>
      <p:pic>
        <p:nvPicPr>
          <p:cNvPr id="5" name="4 - Εικόνα" descr="fillo_oksini_broxi.jpg"/>
          <p:cNvPicPr>
            <a:picLocks noChangeAspect="1"/>
          </p:cNvPicPr>
          <p:nvPr/>
        </p:nvPicPr>
        <p:blipFill>
          <a:blip r:embed="rId3" cstate="email"/>
          <a:stretch>
            <a:fillRect/>
          </a:stretch>
        </p:blipFill>
        <p:spPr>
          <a:xfrm>
            <a:off x="4572000" y="3068960"/>
            <a:ext cx="3906817" cy="2592288"/>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Λειτουργική μονάδα">
  <a:themeElements>
    <a:clrScheme name="Λειτουργική μονάδα">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Λειτουργική μονάδα">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Λειτουργική μονάδ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25</TotalTime>
  <Words>220</Words>
  <Application>Microsoft Office PowerPoint</Application>
  <PresentationFormat>Προβολή στην οθόνη (4:3)</PresentationFormat>
  <Paragraphs>31</Paragraphs>
  <Slides>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Λειτουργική μονάδα</vt:lpstr>
      <vt:lpstr>ΟΞIΝΗ ΒΡΟΧΗ</vt:lpstr>
      <vt:lpstr>Τι είναι όξινη βροχή;</vt:lpstr>
      <vt:lpstr>Αίτια δημιουργίας της όξινης βροχής:</vt:lpstr>
      <vt:lpstr>Διαφάνεια 4</vt:lpstr>
      <vt:lpstr>Επιπτώσεις του φαινομένου:</vt:lpstr>
      <vt:lpstr>Διαφάνεια 6</vt:lpstr>
      <vt:lpstr>Διαφάνεια 7</vt:lpstr>
      <vt:lpstr>Aντιμετώπιση των αρνητικών επιπτώσεων:</vt:lpstr>
      <vt:lpstr>Διαφάνεια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ΟΞIΝΗ ΒΡΟΧΗ</dc:title>
  <dc:creator>user</dc:creator>
  <cp:lastModifiedBy>kostas</cp:lastModifiedBy>
  <cp:revision>4</cp:revision>
  <dcterms:created xsi:type="dcterms:W3CDTF">2015-03-01T13:18:06Z</dcterms:created>
  <dcterms:modified xsi:type="dcterms:W3CDTF">2015-05-09T17:08:54Z</dcterms:modified>
</cp:coreProperties>
</file>