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68" r:id="rId17"/>
    <p:sldId id="269" r:id="rId18"/>
  </p:sldIdLst>
  <p:sldSz cx="9144000" cy="6858000" type="screen4x3"/>
  <p:notesSz cx="6858000" cy="9144000"/>
  <p:defaultTextStyle>
    <a:defPPr>
      <a:defRPr lang="el-GR"/>
    </a:defPPr>
    <a:lvl1pPr algn="ctr" rtl="0" fontAlgn="base">
      <a:spcBef>
        <a:spcPct val="0"/>
      </a:spcBef>
      <a:spcAft>
        <a:spcPct val="0"/>
      </a:spcAft>
      <a:defRPr u="sng" kern="1200">
        <a:solidFill>
          <a:schemeClr val="tx1"/>
        </a:solidFill>
        <a:latin typeface="Arial" charset="0"/>
        <a:ea typeface="+mn-ea"/>
        <a:cs typeface="+mn-cs"/>
      </a:defRPr>
    </a:lvl1pPr>
    <a:lvl2pPr marL="457200" algn="ctr" rtl="0" fontAlgn="base">
      <a:spcBef>
        <a:spcPct val="0"/>
      </a:spcBef>
      <a:spcAft>
        <a:spcPct val="0"/>
      </a:spcAft>
      <a:defRPr u="sng" kern="1200">
        <a:solidFill>
          <a:schemeClr val="tx1"/>
        </a:solidFill>
        <a:latin typeface="Arial" charset="0"/>
        <a:ea typeface="+mn-ea"/>
        <a:cs typeface="+mn-cs"/>
      </a:defRPr>
    </a:lvl2pPr>
    <a:lvl3pPr marL="914400" algn="ctr" rtl="0" fontAlgn="base">
      <a:spcBef>
        <a:spcPct val="0"/>
      </a:spcBef>
      <a:spcAft>
        <a:spcPct val="0"/>
      </a:spcAft>
      <a:defRPr u="sng" kern="1200">
        <a:solidFill>
          <a:schemeClr val="tx1"/>
        </a:solidFill>
        <a:latin typeface="Arial" charset="0"/>
        <a:ea typeface="+mn-ea"/>
        <a:cs typeface="+mn-cs"/>
      </a:defRPr>
    </a:lvl3pPr>
    <a:lvl4pPr marL="1371600" algn="ctr" rtl="0" fontAlgn="base">
      <a:spcBef>
        <a:spcPct val="0"/>
      </a:spcBef>
      <a:spcAft>
        <a:spcPct val="0"/>
      </a:spcAft>
      <a:defRPr u="sng" kern="1200">
        <a:solidFill>
          <a:schemeClr val="tx1"/>
        </a:solidFill>
        <a:latin typeface="Arial" charset="0"/>
        <a:ea typeface="+mn-ea"/>
        <a:cs typeface="+mn-cs"/>
      </a:defRPr>
    </a:lvl4pPr>
    <a:lvl5pPr marL="1828800" algn="ctr" rtl="0" fontAlgn="base">
      <a:spcBef>
        <a:spcPct val="0"/>
      </a:spcBef>
      <a:spcAft>
        <a:spcPct val="0"/>
      </a:spcAft>
      <a:defRPr u="sng" kern="1200">
        <a:solidFill>
          <a:schemeClr val="tx1"/>
        </a:solidFill>
        <a:latin typeface="Arial" charset="0"/>
        <a:ea typeface="+mn-ea"/>
        <a:cs typeface="+mn-cs"/>
      </a:defRPr>
    </a:lvl5pPr>
    <a:lvl6pPr marL="2286000" algn="l" defTabSz="914400" rtl="0" eaLnBrk="1" latinLnBrk="0" hangingPunct="1">
      <a:defRPr u="sng" kern="1200">
        <a:solidFill>
          <a:schemeClr val="tx1"/>
        </a:solidFill>
        <a:latin typeface="Arial" charset="0"/>
        <a:ea typeface="+mn-ea"/>
        <a:cs typeface="+mn-cs"/>
      </a:defRPr>
    </a:lvl6pPr>
    <a:lvl7pPr marL="2743200" algn="l" defTabSz="914400" rtl="0" eaLnBrk="1" latinLnBrk="0" hangingPunct="1">
      <a:defRPr u="sng" kern="1200">
        <a:solidFill>
          <a:schemeClr val="tx1"/>
        </a:solidFill>
        <a:latin typeface="Arial" charset="0"/>
        <a:ea typeface="+mn-ea"/>
        <a:cs typeface="+mn-cs"/>
      </a:defRPr>
    </a:lvl7pPr>
    <a:lvl8pPr marL="3200400" algn="l" defTabSz="914400" rtl="0" eaLnBrk="1" latinLnBrk="0" hangingPunct="1">
      <a:defRPr u="sng" kern="1200">
        <a:solidFill>
          <a:schemeClr val="tx1"/>
        </a:solidFill>
        <a:latin typeface="Arial" charset="0"/>
        <a:ea typeface="+mn-ea"/>
        <a:cs typeface="+mn-cs"/>
      </a:defRPr>
    </a:lvl8pPr>
    <a:lvl9pPr marL="3657600" algn="l" defTabSz="914400" rtl="0" eaLnBrk="1" latinLnBrk="0" hangingPunct="1">
      <a:defRPr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33DBACE-BF80-4869-8742-A5B18E86342F}"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BB6F578-74C6-4EBB-A383-F72DB62ED754}"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CA69D7B4-CAAC-403F-8BE0-D55AE501D79C}"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133600" cy="476250"/>
          </a:xfrm>
        </p:spPr>
        <p:txBody>
          <a:bodyPr/>
          <a:lstStyle>
            <a:lvl1pPr>
              <a:defRPr/>
            </a:lvl1pPr>
          </a:lstStyle>
          <a:p>
            <a:fld id="{17CCCF1F-61ED-4162-B697-5C4ACEB47377}"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9400B26C-F76F-4697-B103-4D71B3CD53A6}"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5F14071-0C98-4566-9E51-90D319D5845C}"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561A215-BAFD-458A-8829-1547CD00FF81}"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F96C9F71-FEC7-4BFE-A32E-C0124909CB87}"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7CC615D5-DA38-4458-B5AF-5A6C3E900183}"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4681E766-CF4A-4D0F-B8C1-231C4B328B50}"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20B6AC9-1A2A-4599-B97E-CF139EB87135}"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4C722F7-7DB2-446C-9970-F33EF3DCF159}"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u="none"/>
            </a:lvl1pPr>
          </a:lstStyle>
          <a:p>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lvl1pPr>
          </a:lstStyle>
          <a:p>
            <a:fld id="{9F49EF7D-91CB-4B78-8D91-0145FC8A664D}"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28.jpeg"/></Relationships>
</file>

<file path=ppt/slides/_rels/slide1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5" Type="http://schemas.openxmlformats.org/officeDocument/2006/relationships/image" Target="../media/image33.jpeg"/><Relationship Id="rId4" Type="http://schemas.openxmlformats.org/officeDocument/2006/relationships/image" Target="../media/image32.jpeg"/></Relationships>
</file>

<file path=ppt/slides/_rels/slide1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diocles.civil.duth.gr/links/home/museum/mater/glass/glass1.html" TargetMode="External"/><Relationship Id="rId2" Type="http://schemas.openxmlformats.org/officeDocument/2006/relationships/hyperlink" Target="http://el.wikipedia.org/wiki" TargetMode="External"/><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2.xml.rels><?xml version="1.0" encoding="UTF-8" standalone="yes"?>
<Relationships xmlns="http://schemas.openxmlformats.org/package/2006/relationships"><Relationship Id="rId3" Type="http://schemas.openxmlformats.org/officeDocument/2006/relationships/hyperlink" Target="http://el.wikipedia.org/wiki/%CE%86%CE%BC%CE%BF%CF%81%CF%86%CE%BF_%CF%83%CF%84%CE%B5%CF%81%CE%B5%CF%8C" TargetMode="External"/><Relationship Id="rId2" Type="http://schemas.openxmlformats.org/officeDocument/2006/relationships/hyperlink" Target="http://el.wikipedia.org/wiki/%CE%A3%CF%84%CE%B5%CF%81%CE%B5%CF%8C" TargetMode="Externa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hyperlink" Target="http://el.wikipedia.org/wiki/%CE%9A%CF%81%CF%8D%CF%83%CF%84%CE%B1%CE%BB%CE%BB%CE%BF%CF%8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152400"/>
            <a:ext cx="7848600" cy="2209800"/>
          </a:xfrm>
          <a:ln w="76200">
            <a:solidFill>
              <a:schemeClr val="bg2"/>
            </a:solidFill>
          </a:ln>
        </p:spPr>
        <p:txBody>
          <a:bodyPr/>
          <a:lstStyle/>
          <a:p>
            <a:r>
              <a:rPr lang="el-GR" b="1">
                <a:solidFill>
                  <a:schemeClr val="accent2"/>
                </a:solidFill>
                <a:latin typeface="Monotype Corsiva" pitchFamily="66" charset="0"/>
              </a:rPr>
              <a:t>Η εργασία που ακολουθεί αφορά το </a:t>
            </a:r>
            <a:br>
              <a:rPr lang="el-GR" b="1">
                <a:solidFill>
                  <a:schemeClr val="accent2"/>
                </a:solidFill>
                <a:latin typeface="Monotype Corsiva" pitchFamily="66" charset="0"/>
              </a:rPr>
            </a:br>
            <a:r>
              <a:rPr lang="el-GR" sz="5400" b="1" i="1" u="sng">
                <a:solidFill>
                  <a:schemeClr val="accent2"/>
                </a:solidFill>
                <a:latin typeface="Engravers MT" pitchFamily="18" charset="0"/>
              </a:rPr>
              <a:t>Γ Υ Α Λ Ι</a:t>
            </a:r>
            <a:br>
              <a:rPr lang="el-GR" sz="5400" b="1" i="1" u="sng">
                <a:solidFill>
                  <a:schemeClr val="accent2"/>
                </a:solidFill>
                <a:latin typeface="Engravers MT" pitchFamily="18" charset="0"/>
              </a:rPr>
            </a:br>
            <a:endParaRPr lang="el-GR" sz="5400" b="1" i="1" u="sng">
              <a:solidFill>
                <a:schemeClr val="accent2"/>
              </a:solidFill>
              <a:latin typeface="Engravers MT" pitchFamily="18" charset="0"/>
            </a:endParaRPr>
          </a:p>
        </p:txBody>
      </p:sp>
      <p:sp>
        <p:nvSpPr>
          <p:cNvPr id="4099" name="Rectangle 3"/>
          <p:cNvSpPr>
            <a:spLocks noGrp="1" noChangeArrowheads="1"/>
          </p:cNvSpPr>
          <p:nvPr>
            <p:ph type="subTitle" idx="1"/>
          </p:nvPr>
        </p:nvSpPr>
        <p:spPr>
          <a:ln w="57150">
            <a:solidFill>
              <a:schemeClr val="accent2"/>
            </a:solidFill>
          </a:ln>
        </p:spPr>
        <p:txBody>
          <a:bodyPr/>
          <a:lstStyle/>
          <a:p>
            <a:pPr>
              <a:lnSpc>
                <a:spcPct val="90000"/>
              </a:lnSpc>
            </a:pPr>
            <a:r>
              <a:rPr lang="el-GR" sz="2400">
                <a:solidFill>
                  <a:schemeClr val="accent2"/>
                </a:solidFill>
                <a:latin typeface="Engravers MT" pitchFamily="18" charset="0"/>
              </a:rPr>
              <a:t>ΟΜΑΔΑ</a:t>
            </a:r>
          </a:p>
          <a:p>
            <a:pPr>
              <a:lnSpc>
                <a:spcPct val="90000"/>
              </a:lnSpc>
            </a:pPr>
            <a:r>
              <a:rPr lang="el-GR" sz="2400" b="1">
                <a:solidFill>
                  <a:schemeClr val="accent2"/>
                </a:solidFill>
                <a:latin typeface="Engravers MT" pitchFamily="18" charset="0"/>
              </a:rPr>
              <a:t>ΠΑΝΑΓΟΥ ΑΦΡΟΔΙΤΗ</a:t>
            </a:r>
          </a:p>
          <a:p>
            <a:pPr>
              <a:lnSpc>
                <a:spcPct val="90000"/>
              </a:lnSpc>
            </a:pPr>
            <a:r>
              <a:rPr lang="el-GR" sz="2400" b="1">
                <a:solidFill>
                  <a:schemeClr val="accent2"/>
                </a:solidFill>
                <a:latin typeface="Engravers MT" pitchFamily="18" charset="0"/>
              </a:rPr>
              <a:t>ΣΑΜΠΑΝΗ ΛΟΝΑ</a:t>
            </a:r>
          </a:p>
          <a:p>
            <a:pPr>
              <a:lnSpc>
                <a:spcPct val="90000"/>
              </a:lnSpc>
            </a:pPr>
            <a:r>
              <a:rPr lang="el-GR" sz="2400" b="1">
                <a:solidFill>
                  <a:schemeClr val="accent2"/>
                </a:solidFill>
                <a:latin typeface="Engravers MT" pitchFamily="18" charset="0"/>
              </a:rPr>
              <a:t>ΦΟΥΝΤΑ ΜΑΡΙΑΝΝΑ</a:t>
            </a:r>
          </a:p>
          <a:p>
            <a:pPr>
              <a:lnSpc>
                <a:spcPct val="90000"/>
              </a:lnSpc>
            </a:pPr>
            <a:endParaRPr lang="el-GR" sz="2400">
              <a:solidFill>
                <a:schemeClr val="accent2"/>
              </a:solidFill>
              <a:latin typeface="Engravers MT" pitchFamily="18" charset="0"/>
            </a:endParaRPr>
          </a:p>
          <a:p>
            <a:pPr>
              <a:lnSpc>
                <a:spcPct val="90000"/>
              </a:lnSpc>
            </a:pPr>
            <a:endParaRPr lang="el-GR" sz="2400">
              <a:solidFill>
                <a:schemeClr val="tx2"/>
              </a:solidFill>
              <a:latin typeface="Engravers MT" pitchFamily="18" charset="0"/>
            </a:endParaRPr>
          </a:p>
        </p:txBody>
      </p:sp>
      <p:pic>
        <p:nvPicPr>
          <p:cNvPr id="4106" name="Picture 10" descr="ANd9GcQO1ex_4R2wKQ9iW9AF4EMIRo95y2JKVMu96-Prhr6BjDstHX3v"/>
          <p:cNvPicPr>
            <a:picLocks noChangeAspect="1" noChangeArrowheads="1"/>
          </p:cNvPicPr>
          <p:nvPr/>
        </p:nvPicPr>
        <p:blipFill>
          <a:blip r:embed="rId2" cstate="email"/>
          <a:srcRect/>
          <a:stretch>
            <a:fillRect/>
          </a:stretch>
        </p:blipFill>
        <p:spPr bwMode="auto">
          <a:xfrm>
            <a:off x="2971800" y="2438400"/>
            <a:ext cx="3248025" cy="1409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457200" y="274638"/>
            <a:ext cx="8229600" cy="563562"/>
          </a:xfrm>
        </p:spPr>
        <p:txBody>
          <a:bodyPr/>
          <a:lstStyle/>
          <a:p>
            <a:r>
              <a:rPr lang="el-GR" sz="2000" b="1"/>
              <a:t/>
            </a:r>
            <a:br>
              <a:rPr lang="el-GR" sz="2000" b="1"/>
            </a:br>
            <a:r>
              <a:rPr lang="el-GR" sz="2800" b="1" u="sng">
                <a:solidFill>
                  <a:schemeClr val="accent2"/>
                </a:solidFill>
                <a:latin typeface="Monotype Corsiva" pitchFamily="66" charset="0"/>
              </a:rPr>
              <a:t>Τα είδη του γυαλιού και η σύνθεσή τους.</a:t>
            </a:r>
            <a:r>
              <a:rPr lang="el-GR" sz="2800" b="1"/>
              <a:t> </a:t>
            </a:r>
            <a:br>
              <a:rPr lang="el-GR" sz="2800" b="1"/>
            </a:br>
            <a:endParaRPr lang="el-GR" sz="2800" b="1"/>
          </a:p>
        </p:txBody>
      </p:sp>
      <p:sp>
        <p:nvSpPr>
          <p:cNvPr id="22533" name="Rectangle 5"/>
          <p:cNvSpPr>
            <a:spLocks noGrp="1" noChangeArrowheads="1"/>
          </p:cNvSpPr>
          <p:nvPr>
            <p:ph type="body" sz="half" idx="1"/>
          </p:nvPr>
        </p:nvSpPr>
        <p:spPr>
          <a:xfrm>
            <a:off x="457200" y="914400"/>
            <a:ext cx="4038600" cy="5211763"/>
          </a:xfrm>
        </p:spPr>
        <p:txBody>
          <a:bodyPr/>
          <a:lstStyle/>
          <a:p>
            <a:r>
              <a:rPr lang="el-GR" sz="2000" b="1"/>
              <a:t>Σχεδόν όλα τα γυαλιά του εμπορίου εμπίπτουν σε μιά από τις τρείς βασικές κατηγορίες.</a:t>
            </a:r>
            <a:br>
              <a:rPr lang="el-GR" sz="2000" b="1"/>
            </a:br>
            <a:r>
              <a:rPr lang="el-GR" sz="2000" b="1"/>
              <a:t>Αυτές οι κατηγορίες είναι βασισμένες στη χημική τους σύνθεση.</a:t>
            </a:r>
            <a:r>
              <a:rPr lang="el-GR" sz="2000"/>
              <a:t> </a:t>
            </a:r>
          </a:p>
          <a:p>
            <a:pPr>
              <a:buFontTx/>
              <a:buNone/>
            </a:pPr>
            <a:endParaRPr lang="el-GR" sz="2000" b="1" u="sng"/>
          </a:p>
          <a:p>
            <a:pPr>
              <a:buFontTx/>
              <a:buNone/>
            </a:pPr>
            <a:r>
              <a:rPr lang="el-GR" sz="2000" b="1"/>
              <a:t>  </a:t>
            </a:r>
            <a:r>
              <a:rPr lang="el-GR" sz="1800" b="1"/>
              <a:t>Γυαλί ασβεστίου - νατρίου:</a:t>
            </a:r>
          </a:p>
          <a:p>
            <a:pPr>
              <a:buFontTx/>
              <a:buNone/>
            </a:pPr>
            <a:r>
              <a:rPr lang="el-GR" sz="1800"/>
              <a:t>  </a:t>
            </a:r>
            <a:r>
              <a:rPr lang="el-GR" sz="1800" b="1"/>
              <a:t>Γυαλί μολύβδου:</a:t>
            </a:r>
          </a:p>
          <a:p>
            <a:pPr>
              <a:buFontTx/>
              <a:buNone/>
            </a:pPr>
            <a:r>
              <a:rPr lang="el-GR" sz="1800"/>
              <a:t>  </a:t>
            </a:r>
            <a:r>
              <a:rPr lang="el-GR" sz="1800" b="1"/>
              <a:t>Γυαλί βορίου - πυριτικών αλάτων:</a:t>
            </a:r>
            <a:r>
              <a:rPr lang="el-GR" sz="1800"/>
              <a:t> </a:t>
            </a:r>
          </a:p>
          <a:p>
            <a:endParaRPr lang="el-GR" sz="1800"/>
          </a:p>
        </p:txBody>
      </p:sp>
      <p:sp>
        <p:nvSpPr>
          <p:cNvPr id="22534" name="Rectangle 6"/>
          <p:cNvSpPr>
            <a:spLocks noGrp="1" noChangeArrowheads="1"/>
          </p:cNvSpPr>
          <p:nvPr>
            <p:ph sz="half" idx="2"/>
          </p:nvPr>
        </p:nvSpPr>
        <p:spPr/>
        <p:txBody>
          <a:bodyPr/>
          <a:lstStyle/>
          <a:p>
            <a:endParaRPr lang="el-GR" sz="2800"/>
          </a:p>
        </p:txBody>
      </p:sp>
      <p:pic>
        <p:nvPicPr>
          <p:cNvPr id="22536" name="Picture 8" descr="%CF%86%CE%B1%CE%BD%CE%AC%CF%81%CE%B9%CE%B1-%CE%B3%CF%85%CE%B1-%CE%B9%CE%BF%CF%8D-30596904"/>
          <p:cNvPicPr>
            <a:picLocks noChangeAspect="1" noChangeArrowheads="1"/>
          </p:cNvPicPr>
          <p:nvPr/>
        </p:nvPicPr>
        <p:blipFill>
          <a:blip r:embed="rId2" cstate="email"/>
          <a:srcRect/>
          <a:stretch>
            <a:fillRect/>
          </a:stretch>
        </p:blipFill>
        <p:spPr bwMode="auto">
          <a:xfrm>
            <a:off x="4648200" y="914400"/>
            <a:ext cx="4267200" cy="5562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457200" y="274638"/>
            <a:ext cx="8229600" cy="639762"/>
          </a:xfrm>
        </p:spPr>
        <p:txBody>
          <a:bodyPr/>
          <a:lstStyle/>
          <a:p>
            <a:r>
              <a:rPr lang="el-GR" sz="2800" b="1" u="sng">
                <a:solidFill>
                  <a:schemeClr val="accent2"/>
                </a:solidFill>
                <a:latin typeface="Monotype Corsiva" pitchFamily="66" charset="0"/>
              </a:rPr>
              <a:t>ΙΔΙΟΤΗΤΕΣ   ΤΟΥ ΓΥΑΛΙΟΥ</a:t>
            </a:r>
            <a:r>
              <a:rPr lang="el-GR" sz="2000"/>
              <a:t> </a:t>
            </a:r>
          </a:p>
        </p:txBody>
      </p:sp>
      <p:sp>
        <p:nvSpPr>
          <p:cNvPr id="24581" name="Rectangle 5"/>
          <p:cNvSpPr>
            <a:spLocks noGrp="1" noChangeArrowheads="1"/>
          </p:cNvSpPr>
          <p:nvPr>
            <p:ph type="body" sz="half" idx="1"/>
          </p:nvPr>
        </p:nvSpPr>
        <p:spPr>
          <a:xfrm>
            <a:off x="0" y="1143000"/>
            <a:ext cx="4038600" cy="5211763"/>
          </a:xfrm>
        </p:spPr>
        <p:txBody>
          <a:bodyPr/>
          <a:lstStyle/>
          <a:p>
            <a:r>
              <a:rPr lang="el-GR" sz="1800" b="1" u="sng">
                <a:solidFill>
                  <a:schemeClr val="hlink"/>
                </a:solidFill>
              </a:rPr>
              <a:t>Φυσικές ιδιότητες του γυαλιού</a:t>
            </a:r>
          </a:p>
          <a:p>
            <a:pPr>
              <a:buFontTx/>
              <a:buNone/>
            </a:pPr>
            <a:endParaRPr lang="el-GR" sz="1800" b="1" u="sng">
              <a:solidFill>
                <a:schemeClr val="hlink"/>
              </a:solidFill>
            </a:endParaRPr>
          </a:p>
          <a:p>
            <a:r>
              <a:rPr lang="el-GR" sz="1800" b="1"/>
              <a:t>Στερεό υψηλής σκληρότητας</a:t>
            </a:r>
          </a:p>
          <a:p>
            <a:pPr>
              <a:buFontTx/>
              <a:buNone/>
            </a:pPr>
            <a:r>
              <a:rPr lang="el-GR" sz="1800" b="1"/>
              <a:t>       (7 στην κλίμακα Mohs).</a:t>
            </a:r>
          </a:p>
          <a:p>
            <a:r>
              <a:rPr lang="el-GR" sz="1800" b="1"/>
              <a:t>Μη κρυσταλλικής δομής , άμορφο υλικό.</a:t>
            </a:r>
          </a:p>
          <a:p>
            <a:r>
              <a:rPr lang="el-GR" sz="1800" b="1"/>
              <a:t>Εύθραυστο. Τα θραύσματά του είναι οξύληκτα.</a:t>
            </a:r>
          </a:p>
          <a:p>
            <a:r>
              <a:rPr lang="el-GR" sz="1800" b="1"/>
              <a:t>Διαφανές για το φάσμα του ορατού φωτός.</a:t>
            </a:r>
          </a:p>
          <a:p>
            <a:r>
              <a:rPr lang="el-GR" sz="1800" b="1"/>
              <a:t>Δυσθερμαγωγό και μονωτικό υλικό.</a:t>
            </a:r>
          </a:p>
          <a:p>
            <a:r>
              <a:rPr lang="el-GR" sz="1800" b="1"/>
              <a:t>Αδρανές χημικά και βιολογικά.</a:t>
            </a:r>
          </a:p>
        </p:txBody>
      </p:sp>
      <p:pic>
        <p:nvPicPr>
          <p:cNvPr id="24583" name="Picture 7"/>
          <p:cNvPicPr>
            <a:picLocks noChangeAspect="1" noChangeArrowheads="1"/>
          </p:cNvPicPr>
          <p:nvPr>
            <p:ph sz="half" idx="2"/>
          </p:nvPr>
        </p:nvPicPr>
        <p:blipFill>
          <a:blip r:embed="rId2" cstate="email"/>
          <a:srcRect/>
          <a:stretch>
            <a:fillRect/>
          </a:stretch>
        </p:blipFill>
        <p:spPr>
          <a:xfrm>
            <a:off x="4881563" y="990600"/>
            <a:ext cx="3500437" cy="2743200"/>
          </a:xfrm>
          <a:solidFill>
            <a:srgbClr val="FFFFFF"/>
          </a:solidFill>
          <a:ln/>
        </p:spPr>
      </p:pic>
      <p:pic>
        <p:nvPicPr>
          <p:cNvPr id="24584" name="Picture 8"/>
          <p:cNvPicPr>
            <a:picLocks noChangeAspect="1" noChangeArrowheads="1"/>
          </p:cNvPicPr>
          <p:nvPr/>
        </p:nvPicPr>
        <p:blipFill>
          <a:blip r:embed="rId3" cstate="email"/>
          <a:srcRect/>
          <a:stretch>
            <a:fillRect/>
          </a:stretch>
        </p:blipFill>
        <p:spPr bwMode="auto">
          <a:xfrm>
            <a:off x="4876800" y="3810000"/>
            <a:ext cx="3505200" cy="2895600"/>
          </a:xfrm>
          <a:prstGeom prst="rect">
            <a:avLst/>
          </a:prstGeom>
          <a:solidFill>
            <a:srgbClr val="FFFFFF"/>
          </a:solid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idx="4294967295"/>
          </p:nvPr>
        </p:nvSpPr>
        <p:spPr>
          <a:xfrm>
            <a:off x="0" y="274638"/>
            <a:ext cx="8229600" cy="487362"/>
          </a:xfrm>
        </p:spPr>
        <p:txBody>
          <a:bodyPr/>
          <a:lstStyle/>
          <a:p>
            <a:r>
              <a:rPr lang="el-GR" sz="2800" b="1" u="sng">
                <a:solidFill>
                  <a:schemeClr val="accent2"/>
                </a:solidFill>
                <a:latin typeface="Monotype Corsiva" pitchFamily="66" charset="0"/>
              </a:rPr>
              <a:t>ΧΡΗΣΕΙΣ ΤΟΥ ΓΥΑΛΙΟΥ</a:t>
            </a:r>
          </a:p>
        </p:txBody>
      </p:sp>
      <p:sp>
        <p:nvSpPr>
          <p:cNvPr id="26629" name="Rectangle 5"/>
          <p:cNvSpPr>
            <a:spLocks noGrp="1" noChangeArrowheads="1"/>
          </p:cNvSpPr>
          <p:nvPr>
            <p:ph type="body" sz="half" idx="4294967295"/>
          </p:nvPr>
        </p:nvSpPr>
        <p:spPr>
          <a:xfrm>
            <a:off x="0" y="838200"/>
            <a:ext cx="4038600" cy="5287963"/>
          </a:xfrm>
        </p:spPr>
        <p:txBody>
          <a:bodyPr/>
          <a:lstStyle/>
          <a:p>
            <a:pPr>
              <a:lnSpc>
                <a:spcPct val="80000"/>
              </a:lnSpc>
            </a:pPr>
            <a:r>
              <a:rPr lang="el-GR" sz="1400"/>
              <a:t>θα μπορούσε κανείς να πει ότι ο </a:t>
            </a:r>
            <a:r>
              <a:rPr lang="el-GR" sz="1400" b="1"/>
              <a:t>υαλοπίνακας float</a:t>
            </a:r>
            <a:r>
              <a:rPr lang="el-GR" sz="1400"/>
              <a:t>, αποτελεί τον </a:t>
            </a:r>
            <a:r>
              <a:rPr lang="el-GR" sz="1400" i="1"/>
              <a:t>πυρήνα </a:t>
            </a:r>
            <a:r>
              <a:rPr lang="el-GR" sz="1400"/>
              <a:t>για κάθε δραστηριότητα στον χώρο της υαλουργίας, είναι ο προµηθευτής μιας σειράς βιοµηχανικών δραστηριοτήτων στο χώρο:</a:t>
            </a:r>
          </a:p>
          <a:p>
            <a:pPr>
              <a:lnSpc>
                <a:spcPct val="80000"/>
              </a:lnSpc>
            </a:pPr>
            <a:r>
              <a:rPr lang="el-GR" sz="1400"/>
              <a:t> </a:t>
            </a:r>
          </a:p>
          <a:p>
            <a:pPr>
              <a:lnSpc>
                <a:spcPct val="80000"/>
              </a:lnSpc>
            </a:pPr>
            <a:r>
              <a:rPr lang="el-GR" sz="1400" i="1" u="sng"/>
              <a:t>1. των κατασκευών:</a:t>
            </a:r>
          </a:p>
          <a:p>
            <a:pPr>
              <a:lnSpc>
                <a:spcPct val="80000"/>
              </a:lnSpc>
            </a:pPr>
            <a:r>
              <a:rPr lang="el-GR" sz="1400"/>
              <a:t>αρχιτεκτονική (εξωτερικού χώρου). </a:t>
            </a:r>
          </a:p>
          <a:p>
            <a:pPr>
              <a:lnSpc>
                <a:spcPct val="80000"/>
              </a:lnSpc>
            </a:pPr>
            <a:r>
              <a:rPr lang="el-GR" sz="1400"/>
              <a:t>διακόσµηση (εσωτερικού χώρου). </a:t>
            </a:r>
          </a:p>
          <a:p>
            <a:pPr>
              <a:lnSpc>
                <a:spcPct val="80000"/>
              </a:lnSpc>
            </a:pPr>
            <a:r>
              <a:rPr lang="el-GR" sz="1400"/>
              <a:t> </a:t>
            </a:r>
          </a:p>
          <a:p>
            <a:pPr>
              <a:lnSpc>
                <a:spcPct val="80000"/>
              </a:lnSpc>
            </a:pPr>
            <a:r>
              <a:rPr lang="el-GR" sz="1400" i="1" u="sng"/>
              <a:t>2. Των μεταφορικών μέσων</a:t>
            </a:r>
          </a:p>
          <a:p>
            <a:pPr>
              <a:lnSpc>
                <a:spcPct val="80000"/>
              </a:lnSpc>
            </a:pPr>
            <a:r>
              <a:rPr lang="el-GR" sz="1400"/>
              <a:t>αυτοκίνητα </a:t>
            </a:r>
          </a:p>
          <a:p>
            <a:pPr>
              <a:lnSpc>
                <a:spcPct val="80000"/>
              </a:lnSpc>
            </a:pPr>
            <a:r>
              <a:rPr lang="el-GR" sz="1400"/>
              <a:t>τραίνα </a:t>
            </a:r>
          </a:p>
          <a:p>
            <a:pPr>
              <a:lnSpc>
                <a:spcPct val="80000"/>
              </a:lnSpc>
            </a:pPr>
            <a:r>
              <a:rPr lang="el-GR" sz="1400"/>
              <a:t>Λεωφορεία, τράμ, κλπ </a:t>
            </a:r>
          </a:p>
          <a:p>
            <a:pPr>
              <a:lnSpc>
                <a:spcPct val="80000"/>
              </a:lnSpc>
            </a:pPr>
            <a:r>
              <a:rPr lang="el-GR" sz="1400"/>
              <a:t>Αεροπλοΐα </a:t>
            </a:r>
          </a:p>
          <a:p>
            <a:pPr>
              <a:lnSpc>
                <a:spcPct val="80000"/>
              </a:lnSpc>
            </a:pPr>
            <a:r>
              <a:rPr lang="el-GR" sz="1400"/>
              <a:t>Ναυσιπλοΐα. </a:t>
            </a:r>
          </a:p>
          <a:p>
            <a:pPr>
              <a:lnSpc>
                <a:spcPct val="80000"/>
              </a:lnSpc>
            </a:pPr>
            <a:r>
              <a:rPr lang="el-GR" sz="1400"/>
              <a:t> </a:t>
            </a:r>
          </a:p>
          <a:p>
            <a:pPr>
              <a:lnSpc>
                <a:spcPct val="80000"/>
              </a:lnSpc>
            </a:pPr>
            <a:r>
              <a:rPr lang="el-GR" sz="1400" i="1" u="sng"/>
              <a:t>3. των εξειδικευµένων βιοµηχανιών:</a:t>
            </a:r>
          </a:p>
          <a:p>
            <a:pPr>
              <a:lnSpc>
                <a:spcPct val="80000"/>
              </a:lnSpc>
            </a:pPr>
            <a:r>
              <a:rPr lang="el-GR" sz="1400"/>
              <a:t>οικιακών συσκευών (φούρνοι, φούρνοι µικροκυµάτων, ... ). </a:t>
            </a:r>
          </a:p>
          <a:p>
            <a:pPr>
              <a:lnSpc>
                <a:spcPct val="80000"/>
              </a:lnSpc>
            </a:pPr>
            <a:r>
              <a:rPr lang="el-GR" sz="1400"/>
              <a:t>τοποθέτησης κορνιζών. </a:t>
            </a:r>
          </a:p>
          <a:p>
            <a:pPr>
              <a:lnSpc>
                <a:spcPct val="80000"/>
              </a:lnSpc>
            </a:pPr>
            <a:r>
              <a:rPr lang="el-GR" sz="1400"/>
              <a:t>για οθόνες υπολογιστών, κινητά τηλέφωνα. </a:t>
            </a:r>
          </a:p>
          <a:p>
            <a:pPr>
              <a:lnSpc>
                <a:spcPct val="80000"/>
              </a:lnSpc>
            </a:pPr>
            <a:r>
              <a:rPr lang="el-GR" sz="1400"/>
              <a:t>Ηλιακών συσσωρευτών </a:t>
            </a:r>
          </a:p>
          <a:p>
            <a:pPr>
              <a:lnSpc>
                <a:spcPct val="80000"/>
              </a:lnSpc>
            </a:pPr>
            <a:r>
              <a:rPr lang="el-GR" sz="1400"/>
              <a:t>Φωτοβολταικών. </a:t>
            </a:r>
          </a:p>
          <a:p>
            <a:pPr>
              <a:lnSpc>
                <a:spcPct val="80000"/>
              </a:lnSpc>
            </a:pPr>
            <a:endParaRPr lang="el-GR" sz="1400"/>
          </a:p>
        </p:txBody>
      </p:sp>
      <p:pic>
        <p:nvPicPr>
          <p:cNvPr id="26632" name="Picture 8" descr="ANd9GcRpfWmQUlVipl8Rr-Aj9CjZHZAa_H4D4fbLYVGA3LSo4fpszYsJLA"/>
          <p:cNvPicPr>
            <a:picLocks noChangeAspect="1" noChangeArrowheads="1"/>
          </p:cNvPicPr>
          <p:nvPr/>
        </p:nvPicPr>
        <p:blipFill>
          <a:blip r:embed="rId2" cstate="email"/>
          <a:srcRect/>
          <a:stretch>
            <a:fillRect/>
          </a:stretch>
        </p:blipFill>
        <p:spPr bwMode="auto">
          <a:xfrm>
            <a:off x="4495800" y="838200"/>
            <a:ext cx="2286000" cy="1524000"/>
          </a:xfrm>
          <a:prstGeom prst="rect">
            <a:avLst/>
          </a:prstGeom>
          <a:noFill/>
        </p:spPr>
      </p:pic>
      <p:pic>
        <p:nvPicPr>
          <p:cNvPr id="26634" name="Picture 10" descr="gyali-texnh-thumb-large"/>
          <p:cNvPicPr>
            <a:picLocks noChangeAspect="1" noChangeArrowheads="1"/>
          </p:cNvPicPr>
          <p:nvPr/>
        </p:nvPicPr>
        <p:blipFill>
          <a:blip r:embed="rId3" cstate="email"/>
          <a:srcRect/>
          <a:stretch>
            <a:fillRect/>
          </a:stretch>
        </p:blipFill>
        <p:spPr bwMode="auto">
          <a:xfrm>
            <a:off x="4876800" y="2438400"/>
            <a:ext cx="3581400" cy="1676400"/>
          </a:xfrm>
          <a:prstGeom prst="rect">
            <a:avLst/>
          </a:prstGeom>
          <a:noFill/>
        </p:spPr>
      </p:pic>
      <p:pic>
        <p:nvPicPr>
          <p:cNvPr id="26636" name="Picture 12" descr="ANd9GcRTujQBGpBhhTRVhZs0z-3h1RGoScw8NMZePKw0hrif4NsRzK31"/>
          <p:cNvPicPr>
            <a:picLocks noChangeAspect="1" noChangeArrowheads="1"/>
          </p:cNvPicPr>
          <p:nvPr/>
        </p:nvPicPr>
        <p:blipFill>
          <a:blip r:embed="rId4" cstate="email"/>
          <a:srcRect/>
          <a:stretch>
            <a:fillRect/>
          </a:stretch>
        </p:blipFill>
        <p:spPr bwMode="auto">
          <a:xfrm>
            <a:off x="6858000" y="838200"/>
            <a:ext cx="1825625" cy="1524000"/>
          </a:xfrm>
          <a:prstGeom prst="rect">
            <a:avLst/>
          </a:prstGeom>
          <a:noFill/>
        </p:spPr>
      </p:pic>
      <p:pic>
        <p:nvPicPr>
          <p:cNvPr id="26638" name="Picture 14" descr="nrscchjtsctse3"/>
          <p:cNvPicPr>
            <a:picLocks noChangeAspect="1" noChangeArrowheads="1"/>
          </p:cNvPicPr>
          <p:nvPr/>
        </p:nvPicPr>
        <p:blipFill>
          <a:blip r:embed="rId5" cstate="email"/>
          <a:srcRect/>
          <a:stretch>
            <a:fillRect/>
          </a:stretch>
        </p:blipFill>
        <p:spPr bwMode="auto">
          <a:xfrm>
            <a:off x="4572000" y="4191000"/>
            <a:ext cx="4111625" cy="231616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l-GR" sz="3200" b="1" u="sng">
                <a:solidFill>
                  <a:schemeClr val="accent2"/>
                </a:solidFill>
                <a:latin typeface="Monotype Corsiva" pitchFamily="66" charset="0"/>
              </a:rPr>
              <a:t>ΕΙΚΟΝΕΣ ΜΕ ΕΦΑΡΜΟΓΕΣ ΤΟΥ ΓΥΑΛΙΟΥ</a:t>
            </a:r>
          </a:p>
        </p:txBody>
      </p:sp>
      <p:pic>
        <p:nvPicPr>
          <p:cNvPr id="31749" name="Picture 5" descr="Εκπληκτικά γλυπτά από γυαλί (2)"/>
          <p:cNvPicPr>
            <a:picLocks noChangeAspect="1" noChangeArrowheads="1"/>
          </p:cNvPicPr>
          <p:nvPr/>
        </p:nvPicPr>
        <p:blipFill>
          <a:blip r:embed="rId2" cstate="email"/>
          <a:srcRect/>
          <a:stretch>
            <a:fillRect/>
          </a:stretch>
        </p:blipFill>
        <p:spPr bwMode="auto">
          <a:xfrm>
            <a:off x="457200" y="1219200"/>
            <a:ext cx="2133600" cy="2590800"/>
          </a:xfrm>
          <a:prstGeom prst="rect">
            <a:avLst/>
          </a:prstGeom>
          <a:noFill/>
        </p:spPr>
      </p:pic>
      <p:pic>
        <p:nvPicPr>
          <p:cNvPr id="31751" name="Picture 7" descr="Εκπληκτικά γλυπτά από γυαλί (4)"/>
          <p:cNvPicPr>
            <a:picLocks noChangeAspect="1" noChangeArrowheads="1"/>
          </p:cNvPicPr>
          <p:nvPr/>
        </p:nvPicPr>
        <p:blipFill>
          <a:blip r:embed="rId3" cstate="email"/>
          <a:srcRect/>
          <a:stretch>
            <a:fillRect/>
          </a:stretch>
        </p:blipFill>
        <p:spPr bwMode="auto">
          <a:xfrm>
            <a:off x="2590800" y="1219200"/>
            <a:ext cx="2133600" cy="2590800"/>
          </a:xfrm>
          <a:prstGeom prst="rect">
            <a:avLst/>
          </a:prstGeom>
          <a:noFill/>
        </p:spPr>
      </p:pic>
      <p:pic>
        <p:nvPicPr>
          <p:cNvPr id="31754" name="Picture 10" descr="Εκπληκτικά γλυπτά από γυαλί (5)"/>
          <p:cNvPicPr>
            <a:picLocks noChangeAspect="1" noChangeArrowheads="1"/>
          </p:cNvPicPr>
          <p:nvPr/>
        </p:nvPicPr>
        <p:blipFill>
          <a:blip r:embed="rId4" cstate="email"/>
          <a:srcRect/>
          <a:stretch>
            <a:fillRect/>
          </a:stretch>
        </p:blipFill>
        <p:spPr bwMode="auto">
          <a:xfrm>
            <a:off x="4800600" y="1219200"/>
            <a:ext cx="2062163" cy="2590800"/>
          </a:xfrm>
          <a:prstGeom prst="rect">
            <a:avLst/>
          </a:prstGeom>
          <a:noFill/>
        </p:spPr>
      </p:pic>
      <p:pic>
        <p:nvPicPr>
          <p:cNvPr id="31756" name="Picture 12" descr="ANd9GcSwXp4sjQOOW4xmzuRbMhdvbez-USiqyz4uw0ZYFWS2KAm-FjgF"/>
          <p:cNvPicPr>
            <a:picLocks noChangeAspect="1" noChangeArrowheads="1"/>
          </p:cNvPicPr>
          <p:nvPr/>
        </p:nvPicPr>
        <p:blipFill>
          <a:blip r:embed="rId5" cstate="email"/>
          <a:srcRect/>
          <a:stretch>
            <a:fillRect/>
          </a:stretch>
        </p:blipFill>
        <p:spPr bwMode="auto">
          <a:xfrm>
            <a:off x="762000" y="3962400"/>
            <a:ext cx="2628900" cy="2438400"/>
          </a:xfrm>
          <a:prstGeom prst="rect">
            <a:avLst/>
          </a:prstGeom>
          <a:noFill/>
        </p:spPr>
      </p:pic>
      <p:pic>
        <p:nvPicPr>
          <p:cNvPr id="31760" name="Picture 16" descr="2oJ3Qs6MTrmtQovoUaA-uTZi91Ym6SmlHQNmSYxhZjq_MLDZe6JMw7yQcAerLWM5_a8=h900"/>
          <p:cNvPicPr>
            <a:picLocks noChangeAspect="1" noChangeArrowheads="1"/>
          </p:cNvPicPr>
          <p:nvPr/>
        </p:nvPicPr>
        <p:blipFill>
          <a:blip r:embed="rId6" cstate="email"/>
          <a:srcRect/>
          <a:stretch>
            <a:fillRect/>
          </a:stretch>
        </p:blipFill>
        <p:spPr bwMode="auto">
          <a:xfrm>
            <a:off x="6934200" y="1219200"/>
            <a:ext cx="1720850" cy="2590800"/>
          </a:xfrm>
          <a:prstGeom prst="rect">
            <a:avLst/>
          </a:prstGeom>
          <a:noFill/>
        </p:spPr>
      </p:pic>
      <p:pic>
        <p:nvPicPr>
          <p:cNvPr id="31762" name="Picture 18" descr="3165109_orig"/>
          <p:cNvPicPr>
            <a:picLocks noChangeAspect="1" noChangeArrowheads="1"/>
          </p:cNvPicPr>
          <p:nvPr/>
        </p:nvPicPr>
        <p:blipFill>
          <a:blip r:embed="rId7" cstate="email"/>
          <a:srcRect/>
          <a:stretch>
            <a:fillRect/>
          </a:stretch>
        </p:blipFill>
        <p:spPr bwMode="auto">
          <a:xfrm>
            <a:off x="6096000" y="3886200"/>
            <a:ext cx="2740025" cy="2590800"/>
          </a:xfrm>
          <a:prstGeom prst="rect">
            <a:avLst/>
          </a:prstGeom>
          <a:noFill/>
        </p:spPr>
      </p:pic>
      <p:pic>
        <p:nvPicPr>
          <p:cNvPr id="31763" name="Picture 19" descr="_________________4998bdcd23985"/>
          <p:cNvPicPr>
            <a:picLocks noChangeAspect="1" noChangeArrowheads="1"/>
          </p:cNvPicPr>
          <p:nvPr>
            <p:ph type="body" idx="1"/>
          </p:nvPr>
        </p:nvPicPr>
        <p:blipFill>
          <a:blip r:embed="rId8" cstate="email"/>
          <a:srcRect/>
          <a:stretch>
            <a:fillRect/>
          </a:stretch>
        </p:blipFill>
        <p:spPr>
          <a:xfrm>
            <a:off x="3657600" y="3886200"/>
            <a:ext cx="2351088" cy="2819400"/>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l-GR" sz="3200" b="1" u="sng">
                <a:solidFill>
                  <a:schemeClr val="accent2"/>
                </a:solidFill>
                <a:latin typeface="Monotype Corsiva" pitchFamily="66" charset="0"/>
              </a:rPr>
              <a:t>ΕΙΚΟΝΕΣ ΜΕ ΕΦΑΡΜΟΓΕΣ ΤΟΥ ΓΥΑΛΙΟΥ</a:t>
            </a:r>
          </a:p>
        </p:txBody>
      </p:sp>
      <p:sp>
        <p:nvSpPr>
          <p:cNvPr id="32771" name="Rectangle 3"/>
          <p:cNvSpPr>
            <a:spLocks noGrp="1" noChangeArrowheads="1"/>
          </p:cNvSpPr>
          <p:nvPr>
            <p:ph type="body" idx="1"/>
          </p:nvPr>
        </p:nvSpPr>
        <p:spPr>
          <a:xfrm>
            <a:off x="457200" y="1219200"/>
            <a:ext cx="8229600" cy="4906963"/>
          </a:xfrm>
        </p:spPr>
        <p:txBody>
          <a:bodyPr/>
          <a:lstStyle/>
          <a:p>
            <a:endParaRPr lang="el-GR"/>
          </a:p>
        </p:txBody>
      </p:sp>
      <p:pic>
        <p:nvPicPr>
          <p:cNvPr id="32775" name="Picture 7" descr="ANd9GcQClMpoBxt9yIGfiybItgh94PiRlEu-XGqPnvP0gYt1i5CjxMWzaQ"/>
          <p:cNvPicPr>
            <a:picLocks noChangeAspect="1" noChangeArrowheads="1"/>
          </p:cNvPicPr>
          <p:nvPr/>
        </p:nvPicPr>
        <p:blipFill>
          <a:blip r:embed="rId2" cstate="email"/>
          <a:srcRect/>
          <a:stretch>
            <a:fillRect/>
          </a:stretch>
        </p:blipFill>
        <p:spPr bwMode="auto">
          <a:xfrm>
            <a:off x="4419600" y="3657600"/>
            <a:ext cx="4495800" cy="3200400"/>
          </a:xfrm>
          <a:prstGeom prst="rect">
            <a:avLst/>
          </a:prstGeom>
          <a:noFill/>
        </p:spPr>
      </p:pic>
      <p:pic>
        <p:nvPicPr>
          <p:cNvPr id="32777" name="Picture 9" descr="9085631"/>
          <p:cNvPicPr>
            <a:picLocks noChangeAspect="1" noChangeArrowheads="1"/>
          </p:cNvPicPr>
          <p:nvPr/>
        </p:nvPicPr>
        <p:blipFill>
          <a:blip r:embed="rId3" cstate="email"/>
          <a:srcRect/>
          <a:stretch>
            <a:fillRect/>
          </a:stretch>
        </p:blipFill>
        <p:spPr bwMode="auto">
          <a:xfrm>
            <a:off x="152400" y="1066800"/>
            <a:ext cx="4343400" cy="2600325"/>
          </a:xfrm>
          <a:prstGeom prst="rect">
            <a:avLst/>
          </a:prstGeom>
          <a:noFill/>
        </p:spPr>
      </p:pic>
      <p:pic>
        <p:nvPicPr>
          <p:cNvPr id="32779" name="Picture 11" descr="medium_koukouli%20ktirio"/>
          <p:cNvPicPr>
            <a:picLocks noChangeAspect="1" noChangeArrowheads="1"/>
          </p:cNvPicPr>
          <p:nvPr/>
        </p:nvPicPr>
        <p:blipFill>
          <a:blip r:embed="rId4" cstate="email"/>
          <a:srcRect/>
          <a:stretch>
            <a:fillRect/>
          </a:stretch>
        </p:blipFill>
        <p:spPr bwMode="auto">
          <a:xfrm>
            <a:off x="381000" y="3721100"/>
            <a:ext cx="3962400" cy="3136900"/>
          </a:xfrm>
          <a:prstGeom prst="rect">
            <a:avLst/>
          </a:prstGeom>
          <a:noFill/>
        </p:spPr>
      </p:pic>
      <p:sp>
        <p:nvSpPr>
          <p:cNvPr id="32783" name="AutoShape 15" descr="2Q=="/>
          <p:cNvSpPr>
            <a:spLocks noChangeAspect="1" noChangeArrowheads="1"/>
          </p:cNvSpPr>
          <p:nvPr/>
        </p:nvSpPr>
        <p:spPr bwMode="auto">
          <a:xfrm>
            <a:off x="155575" y="46038"/>
            <a:ext cx="304800" cy="304800"/>
          </a:xfrm>
          <a:prstGeom prst="rect">
            <a:avLst/>
          </a:prstGeom>
          <a:noFill/>
        </p:spPr>
        <p:txBody>
          <a:bodyPr/>
          <a:lstStyle/>
          <a:p>
            <a:endParaRPr lang="el-GR"/>
          </a:p>
        </p:txBody>
      </p:sp>
      <p:sp>
        <p:nvSpPr>
          <p:cNvPr id="32785" name="AutoShape 17" descr="2Q=="/>
          <p:cNvSpPr>
            <a:spLocks noChangeAspect="1" noChangeArrowheads="1"/>
          </p:cNvSpPr>
          <p:nvPr/>
        </p:nvSpPr>
        <p:spPr bwMode="auto">
          <a:xfrm>
            <a:off x="155575" y="46038"/>
            <a:ext cx="304800" cy="304800"/>
          </a:xfrm>
          <a:prstGeom prst="rect">
            <a:avLst/>
          </a:prstGeom>
          <a:noFill/>
        </p:spPr>
        <p:txBody>
          <a:bodyPr/>
          <a:lstStyle/>
          <a:p>
            <a:endParaRPr lang="el-GR"/>
          </a:p>
        </p:txBody>
      </p:sp>
      <p:sp>
        <p:nvSpPr>
          <p:cNvPr id="32787" name="AutoShape 19" descr="2Q=="/>
          <p:cNvSpPr>
            <a:spLocks noChangeAspect="1" noChangeArrowheads="1"/>
          </p:cNvSpPr>
          <p:nvPr/>
        </p:nvSpPr>
        <p:spPr bwMode="auto">
          <a:xfrm>
            <a:off x="155575" y="46038"/>
            <a:ext cx="304800" cy="304800"/>
          </a:xfrm>
          <a:prstGeom prst="rect">
            <a:avLst/>
          </a:prstGeom>
          <a:noFill/>
        </p:spPr>
        <p:txBody>
          <a:bodyPr/>
          <a:lstStyle/>
          <a:p>
            <a:endParaRPr lang="el-GR"/>
          </a:p>
        </p:txBody>
      </p:sp>
      <p:pic>
        <p:nvPicPr>
          <p:cNvPr id="32789" name="Picture 21" descr="gyalino-478x530-350x388"/>
          <p:cNvPicPr>
            <a:picLocks noChangeAspect="1" noChangeArrowheads="1"/>
          </p:cNvPicPr>
          <p:nvPr/>
        </p:nvPicPr>
        <p:blipFill>
          <a:blip r:embed="rId5" cstate="email"/>
          <a:srcRect/>
          <a:stretch>
            <a:fillRect/>
          </a:stretch>
        </p:blipFill>
        <p:spPr bwMode="auto">
          <a:xfrm>
            <a:off x="4572000" y="1066800"/>
            <a:ext cx="4343400" cy="2895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l-GR" sz="3200" b="1" u="sng">
                <a:solidFill>
                  <a:schemeClr val="accent2"/>
                </a:solidFill>
                <a:latin typeface="Monotype Corsiva" pitchFamily="66" charset="0"/>
              </a:rPr>
              <a:t>ΕΙΚΟΝΕΣ ΜΕ ΕΦΑΡΜΟΓΕΣ ΤΟΥ ΓΥΑΛΙΟΥ</a:t>
            </a:r>
          </a:p>
        </p:txBody>
      </p:sp>
      <p:pic>
        <p:nvPicPr>
          <p:cNvPr id="33798" name="Picture 6" descr="ANd9GcRtoxGXkrYzklbg7W2CNxYDpfRL8OOuR3WNcVajeOnge07gYaqLAw"/>
          <p:cNvPicPr>
            <a:picLocks noChangeAspect="1" noChangeArrowheads="1"/>
          </p:cNvPicPr>
          <p:nvPr/>
        </p:nvPicPr>
        <p:blipFill>
          <a:blip r:embed="rId2" cstate="email"/>
          <a:srcRect/>
          <a:stretch>
            <a:fillRect/>
          </a:stretch>
        </p:blipFill>
        <p:spPr bwMode="auto">
          <a:xfrm>
            <a:off x="228600" y="1066800"/>
            <a:ext cx="2971800" cy="3048000"/>
          </a:xfrm>
          <a:prstGeom prst="rect">
            <a:avLst/>
          </a:prstGeom>
          <a:noFill/>
        </p:spPr>
      </p:pic>
      <p:pic>
        <p:nvPicPr>
          <p:cNvPr id="33800" name="Picture 8" descr="ANd9GcRTC-XlwJRk6p-uvk8i6gRaNxWDUzZXhjUxxo7Tm0zO4CkH7M6jXw"/>
          <p:cNvPicPr>
            <a:picLocks noChangeAspect="1" noChangeArrowheads="1"/>
          </p:cNvPicPr>
          <p:nvPr/>
        </p:nvPicPr>
        <p:blipFill>
          <a:blip r:embed="rId3" cstate="email"/>
          <a:srcRect/>
          <a:stretch>
            <a:fillRect/>
          </a:stretch>
        </p:blipFill>
        <p:spPr bwMode="auto">
          <a:xfrm>
            <a:off x="6400800" y="1066800"/>
            <a:ext cx="2406650" cy="3124200"/>
          </a:xfrm>
          <a:prstGeom prst="rect">
            <a:avLst/>
          </a:prstGeom>
          <a:noFill/>
        </p:spPr>
      </p:pic>
      <p:pic>
        <p:nvPicPr>
          <p:cNvPr id="33803" name="Picture 11" descr="raffle2013"/>
          <p:cNvPicPr>
            <a:picLocks noChangeAspect="1" noChangeArrowheads="1"/>
          </p:cNvPicPr>
          <p:nvPr/>
        </p:nvPicPr>
        <p:blipFill>
          <a:blip r:embed="rId4" cstate="email"/>
          <a:srcRect/>
          <a:stretch>
            <a:fillRect/>
          </a:stretch>
        </p:blipFill>
        <p:spPr bwMode="auto">
          <a:xfrm>
            <a:off x="3276600" y="1066800"/>
            <a:ext cx="3200400" cy="2824163"/>
          </a:xfrm>
          <a:prstGeom prst="rect">
            <a:avLst/>
          </a:prstGeom>
          <a:noFill/>
        </p:spPr>
      </p:pic>
      <p:pic>
        <p:nvPicPr>
          <p:cNvPr id="33805" name="Picture 13" descr="slide_2"/>
          <p:cNvPicPr>
            <a:picLocks noChangeAspect="1" noChangeArrowheads="1"/>
          </p:cNvPicPr>
          <p:nvPr/>
        </p:nvPicPr>
        <p:blipFill>
          <a:blip r:embed="rId5" cstate="email"/>
          <a:srcRect/>
          <a:stretch>
            <a:fillRect/>
          </a:stretch>
        </p:blipFill>
        <p:spPr bwMode="auto">
          <a:xfrm>
            <a:off x="2362200" y="3505200"/>
            <a:ext cx="4724400" cy="3352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639762"/>
          </a:xfrm>
        </p:spPr>
        <p:txBody>
          <a:bodyPr/>
          <a:lstStyle/>
          <a:p>
            <a:r>
              <a:rPr lang="el-GR" sz="2800" b="1" u="sng">
                <a:solidFill>
                  <a:schemeClr val="accent2"/>
                </a:solidFill>
                <a:latin typeface="Monotype Corsiva" pitchFamily="66" charset="0"/>
              </a:rPr>
              <a:t>ΤΑ ΠΛΕΟΝΕΚΤΗΜΑΤΑ ΤΟΥ ΓΥΑΛΙΟΥ</a:t>
            </a:r>
          </a:p>
        </p:txBody>
      </p:sp>
      <p:sp>
        <p:nvSpPr>
          <p:cNvPr id="28675" name="Rectangle 3"/>
          <p:cNvSpPr>
            <a:spLocks noGrp="1" noChangeArrowheads="1"/>
          </p:cNvSpPr>
          <p:nvPr>
            <p:ph type="body" idx="1"/>
          </p:nvPr>
        </p:nvSpPr>
        <p:spPr>
          <a:xfrm>
            <a:off x="457200" y="762000"/>
            <a:ext cx="8229600" cy="5364163"/>
          </a:xfrm>
        </p:spPr>
        <p:txBody>
          <a:bodyPr/>
          <a:lstStyle/>
          <a:p>
            <a:pPr>
              <a:lnSpc>
                <a:spcPct val="80000"/>
              </a:lnSpc>
            </a:pPr>
            <a:r>
              <a:rPr lang="el-GR" sz="1200"/>
              <a:t>Οι ΄Ελληνες καταναλωτές νοιάζονται για την υγεία τους και γι’ αυτό η συντριπτική πλειοψηφία τους (97% σύμφωνα με πρόσφατη έρευνα) ζητούν να έχουν επιλογή σε περισσότερα προϊόντα σε γυάλινη συσκευασία.</a:t>
            </a:r>
          </a:p>
          <a:p>
            <a:pPr>
              <a:lnSpc>
                <a:spcPct val="80000"/>
              </a:lnSpc>
            </a:pPr>
            <a:r>
              <a:rPr lang="el-GR" sz="1200"/>
              <a:t>Και έχουν δίκιο, γιατί η γυάλινη συσκευασία παρέχει την καλύτερη προστασία για τα τρόφιμα και τα ποτά, κρατάει τα καλά πράγματα μέσα και τα κακά έξω, χωρίς την ανάγκη κάποιου χημικού πρόσθετου.</a:t>
            </a:r>
          </a:p>
          <a:p>
            <a:pPr>
              <a:lnSpc>
                <a:spcPct val="80000"/>
              </a:lnSpc>
            </a:pPr>
            <a:r>
              <a:rPr lang="el-GR" sz="1200"/>
              <a:t>Για παράδειγμα, η γυάλινη συσκευασία διατηρεί τις βιταμίνες που περιέχουν τα τρόφιμα και ποτά, αλλά και την αρχική τους γεύση, φρεσκάδα και σπιρτάδα. Λειτουργεί ως ένα φυσικό εμπόδιο στα βακτήρια και βοηθάει έτσι ώστε οι αλλαγές στη θερμοκρασία του περιβάλλοντος να μην επηρεάζουν το περιεχόμενο, διότι δεν αλληλεπιδρά στα τρόφιμα και τα ποτά που προστατεύει.</a:t>
            </a:r>
          </a:p>
          <a:p>
            <a:pPr>
              <a:lnSpc>
                <a:spcPct val="80000"/>
              </a:lnSpc>
            </a:pPr>
            <a:r>
              <a:rPr lang="el-GR" sz="1200"/>
              <a:t>Το γυαλί είναι επίσης ένα ασφαλές και κατάλληλο υλικό για τους φούρνους μικροκυμάτων και τα ψυγεία, ενώ εύκολα καθαρίζεται και αποστειρώνεται. Είναι αδρανές και αδιαπέραστο. Είναι ένα φυσικό προϊόν που παραμένει αναλλοίωτο. Επειδή είναι αδρανές, δεν αντιδρά σε ξένες ουσίες και δεν τις απορροφά. Γι’ αυτό τον λόγο είναι το πιο υγιεινό υλικό συσκευασίας. Eτσι χρησιμοποιείται σε εργαστήρια, καθώς και σε φαρμακευτικές και ιατρικές εφαρμογές, γιατί προστατεύει από χημικές και βιολογικές επιδράσεις.</a:t>
            </a:r>
          </a:p>
          <a:p>
            <a:pPr>
              <a:lnSpc>
                <a:spcPct val="80000"/>
              </a:lnSpc>
            </a:pPr>
            <a:r>
              <a:rPr lang="el-GR" sz="1200"/>
              <a:t>Λόγω της μοριακής του δομής, το γυαλί είναι πρακτικά αδιαπέραστο από το οξυγόνο. Αυτό είναι πολύ σημαντικό για προϊόντα που είναι ευαίσθητα σε αυτό. Συστατικά όπως άρωμα και βιταμίνες διατηρούνται για μεγάλο διάστημα. </a:t>
            </a:r>
          </a:p>
          <a:p>
            <a:pPr>
              <a:lnSpc>
                <a:spcPct val="80000"/>
              </a:lnSpc>
            </a:pPr>
            <a:r>
              <a:rPr lang="el-GR" sz="1200"/>
              <a:t>Το γυαλί είναι 100% αγνό και δημιουργείται από τρεις πρώτες ύλες που είναι σε αφθονία: άμμο, ανθρακική σόδα και μαρμαρόσκονη. Στο γυαλί δεν υπάρχουν τοξικά χημικά για να διαφύγουν, έτσι είναι αβλαβές για το περιβάλλον και την υγεία του ανθρώπου.</a:t>
            </a:r>
          </a:p>
          <a:p>
            <a:pPr>
              <a:lnSpc>
                <a:spcPct val="80000"/>
              </a:lnSpc>
            </a:pPr>
            <a:r>
              <a:rPr lang="el-GR" sz="1200"/>
              <a:t>Είναι το μόνο υλικό συσκευασίας για τρόφιμα και ποτά το οποίο δεν υποχρεούται να εγγραφεί στον κανονισμό Reach, σύμφωνα με τον οποίο οι εταιρίες συσκευασίας, υποχρεώνονται να δηλώσουν κάθε υλικό ή ουσία που θα μπορούσε να έχει αρνητικές επιπτώσεις στην ανθρώπινη υγεία και να ενημερώσουν κατάλληλα τους πολίτες. Επίσης το γυαλί είναι «γενικά αναγνωρισμένο ως ασφαλές» (Generally Recognized as Safe- GRAS) από τον Αμερικανικό Οργανισμό Τροφίμων και Φαρμάκων (FDA).</a:t>
            </a:r>
          </a:p>
          <a:p>
            <a:pPr>
              <a:lnSpc>
                <a:spcPct val="80000"/>
              </a:lnSpc>
            </a:pPr>
            <a:r>
              <a:rPr lang="el-GR" sz="1200"/>
              <a:t> Είναι ένα από τα πολύ λίγα 100% ανακυκλώσιμα υλικά ατέλειωτης συσκευασίας</a:t>
            </a:r>
            <a:r>
              <a:rPr lang="el-GR" sz="1600"/>
              <a:t>. </a:t>
            </a:r>
          </a:p>
          <a:p>
            <a:pPr>
              <a:lnSpc>
                <a:spcPct val="80000"/>
              </a:lnSpc>
            </a:pPr>
            <a:r>
              <a:rPr lang="el-GR" sz="1200"/>
              <a:t>Είναι άοσμο. Γι’ αυτό τα αρώματα και οι κολόνιες μπαίνουν μόνο σε γυάλινες φιάλες – δεν αλλοιώνεται η μυρωδιά.</a:t>
            </a:r>
          </a:p>
          <a:p>
            <a:pPr>
              <a:lnSpc>
                <a:spcPct val="80000"/>
              </a:lnSpc>
            </a:pPr>
            <a:r>
              <a:rPr lang="el-GR" sz="1200"/>
              <a:t>Επίσης δεν έχει γεύση, γι’ αυτό είναι ιδανικό για γευσιγνωσία κρασιού. Αποκαλύπτει τις λεπτές αποχρώσεις και τα χαρακτηριστικά που προσφέρει κάθε κρασί.</a:t>
            </a:r>
          </a:p>
        </p:txBody>
      </p:sp>
      <p:pic>
        <p:nvPicPr>
          <p:cNvPr id="28677" name="Picture 5" descr="ANd9GcSRK_oprE-i6Urju6Wbe6e3-VJ7TImaYLMWZz-j5XwAwDW_Q8o6xTi57pW7"/>
          <p:cNvPicPr>
            <a:picLocks noChangeAspect="1" noChangeArrowheads="1"/>
          </p:cNvPicPr>
          <p:nvPr/>
        </p:nvPicPr>
        <p:blipFill>
          <a:blip r:embed="rId2" cstate="email"/>
          <a:srcRect/>
          <a:stretch>
            <a:fillRect/>
          </a:stretch>
        </p:blipFill>
        <p:spPr bwMode="auto">
          <a:xfrm>
            <a:off x="4419600" y="5181600"/>
            <a:ext cx="2143125" cy="1524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l-GR" sz="4000" b="1" u="sng">
                <a:solidFill>
                  <a:schemeClr val="accent2"/>
                </a:solidFill>
                <a:latin typeface="Monotype Corsiva" pitchFamily="66" charset="0"/>
              </a:rPr>
              <a:t>ΠΗΓΕΣ – ΒΙΒΛΙΟΓΡΑΦΙΑ</a:t>
            </a:r>
            <a:r>
              <a:rPr lang="el-GR"/>
              <a:t> </a:t>
            </a:r>
          </a:p>
        </p:txBody>
      </p:sp>
      <p:sp>
        <p:nvSpPr>
          <p:cNvPr id="29699" name="Rectangle 3"/>
          <p:cNvSpPr>
            <a:spLocks noGrp="1" noChangeArrowheads="1"/>
          </p:cNvSpPr>
          <p:nvPr>
            <p:ph type="body" idx="1"/>
          </p:nvPr>
        </p:nvSpPr>
        <p:spPr/>
        <p:txBody>
          <a:bodyPr/>
          <a:lstStyle/>
          <a:p>
            <a:endParaRPr lang="el-GR" sz="1800"/>
          </a:p>
          <a:p>
            <a:endParaRPr lang="el-GR" sz="1800"/>
          </a:p>
          <a:p>
            <a:endParaRPr lang="el-GR" sz="1800"/>
          </a:p>
          <a:p>
            <a:endParaRPr lang="el-GR" sz="1800"/>
          </a:p>
          <a:p>
            <a:endParaRPr lang="el-GR" sz="1800"/>
          </a:p>
          <a:p>
            <a:endParaRPr lang="el-GR" sz="1800"/>
          </a:p>
          <a:p>
            <a:endParaRPr lang="el-GR" sz="1800"/>
          </a:p>
          <a:p>
            <a:endParaRPr lang="el-GR" sz="1800"/>
          </a:p>
          <a:p>
            <a:endParaRPr lang="el-GR" sz="1800"/>
          </a:p>
          <a:p>
            <a:r>
              <a:rPr lang="el-GR" sz="1800">
                <a:hlinkClick r:id="rId2"/>
              </a:rPr>
              <a:t>http://el.wikipedia.org/wiki</a:t>
            </a:r>
            <a:endParaRPr lang="el-GR" sz="1800"/>
          </a:p>
          <a:p>
            <a:r>
              <a:rPr lang="el-GR" sz="1800">
                <a:hlinkClick r:id="rId3"/>
              </a:rPr>
              <a:t>http://diocles.civil.duth.gr/links/home/museum/mater/glass/glass1.html</a:t>
            </a:r>
            <a:endParaRPr lang="el-GR" sz="1800"/>
          </a:p>
          <a:p>
            <a:r>
              <a:rPr lang="el-GR" sz="1800">
                <a:solidFill>
                  <a:schemeClr val="hlink"/>
                </a:solidFill>
              </a:rPr>
              <a:t>http://newpost.gr/post/14528/ta-pleonektimata-tis-gyalinis-syskeyasias</a:t>
            </a:r>
          </a:p>
          <a:p>
            <a:endParaRPr lang="el-GR" sz="1800">
              <a:solidFill>
                <a:schemeClr val="hlink"/>
              </a:solidFill>
            </a:endParaRPr>
          </a:p>
        </p:txBody>
      </p:sp>
      <p:pic>
        <p:nvPicPr>
          <p:cNvPr id="29705" name="Picture 9" descr="ebookslaptop2-570x456"/>
          <p:cNvPicPr>
            <a:picLocks noChangeAspect="1" noChangeArrowheads="1"/>
          </p:cNvPicPr>
          <p:nvPr/>
        </p:nvPicPr>
        <p:blipFill>
          <a:blip r:embed="rId4" cstate="email"/>
          <a:srcRect/>
          <a:stretch>
            <a:fillRect/>
          </a:stretch>
        </p:blipFill>
        <p:spPr bwMode="auto">
          <a:xfrm>
            <a:off x="2743200" y="1219200"/>
            <a:ext cx="4187825" cy="3124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l-GR" sz="5400" b="1" u="sng">
                <a:solidFill>
                  <a:schemeClr val="accent2"/>
                </a:solidFill>
                <a:latin typeface="Monotype Corsiva" pitchFamily="66" charset="0"/>
              </a:rPr>
              <a:t>Γ  υ  α  λ  ί</a:t>
            </a:r>
            <a:r>
              <a:rPr lang="el-GR">
                <a:latin typeface="Monotype Corsiva" pitchFamily="66" charset="0"/>
              </a:rPr>
              <a:t> </a:t>
            </a:r>
          </a:p>
        </p:txBody>
      </p:sp>
      <p:sp>
        <p:nvSpPr>
          <p:cNvPr id="6149" name="Rectangle 5"/>
          <p:cNvSpPr>
            <a:spLocks noGrp="1" noChangeArrowheads="1"/>
          </p:cNvSpPr>
          <p:nvPr>
            <p:ph type="body" sz="half" idx="1"/>
          </p:nvPr>
        </p:nvSpPr>
        <p:spPr/>
        <p:txBody>
          <a:bodyPr/>
          <a:lstStyle/>
          <a:p>
            <a:r>
              <a:rPr lang="el-GR" sz="1800"/>
              <a:t>Το </a:t>
            </a:r>
            <a:r>
              <a:rPr lang="el-GR" sz="1800" b="1"/>
              <a:t>γυαλί</a:t>
            </a:r>
            <a:r>
              <a:rPr lang="el-GR" sz="1800"/>
              <a:t> είναι υλικό </a:t>
            </a:r>
            <a:r>
              <a:rPr lang="el-GR" sz="1800">
                <a:solidFill>
                  <a:schemeClr val="accent2"/>
                </a:solidFill>
                <a:hlinkClick r:id="rId2" tooltip="Στερεό"/>
              </a:rPr>
              <a:t>στερεό</a:t>
            </a:r>
            <a:r>
              <a:rPr lang="el-GR" sz="1800">
                <a:solidFill>
                  <a:schemeClr val="accent2"/>
                </a:solidFill>
              </a:rPr>
              <a:t> </a:t>
            </a:r>
            <a:r>
              <a:rPr lang="el-GR" sz="1800"/>
              <a:t>και </a:t>
            </a:r>
            <a:r>
              <a:rPr lang="el-GR" sz="1800">
                <a:hlinkClick r:id="rId3" tooltip="Άμορφο στερεό"/>
              </a:rPr>
              <a:t>άμορφο</a:t>
            </a:r>
            <a:r>
              <a:rPr lang="el-GR" sz="1800"/>
              <a:t>, δηλαδή δεν παρουσιάζει </a:t>
            </a:r>
            <a:r>
              <a:rPr lang="el-GR" sz="1800">
                <a:hlinkClick r:id="rId4" tooltip="Κρύσταλλος"/>
              </a:rPr>
              <a:t>κρυσταλλική</a:t>
            </a:r>
            <a:r>
              <a:rPr lang="el-GR" sz="1800"/>
              <a:t> δομή. Είναι ημιδιάφανο ή διάφανο, εύθραυστο, άκαμπτο και σκληρό. Λόγω της μη κρυσταλλικότητάς του, ο όρος «ύαλος» (γυαλί) ή «υαλώδης» έχει επεκταθεί σημαίνοντας όλα τα άμορφα στερεά. Η διαφάνειά του αφορά στο ορατό φως, γιατί το κοινό γυαλί είναι αδιάφανο για την υπεριώδη ακτινοβολία. Ως υλικό είναι χημικά και βιολογικά αδρανές και πλήρως ανακυκλώσιμο.</a:t>
            </a:r>
          </a:p>
        </p:txBody>
      </p:sp>
      <p:pic>
        <p:nvPicPr>
          <p:cNvPr id="6151" name="Picture 7" descr="00660260013044294072600"/>
          <p:cNvPicPr>
            <a:picLocks noChangeAspect="1" noChangeArrowheads="1"/>
          </p:cNvPicPr>
          <p:nvPr>
            <p:ph sz="half" idx="2"/>
          </p:nvPr>
        </p:nvPicPr>
        <p:blipFill>
          <a:blip r:embed="rId5" cstate="email"/>
          <a:srcRect/>
          <a:stretch>
            <a:fillRect/>
          </a:stretch>
        </p:blipFill>
        <p:spPr>
          <a:xfrm>
            <a:off x="4762500" y="1600200"/>
            <a:ext cx="4000500" cy="4191000"/>
          </a:xfr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b="1" u="sng">
                <a:solidFill>
                  <a:schemeClr val="accent2"/>
                </a:solidFill>
                <a:latin typeface="Monotype Corsiva" pitchFamily="66" charset="0"/>
              </a:rPr>
              <a:t>η ιστορία του γυαλιού</a:t>
            </a:r>
            <a:r>
              <a:rPr lang="el-GR"/>
              <a:t> </a:t>
            </a:r>
          </a:p>
        </p:txBody>
      </p:sp>
      <p:sp>
        <p:nvSpPr>
          <p:cNvPr id="8196" name="Rectangle 4"/>
          <p:cNvSpPr>
            <a:spLocks noGrp="1" noChangeArrowheads="1"/>
          </p:cNvSpPr>
          <p:nvPr>
            <p:ph type="body" sz="half" idx="1"/>
          </p:nvPr>
        </p:nvSpPr>
        <p:spPr/>
        <p:txBody>
          <a:bodyPr/>
          <a:lstStyle/>
          <a:p>
            <a:pPr>
              <a:lnSpc>
                <a:spcPct val="80000"/>
              </a:lnSpc>
            </a:pPr>
            <a:r>
              <a:rPr lang="el-GR" sz="1600"/>
              <a:t>Η κατασκευή του γυαλιού άρχισε γύρω στο 1500 π.Χ στην Αίγυπτο και τη Μεσοποταμία. Το πρώτο φυσικό γυαλί ήταν ο οψιδιανός. Οι πρώτοι υαλουργοί έδιναν σχήμα και μορφή στο μαλακό γυαλί τυλίγοντας το γύρω από ένα πυρήνα άμμου η πηλού, ψύχοντας στη συνέχεια το γυαλί και αφαιρώντας το υλικό του πυρήνα.</a:t>
            </a:r>
          </a:p>
          <a:p>
            <a:pPr>
              <a:lnSpc>
                <a:spcPct val="80000"/>
              </a:lnSpc>
            </a:pPr>
            <a:r>
              <a:rPr lang="el-GR" sz="1600"/>
              <a:t>Κατά την επόμενη χιλιετία, η υαλουργία διαδόθηκε ευρύτερα. Οι υαλουργοί έμαθαν να προσθέτουν διάφορα υλικά στο γυαλί για να βελτιώσουν την αντοχή του, να παράγουν διάφανο γυαλί η να παράγουν γυαλί σε ένα ειδικό χρώμα. Χρησιμοποιούνταν κυρίως από τις βασιλικές οικογένειες η για θρησκευτικές τελετές.</a:t>
            </a:r>
          </a:p>
        </p:txBody>
      </p:sp>
      <p:pic>
        <p:nvPicPr>
          <p:cNvPr id="8199" name="Picture 7" descr="h_glass0"/>
          <p:cNvPicPr>
            <a:picLocks noChangeAspect="1" noChangeArrowheads="1"/>
          </p:cNvPicPr>
          <p:nvPr/>
        </p:nvPicPr>
        <p:blipFill>
          <a:blip r:embed="rId2" cstate="email"/>
          <a:srcRect/>
          <a:stretch>
            <a:fillRect/>
          </a:stretch>
        </p:blipFill>
        <p:spPr bwMode="auto">
          <a:xfrm>
            <a:off x="4975225" y="1752600"/>
            <a:ext cx="3381375" cy="4038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noChangeArrowheads="1"/>
          </p:cNvSpPr>
          <p:nvPr>
            <p:ph type="body" sz="half" idx="1"/>
          </p:nvPr>
        </p:nvSpPr>
        <p:spPr>
          <a:xfrm>
            <a:off x="457200" y="457200"/>
            <a:ext cx="4038600" cy="5668963"/>
          </a:xfrm>
        </p:spPr>
        <p:txBody>
          <a:bodyPr/>
          <a:lstStyle/>
          <a:p>
            <a:pPr>
              <a:lnSpc>
                <a:spcPct val="80000"/>
              </a:lnSpc>
            </a:pPr>
            <a:r>
              <a:rPr lang="el-GR" sz="1600"/>
              <a:t>Γύρω στο 300 π.Χ κάποιοι Σύριοι υαλουργοί εφηύραν το σωλήνα του φυσητού γυαλιού σε αναρίθμητα σχήματα και πάχη. Οι Ρωμαίοι έφεραν την επανάσταση στην υαλουργία τον πρώτο αιώνα μ.Χ με τη χρήση διαφόρων κατασκευαστικών τεχνικών. Μεταξύ αυτών ήταν το φύσημα γυαλιού σε ελεύθερη μορφή, το φύσημα γυαλιού σε καλούπι και η συμπίεση γυαλιού σε καλούπι. Άρχισαν επίσης να κατασκευάζουν καθρέπτες.</a:t>
            </a:r>
          </a:p>
          <a:p>
            <a:pPr>
              <a:lnSpc>
                <a:spcPct val="80000"/>
              </a:lnSpc>
            </a:pPr>
            <a:r>
              <a:rPr lang="el-GR" sz="1600"/>
              <a:t>Με την πτώση της Ρωμαϊκής Αυτοκρατορίας όμως, χάθηκε ένα μεγάλο μέρος της εξαίσιας υαλουργικής τέχνης. Στη Δυτική Ευρώπη, το γυαλί έγινε και πάλι ένα προϊόν αποκλειστικά για τους πλουσίους. Το επίπεδο γυαλί χρησιμοποιήθηκε για την παραγωγή παραθύρων βιτρώ για τους μεσαιωνικούς ναούς. Γύρω στα 650 μ.Χ Σύριοι υαλουργοί ανέπτυξαν μια επαναστατική κατασκευαστική μέθοδο παραγωγής γυαλιού - το καμπυλωτό γυαλί, το οποίο χρησιμοποιούνταν σε παράθυρα μέχρι και το τέλος του 19ου αιώνα.</a:t>
            </a:r>
          </a:p>
        </p:txBody>
      </p:sp>
      <p:pic>
        <p:nvPicPr>
          <p:cNvPr id="10248" name="Picture 8" descr="glass_history2"/>
          <p:cNvPicPr>
            <a:picLocks noChangeAspect="1" noChangeArrowheads="1"/>
          </p:cNvPicPr>
          <p:nvPr/>
        </p:nvPicPr>
        <p:blipFill>
          <a:blip r:embed="rId2" cstate="email"/>
          <a:srcRect/>
          <a:stretch>
            <a:fillRect/>
          </a:stretch>
        </p:blipFill>
        <p:spPr bwMode="auto">
          <a:xfrm>
            <a:off x="4953000" y="457200"/>
            <a:ext cx="3554413" cy="5638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body" sz="half" idx="1"/>
          </p:nvPr>
        </p:nvSpPr>
        <p:spPr>
          <a:xfrm>
            <a:off x="457200" y="457200"/>
            <a:ext cx="4038600" cy="5668963"/>
          </a:xfrm>
        </p:spPr>
        <p:txBody>
          <a:bodyPr/>
          <a:lstStyle/>
          <a:p>
            <a:pPr>
              <a:lnSpc>
                <a:spcPct val="80000"/>
              </a:lnSpc>
            </a:pPr>
            <a:r>
              <a:rPr lang="el-GR" sz="1400"/>
              <a:t>Οι Βενετοί άρχισαν να αναπτύσσουν τη δική τους υαλουργία στα τέλη του 13ου αιώνα. Τελειοποίησαν μια τεχνική για το επίπεδο γυαλί. Όλοι οι οίκοι υαλουργίας μεταφέρθηκαν στο νησί Murano. Οι βενετικές τεχνικές διαδόθηκαν σε ολόκληρη την Ευρώπη. Πολύ σύντομα οι Γάλλοι υαλουργοί βελτίωσαν τις ιταλικές τεχνικές. Στο μεταξύ, η υαλουργία τελειοποιούνταν και στη Γερμανία, τη Βόρεια Βοημία και την Αγγλία, όπου ο George Ravenscroft εφηύρε τον μολυβδύαλο στη δεκαετία του 1870. Την ίδια περίπου περίοδο άρχισε για πρώτη φορά η παραγωγή υαλοπινάκων στη Γαλλία.</a:t>
            </a:r>
          </a:p>
          <a:p>
            <a:pPr>
              <a:lnSpc>
                <a:spcPct val="80000"/>
              </a:lnSpc>
            </a:pPr>
            <a:r>
              <a:rPr lang="el-GR" sz="1400"/>
              <a:t>Με την ίδρυση της Βρετανικής Εταιρείας Υαλοπινάκων το 1773, η Αγγλία έγινε το κέντρο του κόσμου. Φοβούμενη τον ανταγωνισμό για τις εγχώριες υαλουργίες, απαγόρευσε την υαλουργία στην Αμερική. Με την Αμερικανική Επανάσταση όμως, προέκυψε μια εισροή ευρωπαϊκής εμπειρίας στην κατασκευή γυαλιού. Η πρώτη αμερικανική καινοτομία στην υαλουργία ήταν μια πρέσα γυαλιού που κατοχυρώθηκε ως ευρεσιτεχνία το 1825. Η Βιομηχανική Επανάσταση έφερε έναν αριθμό καινοτομιών, αρχίζοντας με την ανάπτυξη της αεροπρεσας στην Αγγλία το 1859. Το 1871 ο William Pilkington εφηύρε μια μηχανή που αυτοματοποίησε την παραγωγή των υαλοπινάκων. Η τεχνική αυτή βελτιώθηκε από τον J.H.Lubber στην Αμερική το 1903.</a:t>
            </a:r>
          </a:p>
        </p:txBody>
      </p:sp>
      <p:pic>
        <p:nvPicPr>
          <p:cNvPr id="12296" name="Picture 8" descr="Page264"/>
          <p:cNvPicPr>
            <a:picLocks noChangeAspect="1" noChangeArrowheads="1"/>
          </p:cNvPicPr>
          <p:nvPr/>
        </p:nvPicPr>
        <p:blipFill>
          <a:blip r:embed="rId2" cstate="email"/>
          <a:srcRect/>
          <a:stretch>
            <a:fillRect/>
          </a:stretch>
        </p:blipFill>
        <p:spPr bwMode="auto">
          <a:xfrm>
            <a:off x="4648200" y="685800"/>
            <a:ext cx="4114800" cy="4572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body" sz="half" idx="1"/>
          </p:nvPr>
        </p:nvSpPr>
        <p:spPr>
          <a:xfrm>
            <a:off x="457200" y="381000"/>
            <a:ext cx="4038600" cy="5745163"/>
          </a:xfrm>
        </p:spPr>
        <p:txBody>
          <a:bodyPr/>
          <a:lstStyle/>
          <a:p>
            <a:pPr>
              <a:lnSpc>
                <a:spcPct val="80000"/>
              </a:lnSpc>
            </a:pPr>
            <a:r>
              <a:rPr lang="el-GR" sz="1400"/>
              <a:t>Ανάμεσα στη δεκαετία του 1920 και του 1930 άρχισε να κυριαρχεί στην παραγωγή γυαλιού η τεχνική "έλξης" - επίπεδο γυαλί με την καλύτερη μέχρι τότε ποιότητα - με αποτέλεσμα τη πτώση των τιμών σε ολόκληρη την υαλουργία.</a:t>
            </a:r>
          </a:p>
          <a:p>
            <a:pPr>
              <a:lnSpc>
                <a:spcPct val="80000"/>
              </a:lnSpc>
            </a:pPr>
            <a:r>
              <a:rPr lang="el-GR" sz="1400"/>
              <a:t>Έως το 1929, το 70% της παραγωγής επίπεδου γυαλιού στην Αμερική διοχετευόταν στην αυτοκινητοβιομηχανία. Το μεγαλύτερο μέρος αυτής της παραγωγής ήταν "κρύσταλλα ασφαλείας". Η παραγωγή γυαλιού άλλαξε μια για πάντα όταν ο Alastair Pilkington ανέπτυξε τη σύγχρονη τεχνική του γυαλιού float στη δεκαετία του1950. Σήμερα το 90% του παγκοσμίου επιπέδου γυαλιού παράγεται ακόμη με τη χρήση αυτής της τεχνικής.</a:t>
            </a:r>
          </a:p>
          <a:p>
            <a:pPr>
              <a:lnSpc>
                <a:spcPct val="80000"/>
              </a:lnSpc>
            </a:pPr>
            <a:r>
              <a:rPr lang="el-GR" sz="1400"/>
              <a:t>Στη δεκαετία του 1960, οι εταιρείες αύξησαν τον όγκο παραγωγής τους, ενώ παράλληλα μείωσαν την τιμή του επίπεδου γυαλιού. Έως το1975, τα εργοστάσια γυαλιού float ανέρχονταν στο 97%. Με τη παγκόσμια ενεργειακή κρίση στις αρχές της δεκαετίας του 1970, η ζήτηση για επίπεδο γυαλί μειώθηκε και ολόκληρη η βιομηχανία υπέφερε. Η κατάσταση χειροτέρευσε όταν η Ford Motor Company άρχισε να παράγει το γυαλί float που χρειαζόταν μέσα στα εργοστάσια της, γεγονός που μείωσε σημαντικά τις πωλήσεις στην αυτοκινητοβιομηχανία.</a:t>
            </a:r>
          </a:p>
        </p:txBody>
      </p:sp>
      <p:pic>
        <p:nvPicPr>
          <p:cNvPr id="14344" name="Picture 8" descr="ind_furnace2"/>
          <p:cNvPicPr>
            <a:picLocks noChangeAspect="1" noChangeArrowheads="1"/>
          </p:cNvPicPr>
          <p:nvPr/>
        </p:nvPicPr>
        <p:blipFill>
          <a:blip r:embed="rId2" cstate="email"/>
          <a:srcRect/>
          <a:stretch>
            <a:fillRect/>
          </a:stretch>
        </p:blipFill>
        <p:spPr bwMode="auto">
          <a:xfrm>
            <a:off x="4572000" y="228600"/>
            <a:ext cx="4038600" cy="3429000"/>
          </a:xfrm>
          <a:prstGeom prst="rect">
            <a:avLst/>
          </a:prstGeom>
          <a:noFill/>
        </p:spPr>
      </p:pic>
      <p:pic>
        <p:nvPicPr>
          <p:cNvPr id="14346" name="Picture 10" descr="working"/>
          <p:cNvPicPr>
            <a:picLocks noChangeAspect="1" noChangeArrowheads="1"/>
          </p:cNvPicPr>
          <p:nvPr/>
        </p:nvPicPr>
        <p:blipFill>
          <a:blip r:embed="rId3" cstate="email"/>
          <a:srcRect/>
          <a:stretch>
            <a:fillRect/>
          </a:stretch>
        </p:blipFill>
        <p:spPr bwMode="auto">
          <a:xfrm>
            <a:off x="4572000" y="3733800"/>
            <a:ext cx="4184650" cy="25415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body" sz="half" idx="1"/>
          </p:nvPr>
        </p:nvSpPr>
        <p:spPr>
          <a:xfrm>
            <a:off x="457200" y="304800"/>
            <a:ext cx="4038600" cy="5821363"/>
          </a:xfrm>
        </p:spPr>
        <p:txBody>
          <a:bodyPr/>
          <a:lstStyle/>
          <a:p>
            <a:pPr>
              <a:lnSpc>
                <a:spcPct val="80000"/>
              </a:lnSpc>
            </a:pPr>
            <a:r>
              <a:rPr lang="el-GR" sz="1400"/>
              <a:t>Οι κατασκευαστές γυαλιού άρχισαν να καθιερώνουν νέες ανακλαστικές επιστρώσεις υψηλών και μεσαίων αποδόσεων όσον αφορά τη μετάδοση του ορατού φωτός, της ηλιακής ακτινοβολίας και το συντελεστή σκίασης. Επίσης, δημιουργήθηκαν νέα φύλλα γυαλιού που έκαναν ευκολότερη τη κύρτωση του επίπεδου γυαλιού για εφαρμογές όπως ο αεροδυναμικός σχεδιασμός των αυτοκινήτων. Επιπλέον, τα κρύσταλλα ασφαλείας έγιναν ελαφρύτερα και λεπτότερα ώστε να αποφεύγεται η παραμόρφωση. Ορισμένοι Ευρωπαίοι κατασκευαστές έχουν συνδυάσει διαφορετικά πάχη γυαλιού για να φιλτράρουν διάφορες συχνότητες θορύβου, ενώ άλλοι έχουν υιοθετήσει το πολύφυλλο γυαλί για να περιορίσουν την ηχορύπανση.</a:t>
            </a:r>
          </a:p>
          <a:p>
            <a:pPr>
              <a:lnSpc>
                <a:spcPct val="80000"/>
              </a:lnSpc>
            </a:pPr>
            <a:r>
              <a:rPr lang="el-GR" sz="1400"/>
              <a:t>Μια άλλη σημαντική περιοχή ενδιαφέροντος στη βιομηχανία στην επόμενη δεκαετία θα είναι η ηλεκτροχρωμικη και η φωτοχρωμικη τεχνολογία - επιτρέπουν στο επίπεδο γυαλί να αντιληφθεί τις αλλαγές στο φως και να ρυθμίζεται ανάλογα. Σήμερα το 28% όλου του επίπεδου γυαλιού χρησιμοποιείται στην αυτοκινητοβιομηχανία. Παράδειγμα αποτελεί η εξέλιξη "ρυθμιζόμενων" καθρεπτών στα αυτοκίνητα που αντιδρούν στις αλλαγές του φωτός, μειώνοντας τις φωτεινές αντανακλάσεις κατά τη νυχτερινή οδήγηση</a:t>
            </a:r>
            <a:r>
              <a:rPr lang="el-GR" sz="1000"/>
              <a:t>.</a:t>
            </a:r>
          </a:p>
        </p:txBody>
      </p:sp>
      <p:pic>
        <p:nvPicPr>
          <p:cNvPr id="16393" name="Picture 9" descr="Vitrification1"/>
          <p:cNvPicPr>
            <a:picLocks noChangeAspect="1" noChangeArrowheads="1"/>
          </p:cNvPicPr>
          <p:nvPr>
            <p:ph sz="half" idx="2"/>
          </p:nvPr>
        </p:nvPicPr>
        <p:blipFill>
          <a:blip r:embed="rId2" cstate="email"/>
          <a:srcRect/>
          <a:stretch>
            <a:fillRect/>
          </a:stretch>
        </p:blipFill>
        <p:spPr>
          <a:xfrm>
            <a:off x="4572000" y="381000"/>
            <a:ext cx="4114800" cy="4794250"/>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body" sz="half" idx="1"/>
          </p:nvPr>
        </p:nvSpPr>
        <p:spPr>
          <a:xfrm>
            <a:off x="457200" y="304800"/>
            <a:ext cx="4038600" cy="5821363"/>
          </a:xfrm>
        </p:spPr>
        <p:txBody>
          <a:bodyPr/>
          <a:lstStyle/>
          <a:p>
            <a:pPr>
              <a:lnSpc>
                <a:spcPct val="80000"/>
              </a:lnSpc>
            </a:pPr>
            <a:r>
              <a:rPr lang="el-GR" sz="1400"/>
              <a:t>Καθώς η βιομηχανία του γυαλιού διευρύνεται, ο όγκος παραγωγής ξεπερνά την παγκόσμια ζήτηση κατά 1% περίπου ετησίως. Η περιοχή Ασίας-Ειρηνικού συνέχισε τη σημαντική αύξηση της, η οποία μέχρι το 2002 αποτέλεσε το 50% του παγκόσμιου όγκου παραγωγής επίπεδου γυαλιού. Η Ευρώπη μαζί με το σύνολο της Αμερικής θα έχουν επαρκή όγκο παραγωγής για να καλύψουν τις δικές τους ανάγκες σε γυαλί. Από την άλλη μεριά, τα περιθώρια κέρδους στην Κίνα έχουν ήδη εξαφανιστεί, αφού η τιμή πώλησης είναι σχεδόν ίση με το κόστος παραγωγής.</a:t>
            </a:r>
          </a:p>
          <a:p>
            <a:pPr>
              <a:lnSpc>
                <a:spcPct val="80000"/>
              </a:lnSpc>
            </a:pPr>
            <a:r>
              <a:rPr lang="el-GR" sz="1400"/>
              <a:t>Οι άνθρωποι του χώρου της κατασκευής και κατεργασίας γυαλιού έχουν μια μοναδική επιχειρηματική δραστηριότητα, με μια μεγάλη παράδοση παροχής προϊόντων στους πελάτες τους, τα οποία οι ίδιοι βρίσκουν ελκυστικά τόσο από άποψη μορφής όσο και από λειτουργική άποψη. Εκτός αυτού, πόσες σύγχρονες βιομηχανίες έχουν ιστορία 3500 χρόνων; Για να συνεχίσουν την παράδοση της συνεχούς βελτίωσης των προϊόντων τους, είναι ανάγκη να μην λησμονούν ότι είναι οι ίδιοι οι πελάτες που κατευθύνουν τη βιομηχανία τους. Χρειάζεται να γνωρίζουν τις ανάγκες και τις προσδοκίες των πελατών σε ολόκληρο το κόσμο, και να ικανοποιούν τις ανάγκες τους με τις καινοτομίες στα προϊόντα τους. Αν το καταφέρουν, τότε είναι σίγουρο ότι θα έχουν συνεχή επιτυχία ως βιομηχανία.</a:t>
            </a:r>
            <a:br>
              <a:rPr lang="el-GR" sz="1400"/>
            </a:br>
            <a:endParaRPr lang="el-GR" sz="1400" i="1"/>
          </a:p>
          <a:p>
            <a:pPr>
              <a:lnSpc>
                <a:spcPct val="80000"/>
              </a:lnSpc>
            </a:pPr>
            <a:r>
              <a:rPr lang="el-GR" sz="1400" i="1"/>
              <a:t/>
            </a:r>
            <a:br>
              <a:rPr lang="el-GR" sz="1400" i="1"/>
            </a:br>
            <a:endParaRPr lang="el-GR" sz="1400" i="1"/>
          </a:p>
        </p:txBody>
      </p:sp>
      <p:pic>
        <p:nvPicPr>
          <p:cNvPr id="18442" name="Picture 10" descr="11331"/>
          <p:cNvPicPr>
            <a:picLocks noChangeAspect="1" noChangeArrowheads="1"/>
          </p:cNvPicPr>
          <p:nvPr/>
        </p:nvPicPr>
        <p:blipFill>
          <a:blip r:embed="rId2" cstate="email"/>
          <a:srcRect/>
          <a:stretch>
            <a:fillRect/>
          </a:stretch>
        </p:blipFill>
        <p:spPr bwMode="auto">
          <a:xfrm>
            <a:off x="4572000" y="3124200"/>
            <a:ext cx="4267200" cy="3048000"/>
          </a:xfrm>
          <a:prstGeom prst="rect">
            <a:avLst/>
          </a:prstGeom>
          <a:noFill/>
        </p:spPr>
      </p:pic>
      <p:pic>
        <p:nvPicPr>
          <p:cNvPr id="18444" name="Picture 12" descr="h_glass1"/>
          <p:cNvPicPr>
            <a:picLocks noChangeAspect="1" noChangeArrowheads="1"/>
          </p:cNvPicPr>
          <p:nvPr/>
        </p:nvPicPr>
        <p:blipFill>
          <a:blip r:embed="rId3" cstate="email"/>
          <a:srcRect/>
          <a:stretch>
            <a:fillRect/>
          </a:stretch>
        </p:blipFill>
        <p:spPr bwMode="auto">
          <a:xfrm>
            <a:off x="4572000" y="228600"/>
            <a:ext cx="4267200" cy="2667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274638"/>
            <a:ext cx="8229600" cy="792162"/>
          </a:xfrm>
        </p:spPr>
        <p:txBody>
          <a:bodyPr/>
          <a:lstStyle/>
          <a:p>
            <a:r>
              <a:rPr lang="el-GR" sz="4000" b="1" u="sng">
                <a:solidFill>
                  <a:schemeClr val="accent2"/>
                </a:solidFill>
                <a:latin typeface="Monotype Corsiva" pitchFamily="66" charset="0"/>
              </a:rPr>
              <a:t/>
            </a:r>
            <a:br>
              <a:rPr lang="el-GR" sz="4000" b="1" u="sng">
                <a:solidFill>
                  <a:schemeClr val="accent2"/>
                </a:solidFill>
                <a:latin typeface="Monotype Corsiva" pitchFamily="66" charset="0"/>
              </a:rPr>
            </a:br>
            <a:r>
              <a:rPr lang="el-GR" sz="4000" b="1" u="sng">
                <a:solidFill>
                  <a:schemeClr val="accent2"/>
                </a:solidFill>
                <a:latin typeface="Monotype Corsiva" pitchFamily="66" charset="0"/>
              </a:rPr>
              <a:t>Πως κατασκευάζεται το γυαλί;</a:t>
            </a:r>
            <a:br>
              <a:rPr lang="el-GR" sz="4000" b="1" u="sng">
                <a:solidFill>
                  <a:schemeClr val="accent2"/>
                </a:solidFill>
                <a:latin typeface="Monotype Corsiva" pitchFamily="66" charset="0"/>
              </a:rPr>
            </a:br>
            <a:endParaRPr lang="el-GR" sz="4000" b="1" u="sng">
              <a:solidFill>
                <a:schemeClr val="accent2"/>
              </a:solidFill>
              <a:latin typeface="Monotype Corsiva" pitchFamily="66" charset="0"/>
            </a:endParaRPr>
          </a:p>
        </p:txBody>
      </p:sp>
      <p:sp>
        <p:nvSpPr>
          <p:cNvPr id="20485" name="Rectangle 5"/>
          <p:cNvSpPr>
            <a:spLocks noGrp="1" noChangeArrowheads="1"/>
          </p:cNvSpPr>
          <p:nvPr>
            <p:ph type="body" sz="half" idx="1"/>
          </p:nvPr>
        </p:nvSpPr>
        <p:spPr>
          <a:xfrm>
            <a:off x="457200" y="1066800"/>
            <a:ext cx="4038600" cy="5059363"/>
          </a:xfrm>
        </p:spPr>
        <p:txBody>
          <a:bodyPr/>
          <a:lstStyle/>
          <a:p>
            <a:pPr>
              <a:lnSpc>
                <a:spcPct val="80000"/>
              </a:lnSpc>
            </a:pPr>
            <a:r>
              <a:rPr lang="el-GR" sz="1400"/>
              <a:t>Το </a:t>
            </a:r>
            <a:r>
              <a:rPr lang="el-GR" sz="1400" b="1"/>
              <a:t>γυαλί</a:t>
            </a:r>
            <a:r>
              <a:rPr lang="el-GR" sz="1400"/>
              <a:t> κατασκευάζεται από άμμο και κάποια άλλα βοηθητικά συστατικά! </a:t>
            </a:r>
            <a:br>
              <a:rPr lang="el-GR" sz="1400"/>
            </a:br>
            <a:r>
              <a:rPr lang="el-GR" sz="1400"/>
              <a:t/>
            </a:r>
            <a:br>
              <a:rPr lang="el-GR" sz="1400"/>
            </a:br>
            <a:r>
              <a:rPr lang="el-GR" sz="1400"/>
              <a:t>Για να καταφέρουμε να το φέρουμε σε τέτοια κατάσταση με τέτοιες ιδιότητες, ζεσταίνουμε αυτό το μίγμα σε θερμοκρασία </a:t>
            </a:r>
            <a:r>
              <a:rPr lang="el-GR" sz="1400" b="1"/>
              <a:t>1700 βαθμών κελσίου</a:t>
            </a:r>
            <a:r>
              <a:rPr lang="el-GR" sz="1400"/>
              <a:t>! </a:t>
            </a:r>
            <a:br>
              <a:rPr lang="el-GR" sz="1400"/>
            </a:br>
            <a:r>
              <a:rPr lang="el-GR" sz="1400"/>
              <a:t/>
            </a:r>
            <a:br>
              <a:rPr lang="el-GR" sz="1400"/>
            </a:br>
            <a:r>
              <a:rPr lang="el-GR" sz="1400"/>
              <a:t>Το κύριο συστατικό που βάζουμε είναι ένα είδος </a:t>
            </a:r>
            <a:r>
              <a:rPr lang="el-GR" sz="1400" b="1"/>
              <a:t>λευκής άμμου</a:t>
            </a:r>
            <a:r>
              <a:rPr lang="el-GR" sz="1400"/>
              <a:t> που ονομάζεται πυριτία. </a:t>
            </a:r>
            <a:br>
              <a:rPr lang="el-GR" sz="1400"/>
            </a:br>
            <a:r>
              <a:rPr lang="el-GR" sz="1400"/>
              <a:t>Αυτό αναμυγνείεται με ένα είδος </a:t>
            </a:r>
            <a:r>
              <a:rPr lang="el-GR" sz="1400" b="1"/>
              <a:t>σόδας</a:t>
            </a:r>
            <a:r>
              <a:rPr lang="el-GR" sz="1400"/>
              <a:t> και με </a:t>
            </a:r>
            <a:r>
              <a:rPr lang="el-GR" sz="1400" b="1"/>
              <a:t>ασβεστόλιθο</a:t>
            </a:r>
            <a:r>
              <a:rPr lang="el-GR" sz="1400"/>
              <a:t>. </a:t>
            </a:r>
            <a:br>
              <a:rPr lang="el-GR" sz="1400"/>
            </a:br>
            <a:r>
              <a:rPr lang="el-GR" sz="1400"/>
              <a:t/>
            </a:r>
            <a:br>
              <a:rPr lang="el-GR" sz="1400"/>
            </a:br>
            <a:r>
              <a:rPr lang="el-GR" sz="1400"/>
              <a:t> Πολλές φορές προσθέτουμε και σπασμένα </a:t>
            </a:r>
            <a:r>
              <a:rPr lang="el-GR" sz="1400" b="1"/>
              <a:t>ανακυκλωμένα γυαλιά</a:t>
            </a:r>
            <a:r>
              <a:rPr lang="el-GR" sz="1400"/>
              <a:t> για να επιταχύνουν τη διαδικασία λιωσίματος. </a:t>
            </a:r>
            <a:br>
              <a:rPr lang="el-GR" sz="1400"/>
            </a:br>
            <a:r>
              <a:rPr lang="el-GR" sz="1400"/>
              <a:t>Επίσης, προσθέτουμε και </a:t>
            </a:r>
            <a:r>
              <a:rPr lang="el-GR" sz="1400" b="1"/>
              <a:t>άλλα συστατικά</a:t>
            </a:r>
            <a:r>
              <a:rPr lang="el-GR" sz="1400"/>
              <a:t> μερικές φορές για να δώσουμε κάποιες εξτρά ιδιότητες στο γυαλί ή και χρώμα. </a:t>
            </a:r>
            <a:br>
              <a:rPr lang="el-GR" sz="1400"/>
            </a:br>
            <a:r>
              <a:rPr lang="el-GR" sz="1400"/>
              <a:t/>
            </a:r>
            <a:br>
              <a:rPr lang="el-GR" sz="1400"/>
            </a:br>
            <a:r>
              <a:rPr lang="el-GR" sz="1400"/>
              <a:t/>
            </a:r>
            <a:br>
              <a:rPr lang="el-GR" sz="1400"/>
            </a:br>
            <a:r>
              <a:rPr lang="el-GR" sz="1400" b="1"/>
              <a:t>Λιώνουμε</a:t>
            </a:r>
            <a:r>
              <a:rPr lang="el-GR" sz="1400"/>
              <a:t> όλα αυτά τα υλικά στους 1700 βαθμούς κελσίου και όλα αυτά αναμιγνύονται και γίνονται ένα καυτό υγρό. </a:t>
            </a:r>
            <a:br>
              <a:rPr lang="el-GR" sz="1400"/>
            </a:br>
            <a:r>
              <a:rPr lang="el-GR" sz="1400"/>
              <a:t/>
            </a:r>
            <a:br>
              <a:rPr lang="el-GR" sz="1400"/>
            </a:br>
            <a:r>
              <a:rPr lang="el-GR" sz="1400"/>
              <a:t>Στη συνέχεια, οδηγούμε αυτό το καυτό υγρό σε </a:t>
            </a:r>
            <a:r>
              <a:rPr lang="el-GR" sz="1400" b="1"/>
              <a:t>καλούπια</a:t>
            </a:r>
            <a:r>
              <a:rPr lang="el-GR" sz="1400"/>
              <a:t> για να φτιάξουμε τζάμια, ποτήρια, μπουκάλια, κλπ. </a:t>
            </a:r>
            <a:br>
              <a:rPr lang="el-GR" sz="1400"/>
            </a:br>
            <a:r>
              <a:rPr lang="el-GR" sz="1400"/>
              <a:t/>
            </a:r>
            <a:br>
              <a:rPr lang="el-GR" sz="1400"/>
            </a:br>
            <a:r>
              <a:rPr lang="el-GR" sz="1400"/>
              <a:t>Τέλος, ψύχεται το υγρό καυτό μίγμα με παγωμένο αέρα κατά την εισαγωγή του στα καλούπια αυτά. </a:t>
            </a:r>
          </a:p>
        </p:txBody>
      </p:sp>
      <p:pic>
        <p:nvPicPr>
          <p:cNvPr id="20487" name="Picture 7" descr="image003"/>
          <p:cNvPicPr>
            <a:picLocks noChangeAspect="1" noChangeArrowheads="1"/>
          </p:cNvPicPr>
          <p:nvPr>
            <p:ph sz="half" idx="2"/>
          </p:nvPr>
        </p:nvPicPr>
        <p:blipFill>
          <a:blip r:embed="rId2" cstate="email"/>
          <a:srcRect/>
          <a:stretch>
            <a:fillRect/>
          </a:stretch>
        </p:blipFill>
        <p:spPr>
          <a:xfrm>
            <a:off x="4724400" y="2057400"/>
            <a:ext cx="4038600" cy="2438400"/>
          </a:xfrm>
          <a:noFill/>
          <a:ln/>
        </p:spPr>
      </p:pic>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sng" strike="noStrike" cap="none" normalizeH="0" baseline="0" smtClean="0">
            <a:ln>
              <a:noFill/>
            </a:ln>
            <a:solidFill>
              <a:schemeClr val="tx1"/>
            </a:solidFill>
            <a:effectLst/>
            <a:latin typeface="Arial"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187</TotalTime>
  <Words>1714</Words>
  <Application>Microsoft Office PowerPoint</Application>
  <PresentationFormat>Προβολή στην οθόνη (4:3)</PresentationFormat>
  <Paragraphs>87</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Monotype Corsiva</vt:lpstr>
      <vt:lpstr>Engravers MT</vt:lpstr>
      <vt:lpstr>Προεπιλεγμένη σχεδίαση</vt:lpstr>
      <vt:lpstr>Η εργασία που ακολουθεί αφορά το  Γ Υ Α Λ Ι </vt:lpstr>
      <vt:lpstr>Γ  υ  α  λ  ί </vt:lpstr>
      <vt:lpstr>η ιστορία του γυαλιού </vt:lpstr>
      <vt:lpstr>Διαφάνεια 4</vt:lpstr>
      <vt:lpstr>Διαφάνεια 5</vt:lpstr>
      <vt:lpstr>Διαφάνεια 6</vt:lpstr>
      <vt:lpstr>Διαφάνεια 7</vt:lpstr>
      <vt:lpstr>Διαφάνεια 8</vt:lpstr>
      <vt:lpstr> Πως κατασκευάζεται το γυαλί; </vt:lpstr>
      <vt:lpstr> Τα είδη του γυαλιού και η σύνθεσή τους.  </vt:lpstr>
      <vt:lpstr>ΙΔΙΟΤΗΤΕΣ   ΤΟΥ ΓΥΑΛΙΟΥ </vt:lpstr>
      <vt:lpstr>ΧΡΗΣΕΙΣ ΤΟΥ ΓΥΑΛΙΟΥ</vt:lpstr>
      <vt:lpstr>ΕΙΚΟΝΕΣ ΜΕ ΕΦΑΡΜΟΓΕΣ ΤΟΥ ΓΥΑΛΙΟΥ</vt:lpstr>
      <vt:lpstr>ΕΙΚΟΝΕΣ ΜΕ ΕΦΑΡΜΟΓΕΣ ΤΟΥ ΓΥΑΛΙΟΥ</vt:lpstr>
      <vt:lpstr>ΕΙΚΟΝΕΣ ΜΕ ΕΦΑΡΜΟΓΕΣ ΤΟΥ ΓΥΑΛΙΟΥ</vt:lpstr>
      <vt:lpstr>ΤΑ ΠΛΕΟΝΕΚΤΗΜΑΤΑ ΤΟΥ ΓΥΑΛΙΟΥ</vt:lpstr>
      <vt:lpstr>ΠΗΓΕΣ – ΒΙΒΛΙΟΓΡΑΦΙΑ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kostas</dc:creator>
  <cp:lastModifiedBy>kostas</cp:lastModifiedBy>
  <cp:revision>2</cp:revision>
  <cp:lastPrinted>1601-01-01T00:00:00Z</cp:lastPrinted>
  <dcterms:created xsi:type="dcterms:W3CDTF">1601-01-01T00:00:00Z</dcterms:created>
  <dcterms:modified xsi:type="dcterms:W3CDTF">2015-05-09T15:47:19Z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