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sldIdLst>
    <p:sldId id="256" r:id="rId2"/>
    <p:sldId id="257" r:id="rId3"/>
    <p:sldId id="258" r:id="rId4"/>
    <p:sldId id="259" r:id="rId5"/>
    <p:sldId id="260" r:id="rId6"/>
    <p:sldId id="261" r:id="rId7"/>
    <p:sldId id="262" r:id="rId8"/>
    <p:sldId id="263" r:id="rId9"/>
    <p:sldId id="264" r:id="rId10"/>
    <p:sldId id="265" r:id="rId11"/>
    <p:sldId id="268" r:id="rId12"/>
    <p:sldId id="270" r:id="rId13"/>
    <p:sldId id="266" r:id="rId14"/>
    <p:sldId id="267" r:id="rId15"/>
    <p:sldId id="269" r:id="rId16"/>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7" autoAdjust="0"/>
    <p:restoredTop sz="94729" autoAdjust="0"/>
  </p:normalViewPr>
  <p:slideViewPr>
    <p:cSldViewPr>
      <p:cViewPr varScale="1">
        <p:scale>
          <a:sx n="82" d="100"/>
          <a:sy n="82" d="100"/>
        </p:scale>
        <p:origin x="-75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l-GR"/>
            </a:p>
          </p:txBody>
        </p:sp>
        <p:sp>
          <p:nvSpPr>
            <p:cNvPr id="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l-GR"/>
            </a:p>
          </p:txBody>
        </p:sp>
        <p:sp>
          <p:nvSpPr>
            <p:cNvPr id="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l-GR"/>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l-GR"/>
              </a:p>
            </p:txBody>
          </p:sp>
          <p:sp>
            <p:nvSpPr>
              <p:cNvPr id="29"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l-GR"/>
              </a:p>
            </p:txBody>
          </p:sp>
          <p:sp>
            <p:nvSpPr>
              <p:cNvPr id="30"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l-GR"/>
              </a:p>
            </p:txBody>
          </p:sp>
          <p:sp>
            <p:nvSpPr>
              <p:cNvPr id="31"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l-GR"/>
              </a:p>
            </p:txBody>
          </p:sp>
          <p:sp>
            <p:nvSpPr>
              <p:cNvPr id="32"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l-GR"/>
              </a:p>
            </p:txBody>
          </p:sp>
          <p:sp>
            <p:nvSpPr>
              <p:cNvPr id="33"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l-GR"/>
              </a:p>
            </p:txBody>
          </p:sp>
          <p:sp>
            <p:nvSpPr>
              <p:cNvPr id="34"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l-GR"/>
              </a:p>
            </p:txBody>
          </p:sp>
          <p:sp>
            <p:nvSpPr>
              <p:cNvPr id="35"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l-GR"/>
              </a:p>
            </p:txBody>
          </p:sp>
          <p:sp>
            <p:nvSpPr>
              <p:cNvPr id="36"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l-GR"/>
              </a:p>
            </p:txBody>
          </p:sp>
          <p:sp>
            <p:nvSpPr>
              <p:cNvPr id="37"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l-GR"/>
              </a:p>
            </p:txBody>
          </p:sp>
          <p:sp>
            <p:nvSpPr>
              <p:cNvPr id="38"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l-GR"/>
              </a:p>
            </p:txBody>
          </p:sp>
          <p:sp>
            <p:nvSpPr>
              <p:cNvPr id="39"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l-GR"/>
              </a:p>
            </p:txBody>
          </p:sp>
          <p:sp>
            <p:nvSpPr>
              <p:cNvPr id="40"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l-GR"/>
              </a:p>
            </p:txBody>
          </p:sp>
        </p:grpSp>
        <p:sp>
          <p:nvSpPr>
            <p:cNvPr id="9"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l-GR"/>
            </a:p>
          </p:txBody>
        </p:sp>
        <p:sp>
          <p:nvSpPr>
            <p:cNvPr id="10"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l-GR"/>
            </a:p>
          </p:txBody>
        </p:sp>
        <p:sp>
          <p:nvSpPr>
            <p:cNvPr id="11"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l-GR"/>
            </a:p>
          </p:txBody>
        </p:sp>
        <p:sp>
          <p:nvSpPr>
            <p:cNvPr id="12"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el-GR"/>
            </a:p>
          </p:txBody>
        </p:sp>
        <p:sp>
          <p:nvSpPr>
            <p:cNvPr id="13"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el-GR"/>
            </a:p>
          </p:txBody>
        </p:sp>
        <p:sp>
          <p:nvSpPr>
            <p:cNvPr id="14"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l-GR"/>
            </a:p>
          </p:txBody>
        </p:sp>
        <p:sp>
          <p:nvSpPr>
            <p:cNvPr id="15"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el-GR"/>
            </a:p>
          </p:txBody>
        </p:sp>
        <p:sp>
          <p:nvSpPr>
            <p:cNvPr id="16"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el-GR"/>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el-GR"/>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el-GR"/>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el-GR"/>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el-GR"/>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el-GR"/>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el-GR"/>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el-GR"/>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el-GR"/>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el-GR"/>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el-GR"/>
            </a:p>
          </p:txBody>
        </p:sp>
      </p:grpSp>
      <p:sp>
        <p:nvSpPr>
          <p:cNvPr id="48167"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el-GR"/>
              <a:t>Κάντε κλικ για να επεξεργαστείτε τον τίτλο</a:t>
            </a:r>
          </a:p>
        </p:txBody>
      </p:sp>
      <p:sp>
        <p:nvSpPr>
          <p:cNvPr id="48168"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l-GR"/>
              <a:t>Κάντε κλικ για να επεξεργαστείτε τον υπότιτλο του υποδείγματος</a:t>
            </a:r>
          </a:p>
        </p:txBody>
      </p:sp>
      <p:sp>
        <p:nvSpPr>
          <p:cNvPr id="41" name="Rectangle 41"/>
          <p:cNvSpPr>
            <a:spLocks noGrp="1" noChangeArrowheads="1"/>
          </p:cNvSpPr>
          <p:nvPr>
            <p:ph type="dt" sz="quarter" idx="10"/>
          </p:nvPr>
        </p:nvSpPr>
        <p:spPr/>
        <p:txBody>
          <a:bodyPr/>
          <a:lstStyle>
            <a:lvl1pPr>
              <a:defRPr smtClean="0"/>
            </a:lvl1pPr>
          </a:lstStyle>
          <a:p>
            <a:pPr>
              <a:defRPr/>
            </a:pPr>
            <a:endParaRPr lang="el-GR"/>
          </a:p>
        </p:txBody>
      </p:sp>
      <p:sp>
        <p:nvSpPr>
          <p:cNvPr id="42" name="Rectangle 42"/>
          <p:cNvSpPr>
            <a:spLocks noGrp="1" noChangeArrowheads="1"/>
          </p:cNvSpPr>
          <p:nvPr>
            <p:ph type="ftr" sz="quarter" idx="11"/>
          </p:nvPr>
        </p:nvSpPr>
        <p:spPr/>
        <p:txBody>
          <a:bodyPr/>
          <a:lstStyle>
            <a:lvl1pPr>
              <a:defRPr smtClean="0"/>
            </a:lvl1pPr>
          </a:lstStyle>
          <a:p>
            <a:pPr>
              <a:defRPr/>
            </a:pPr>
            <a:endParaRPr lang="el-GR"/>
          </a:p>
        </p:txBody>
      </p:sp>
      <p:sp>
        <p:nvSpPr>
          <p:cNvPr id="43" name="Rectangle 43"/>
          <p:cNvSpPr>
            <a:spLocks noGrp="1" noChangeArrowheads="1"/>
          </p:cNvSpPr>
          <p:nvPr>
            <p:ph type="sldNum" sz="quarter" idx="12"/>
          </p:nvPr>
        </p:nvSpPr>
        <p:spPr/>
        <p:txBody>
          <a:bodyPr/>
          <a:lstStyle>
            <a:lvl1pPr>
              <a:defRPr smtClean="0"/>
            </a:lvl1pPr>
          </a:lstStyle>
          <a:p>
            <a:pPr>
              <a:defRPr/>
            </a:pPr>
            <a:fld id="{DF59ED95-08AE-467A-B83A-68D6CC26A74D}"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0"/>
          <p:cNvSpPr>
            <a:spLocks noGrp="1" noChangeArrowheads="1"/>
          </p:cNvSpPr>
          <p:nvPr>
            <p:ph type="dt" sz="half" idx="10"/>
          </p:nvPr>
        </p:nvSpPr>
        <p:spPr>
          <a:ln/>
        </p:spPr>
        <p:txBody>
          <a:bodyPr/>
          <a:lstStyle>
            <a:lvl1pPr>
              <a:defRPr/>
            </a:lvl1pPr>
          </a:lstStyle>
          <a:p>
            <a:pPr>
              <a:defRPr/>
            </a:pPr>
            <a:endParaRPr lang="el-GR"/>
          </a:p>
        </p:txBody>
      </p:sp>
      <p:sp>
        <p:nvSpPr>
          <p:cNvPr id="5" name="Rectangle 41"/>
          <p:cNvSpPr>
            <a:spLocks noGrp="1" noChangeArrowheads="1"/>
          </p:cNvSpPr>
          <p:nvPr>
            <p:ph type="ftr" sz="quarter" idx="11"/>
          </p:nvPr>
        </p:nvSpPr>
        <p:spPr>
          <a:ln/>
        </p:spPr>
        <p:txBody>
          <a:bodyPr/>
          <a:lstStyle>
            <a:lvl1pPr>
              <a:defRPr/>
            </a:lvl1pPr>
          </a:lstStyle>
          <a:p>
            <a:pPr>
              <a:defRPr/>
            </a:pPr>
            <a:endParaRPr lang="el-GR"/>
          </a:p>
        </p:txBody>
      </p:sp>
      <p:sp>
        <p:nvSpPr>
          <p:cNvPr id="6" name="Rectangle 42"/>
          <p:cNvSpPr>
            <a:spLocks noGrp="1" noChangeArrowheads="1"/>
          </p:cNvSpPr>
          <p:nvPr>
            <p:ph type="sldNum" sz="quarter" idx="12"/>
          </p:nvPr>
        </p:nvSpPr>
        <p:spPr>
          <a:ln/>
        </p:spPr>
        <p:txBody>
          <a:bodyPr/>
          <a:lstStyle>
            <a:lvl1pPr>
              <a:defRPr/>
            </a:lvl1pPr>
          </a:lstStyle>
          <a:p>
            <a:pPr>
              <a:defRPr/>
            </a:pPr>
            <a:fld id="{9AF06CF8-DCA1-4353-B9E1-412BB3CC37E9}"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7813"/>
            <a:ext cx="2057400" cy="5853112"/>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7813"/>
            <a:ext cx="6019800" cy="5853112"/>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0"/>
          <p:cNvSpPr>
            <a:spLocks noGrp="1" noChangeArrowheads="1"/>
          </p:cNvSpPr>
          <p:nvPr>
            <p:ph type="dt" sz="half" idx="10"/>
          </p:nvPr>
        </p:nvSpPr>
        <p:spPr>
          <a:ln/>
        </p:spPr>
        <p:txBody>
          <a:bodyPr/>
          <a:lstStyle>
            <a:lvl1pPr>
              <a:defRPr/>
            </a:lvl1pPr>
          </a:lstStyle>
          <a:p>
            <a:pPr>
              <a:defRPr/>
            </a:pPr>
            <a:endParaRPr lang="el-GR"/>
          </a:p>
        </p:txBody>
      </p:sp>
      <p:sp>
        <p:nvSpPr>
          <p:cNvPr id="5" name="Rectangle 41"/>
          <p:cNvSpPr>
            <a:spLocks noGrp="1" noChangeArrowheads="1"/>
          </p:cNvSpPr>
          <p:nvPr>
            <p:ph type="ftr" sz="quarter" idx="11"/>
          </p:nvPr>
        </p:nvSpPr>
        <p:spPr>
          <a:ln/>
        </p:spPr>
        <p:txBody>
          <a:bodyPr/>
          <a:lstStyle>
            <a:lvl1pPr>
              <a:defRPr/>
            </a:lvl1pPr>
          </a:lstStyle>
          <a:p>
            <a:pPr>
              <a:defRPr/>
            </a:pPr>
            <a:endParaRPr lang="el-GR"/>
          </a:p>
        </p:txBody>
      </p:sp>
      <p:sp>
        <p:nvSpPr>
          <p:cNvPr id="6" name="Rectangle 42"/>
          <p:cNvSpPr>
            <a:spLocks noGrp="1" noChangeArrowheads="1"/>
          </p:cNvSpPr>
          <p:nvPr>
            <p:ph type="sldNum" sz="quarter" idx="12"/>
          </p:nvPr>
        </p:nvSpPr>
        <p:spPr>
          <a:ln/>
        </p:spPr>
        <p:txBody>
          <a:bodyPr/>
          <a:lstStyle>
            <a:lvl1pPr>
              <a:defRPr/>
            </a:lvl1pPr>
          </a:lstStyle>
          <a:p>
            <a:pPr>
              <a:defRPr/>
            </a:pPr>
            <a:fld id="{B693BD3D-AAE0-41AD-9D0D-81B0B229AAD2}"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0"/>
          <p:cNvSpPr>
            <a:spLocks noGrp="1" noChangeArrowheads="1"/>
          </p:cNvSpPr>
          <p:nvPr>
            <p:ph type="dt" sz="half" idx="10"/>
          </p:nvPr>
        </p:nvSpPr>
        <p:spPr>
          <a:ln/>
        </p:spPr>
        <p:txBody>
          <a:bodyPr/>
          <a:lstStyle>
            <a:lvl1pPr>
              <a:defRPr/>
            </a:lvl1pPr>
          </a:lstStyle>
          <a:p>
            <a:pPr>
              <a:defRPr/>
            </a:pPr>
            <a:endParaRPr lang="el-GR"/>
          </a:p>
        </p:txBody>
      </p:sp>
      <p:sp>
        <p:nvSpPr>
          <p:cNvPr id="5" name="Rectangle 41"/>
          <p:cNvSpPr>
            <a:spLocks noGrp="1" noChangeArrowheads="1"/>
          </p:cNvSpPr>
          <p:nvPr>
            <p:ph type="ftr" sz="quarter" idx="11"/>
          </p:nvPr>
        </p:nvSpPr>
        <p:spPr>
          <a:ln/>
        </p:spPr>
        <p:txBody>
          <a:bodyPr/>
          <a:lstStyle>
            <a:lvl1pPr>
              <a:defRPr/>
            </a:lvl1pPr>
          </a:lstStyle>
          <a:p>
            <a:pPr>
              <a:defRPr/>
            </a:pPr>
            <a:endParaRPr lang="el-GR"/>
          </a:p>
        </p:txBody>
      </p:sp>
      <p:sp>
        <p:nvSpPr>
          <p:cNvPr id="6" name="Rectangle 42"/>
          <p:cNvSpPr>
            <a:spLocks noGrp="1" noChangeArrowheads="1"/>
          </p:cNvSpPr>
          <p:nvPr>
            <p:ph type="sldNum" sz="quarter" idx="12"/>
          </p:nvPr>
        </p:nvSpPr>
        <p:spPr>
          <a:ln/>
        </p:spPr>
        <p:txBody>
          <a:bodyPr/>
          <a:lstStyle>
            <a:lvl1pPr>
              <a:defRPr/>
            </a:lvl1pPr>
          </a:lstStyle>
          <a:p>
            <a:pPr>
              <a:defRPr/>
            </a:pPr>
            <a:fld id="{838DE3E4-6B86-415B-B8AF-5E595255E3D7}"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40"/>
          <p:cNvSpPr>
            <a:spLocks noGrp="1" noChangeArrowheads="1"/>
          </p:cNvSpPr>
          <p:nvPr>
            <p:ph type="dt" sz="half" idx="10"/>
          </p:nvPr>
        </p:nvSpPr>
        <p:spPr>
          <a:ln/>
        </p:spPr>
        <p:txBody>
          <a:bodyPr/>
          <a:lstStyle>
            <a:lvl1pPr>
              <a:defRPr/>
            </a:lvl1pPr>
          </a:lstStyle>
          <a:p>
            <a:pPr>
              <a:defRPr/>
            </a:pPr>
            <a:endParaRPr lang="el-GR"/>
          </a:p>
        </p:txBody>
      </p:sp>
      <p:sp>
        <p:nvSpPr>
          <p:cNvPr id="5" name="Rectangle 41"/>
          <p:cNvSpPr>
            <a:spLocks noGrp="1" noChangeArrowheads="1"/>
          </p:cNvSpPr>
          <p:nvPr>
            <p:ph type="ftr" sz="quarter" idx="11"/>
          </p:nvPr>
        </p:nvSpPr>
        <p:spPr>
          <a:ln/>
        </p:spPr>
        <p:txBody>
          <a:bodyPr/>
          <a:lstStyle>
            <a:lvl1pPr>
              <a:defRPr/>
            </a:lvl1pPr>
          </a:lstStyle>
          <a:p>
            <a:pPr>
              <a:defRPr/>
            </a:pPr>
            <a:endParaRPr lang="el-GR"/>
          </a:p>
        </p:txBody>
      </p:sp>
      <p:sp>
        <p:nvSpPr>
          <p:cNvPr id="6" name="Rectangle 42"/>
          <p:cNvSpPr>
            <a:spLocks noGrp="1" noChangeArrowheads="1"/>
          </p:cNvSpPr>
          <p:nvPr>
            <p:ph type="sldNum" sz="quarter" idx="12"/>
          </p:nvPr>
        </p:nvSpPr>
        <p:spPr>
          <a:ln/>
        </p:spPr>
        <p:txBody>
          <a:bodyPr/>
          <a:lstStyle>
            <a:lvl1pPr>
              <a:defRPr/>
            </a:lvl1pPr>
          </a:lstStyle>
          <a:p>
            <a:pPr>
              <a:defRPr/>
            </a:pPr>
            <a:fld id="{2E813A0B-7426-4E4B-8AB3-A6C887705272}"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40"/>
          <p:cNvSpPr>
            <a:spLocks noGrp="1" noChangeArrowheads="1"/>
          </p:cNvSpPr>
          <p:nvPr>
            <p:ph type="dt" sz="half" idx="10"/>
          </p:nvPr>
        </p:nvSpPr>
        <p:spPr>
          <a:ln/>
        </p:spPr>
        <p:txBody>
          <a:bodyPr/>
          <a:lstStyle>
            <a:lvl1pPr>
              <a:defRPr/>
            </a:lvl1pPr>
          </a:lstStyle>
          <a:p>
            <a:pPr>
              <a:defRPr/>
            </a:pPr>
            <a:endParaRPr lang="el-GR"/>
          </a:p>
        </p:txBody>
      </p:sp>
      <p:sp>
        <p:nvSpPr>
          <p:cNvPr id="6" name="Rectangle 41"/>
          <p:cNvSpPr>
            <a:spLocks noGrp="1" noChangeArrowheads="1"/>
          </p:cNvSpPr>
          <p:nvPr>
            <p:ph type="ftr" sz="quarter" idx="11"/>
          </p:nvPr>
        </p:nvSpPr>
        <p:spPr>
          <a:ln/>
        </p:spPr>
        <p:txBody>
          <a:bodyPr/>
          <a:lstStyle>
            <a:lvl1pPr>
              <a:defRPr/>
            </a:lvl1pPr>
          </a:lstStyle>
          <a:p>
            <a:pPr>
              <a:defRPr/>
            </a:pPr>
            <a:endParaRPr lang="el-GR"/>
          </a:p>
        </p:txBody>
      </p:sp>
      <p:sp>
        <p:nvSpPr>
          <p:cNvPr id="7" name="Rectangle 42"/>
          <p:cNvSpPr>
            <a:spLocks noGrp="1" noChangeArrowheads="1"/>
          </p:cNvSpPr>
          <p:nvPr>
            <p:ph type="sldNum" sz="quarter" idx="12"/>
          </p:nvPr>
        </p:nvSpPr>
        <p:spPr>
          <a:ln/>
        </p:spPr>
        <p:txBody>
          <a:bodyPr/>
          <a:lstStyle>
            <a:lvl1pPr>
              <a:defRPr/>
            </a:lvl1pPr>
          </a:lstStyle>
          <a:p>
            <a:pPr>
              <a:defRPr/>
            </a:pPr>
            <a:fld id="{BED26E58-18A1-4CC9-923C-14D1EC1393CE}"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40"/>
          <p:cNvSpPr>
            <a:spLocks noGrp="1" noChangeArrowheads="1"/>
          </p:cNvSpPr>
          <p:nvPr>
            <p:ph type="dt" sz="half" idx="10"/>
          </p:nvPr>
        </p:nvSpPr>
        <p:spPr>
          <a:ln/>
        </p:spPr>
        <p:txBody>
          <a:bodyPr/>
          <a:lstStyle>
            <a:lvl1pPr>
              <a:defRPr/>
            </a:lvl1pPr>
          </a:lstStyle>
          <a:p>
            <a:pPr>
              <a:defRPr/>
            </a:pPr>
            <a:endParaRPr lang="el-GR"/>
          </a:p>
        </p:txBody>
      </p:sp>
      <p:sp>
        <p:nvSpPr>
          <p:cNvPr id="8" name="Rectangle 41"/>
          <p:cNvSpPr>
            <a:spLocks noGrp="1" noChangeArrowheads="1"/>
          </p:cNvSpPr>
          <p:nvPr>
            <p:ph type="ftr" sz="quarter" idx="11"/>
          </p:nvPr>
        </p:nvSpPr>
        <p:spPr>
          <a:ln/>
        </p:spPr>
        <p:txBody>
          <a:bodyPr/>
          <a:lstStyle>
            <a:lvl1pPr>
              <a:defRPr/>
            </a:lvl1pPr>
          </a:lstStyle>
          <a:p>
            <a:pPr>
              <a:defRPr/>
            </a:pPr>
            <a:endParaRPr lang="el-GR"/>
          </a:p>
        </p:txBody>
      </p:sp>
      <p:sp>
        <p:nvSpPr>
          <p:cNvPr id="9" name="Rectangle 42"/>
          <p:cNvSpPr>
            <a:spLocks noGrp="1" noChangeArrowheads="1"/>
          </p:cNvSpPr>
          <p:nvPr>
            <p:ph type="sldNum" sz="quarter" idx="12"/>
          </p:nvPr>
        </p:nvSpPr>
        <p:spPr>
          <a:ln/>
        </p:spPr>
        <p:txBody>
          <a:bodyPr/>
          <a:lstStyle>
            <a:lvl1pPr>
              <a:defRPr/>
            </a:lvl1pPr>
          </a:lstStyle>
          <a:p>
            <a:pPr>
              <a:defRPr/>
            </a:pPr>
            <a:fld id="{C593DAA7-8367-4BCE-8767-DE95DEC5F4C2}"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40"/>
          <p:cNvSpPr>
            <a:spLocks noGrp="1" noChangeArrowheads="1"/>
          </p:cNvSpPr>
          <p:nvPr>
            <p:ph type="dt" sz="half" idx="10"/>
          </p:nvPr>
        </p:nvSpPr>
        <p:spPr>
          <a:ln/>
        </p:spPr>
        <p:txBody>
          <a:bodyPr/>
          <a:lstStyle>
            <a:lvl1pPr>
              <a:defRPr/>
            </a:lvl1pPr>
          </a:lstStyle>
          <a:p>
            <a:pPr>
              <a:defRPr/>
            </a:pPr>
            <a:endParaRPr lang="el-GR"/>
          </a:p>
        </p:txBody>
      </p:sp>
      <p:sp>
        <p:nvSpPr>
          <p:cNvPr id="4" name="Rectangle 41"/>
          <p:cNvSpPr>
            <a:spLocks noGrp="1" noChangeArrowheads="1"/>
          </p:cNvSpPr>
          <p:nvPr>
            <p:ph type="ftr" sz="quarter" idx="11"/>
          </p:nvPr>
        </p:nvSpPr>
        <p:spPr>
          <a:ln/>
        </p:spPr>
        <p:txBody>
          <a:bodyPr/>
          <a:lstStyle>
            <a:lvl1pPr>
              <a:defRPr/>
            </a:lvl1pPr>
          </a:lstStyle>
          <a:p>
            <a:pPr>
              <a:defRPr/>
            </a:pPr>
            <a:endParaRPr lang="el-GR"/>
          </a:p>
        </p:txBody>
      </p:sp>
      <p:sp>
        <p:nvSpPr>
          <p:cNvPr id="5" name="Rectangle 42"/>
          <p:cNvSpPr>
            <a:spLocks noGrp="1" noChangeArrowheads="1"/>
          </p:cNvSpPr>
          <p:nvPr>
            <p:ph type="sldNum" sz="quarter" idx="12"/>
          </p:nvPr>
        </p:nvSpPr>
        <p:spPr>
          <a:ln/>
        </p:spPr>
        <p:txBody>
          <a:bodyPr/>
          <a:lstStyle>
            <a:lvl1pPr>
              <a:defRPr/>
            </a:lvl1pPr>
          </a:lstStyle>
          <a:p>
            <a:pPr>
              <a:defRPr/>
            </a:pPr>
            <a:fld id="{DE5CC614-A1AA-4986-97ED-A05C6EDDACBE}"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el-GR"/>
          </a:p>
        </p:txBody>
      </p:sp>
      <p:sp>
        <p:nvSpPr>
          <p:cNvPr id="3" name="Rectangle 41"/>
          <p:cNvSpPr>
            <a:spLocks noGrp="1" noChangeArrowheads="1"/>
          </p:cNvSpPr>
          <p:nvPr>
            <p:ph type="ftr" sz="quarter" idx="11"/>
          </p:nvPr>
        </p:nvSpPr>
        <p:spPr>
          <a:ln/>
        </p:spPr>
        <p:txBody>
          <a:bodyPr/>
          <a:lstStyle>
            <a:lvl1pPr>
              <a:defRPr/>
            </a:lvl1pPr>
          </a:lstStyle>
          <a:p>
            <a:pPr>
              <a:defRPr/>
            </a:pPr>
            <a:endParaRPr lang="el-GR"/>
          </a:p>
        </p:txBody>
      </p:sp>
      <p:sp>
        <p:nvSpPr>
          <p:cNvPr id="4" name="Rectangle 42"/>
          <p:cNvSpPr>
            <a:spLocks noGrp="1" noChangeArrowheads="1"/>
          </p:cNvSpPr>
          <p:nvPr>
            <p:ph type="sldNum" sz="quarter" idx="12"/>
          </p:nvPr>
        </p:nvSpPr>
        <p:spPr>
          <a:ln/>
        </p:spPr>
        <p:txBody>
          <a:bodyPr/>
          <a:lstStyle>
            <a:lvl1pPr>
              <a:defRPr/>
            </a:lvl1pPr>
          </a:lstStyle>
          <a:p>
            <a:pPr>
              <a:defRPr/>
            </a:pPr>
            <a:fld id="{C5512122-5970-4934-8CA5-8672E45E1188}"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0"/>
          <p:cNvSpPr>
            <a:spLocks noGrp="1" noChangeArrowheads="1"/>
          </p:cNvSpPr>
          <p:nvPr>
            <p:ph type="dt" sz="half" idx="10"/>
          </p:nvPr>
        </p:nvSpPr>
        <p:spPr>
          <a:ln/>
        </p:spPr>
        <p:txBody>
          <a:bodyPr/>
          <a:lstStyle>
            <a:lvl1pPr>
              <a:defRPr/>
            </a:lvl1pPr>
          </a:lstStyle>
          <a:p>
            <a:pPr>
              <a:defRPr/>
            </a:pPr>
            <a:endParaRPr lang="el-GR"/>
          </a:p>
        </p:txBody>
      </p:sp>
      <p:sp>
        <p:nvSpPr>
          <p:cNvPr id="6" name="Rectangle 41"/>
          <p:cNvSpPr>
            <a:spLocks noGrp="1" noChangeArrowheads="1"/>
          </p:cNvSpPr>
          <p:nvPr>
            <p:ph type="ftr" sz="quarter" idx="11"/>
          </p:nvPr>
        </p:nvSpPr>
        <p:spPr>
          <a:ln/>
        </p:spPr>
        <p:txBody>
          <a:bodyPr/>
          <a:lstStyle>
            <a:lvl1pPr>
              <a:defRPr/>
            </a:lvl1pPr>
          </a:lstStyle>
          <a:p>
            <a:pPr>
              <a:defRPr/>
            </a:pPr>
            <a:endParaRPr lang="el-GR"/>
          </a:p>
        </p:txBody>
      </p:sp>
      <p:sp>
        <p:nvSpPr>
          <p:cNvPr id="7" name="Rectangle 42"/>
          <p:cNvSpPr>
            <a:spLocks noGrp="1" noChangeArrowheads="1"/>
          </p:cNvSpPr>
          <p:nvPr>
            <p:ph type="sldNum" sz="quarter" idx="12"/>
          </p:nvPr>
        </p:nvSpPr>
        <p:spPr>
          <a:ln/>
        </p:spPr>
        <p:txBody>
          <a:bodyPr/>
          <a:lstStyle>
            <a:lvl1pPr>
              <a:defRPr/>
            </a:lvl1pPr>
          </a:lstStyle>
          <a:p>
            <a:pPr>
              <a:defRPr/>
            </a:pPr>
            <a:fld id="{1267D882-1E8C-4D50-8CFA-E3EFC6647C28}"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0"/>
          <p:cNvSpPr>
            <a:spLocks noGrp="1" noChangeArrowheads="1"/>
          </p:cNvSpPr>
          <p:nvPr>
            <p:ph type="dt" sz="half" idx="10"/>
          </p:nvPr>
        </p:nvSpPr>
        <p:spPr>
          <a:ln/>
        </p:spPr>
        <p:txBody>
          <a:bodyPr/>
          <a:lstStyle>
            <a:lvl1pPr>
              <a:defRPr/>
            </a:lvl1pPr>
          </a:lstStyle>
          <a:p>
            <a:pPr>
              <a:defRPr/>
            </a:pPr>
            <a:endParaRPr lang="el-GR"/>
          </a:p>
        </p:txBody>
      </p:sp>
      <p:sp>
        <p:nvSpPr>
          <p:cNvPr id="6" name="Rectangle 41"/>
          <p:cNvSpPr>
            <a:spLocks noGrp="1" noChangeArrowheads="1"/>
          </p:cNvSpPr>
          <p:nvPr>
            <p:ph type="ftr" sz="quarter" idx="11"/>
          </p:nvPr>
        </p:nvSpPr>
        <p:spPr>
          <a:ln/>
        </p:spPr>
        <p:txBody>
          <a:bodyPr/>
          <a:lstStyle>
            <a:lvl1pPr>
              <a:defRPr/>
            </a:lvl1pPr>
          </a:lstStyle>
          <a:p>
            <a:pPr>
              <a:defRPr/>
            </a:pPr>
            <a:endParaRPr lang="el-GR"/>
          </a:p>
        </p:txBody>
      </p:sp>
      <p:sp>
        <p:nvSpPr>
          <p:cNvPr id="7" name="Rectangle 42"/>
          <p:cNvSpPr>
            <a:spLocks noGrp="1" noChangeArrowheads="1"/>
          </p:cNvSpPr>
          <p:nvPr>
            <p:ph type="sldNum" sz="quarter" idx="12"/>
          </p:nvPr>
        </p:nvSpPr>
        <p:spPr>
          <a:ln/>
        </p:spPr>
        <p:txBody>
          <a:bodyPr/>
          <a:lstStyle>
            <a:lvl1pPr>
              <a:defRPr/>
            </a:lvl1pPr>
          </a:lstStyle>
          <a:p>
            <a:pPr>
              <a:defRPr/>
            </a:pPr>
            <a:fld id="{EBA82783-F303-498B-B368-7E76E4C83107}"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88" y="0"/>
            <a:ext cx="9148762" cy="6851650"/>
            <a:chOff x="1" y="0"/>
            <a:chExt cx="5763" cy="4316"/>
          </a:xfrm>
        </p:grpSpPr>
        <p:sp>
          <p:nvSpPr>
            <p:cNvPr id="47107"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l-GR"/>
            </a:p>
          </p:txBody>
        </p:sp>
        <p:sp>
          <p:nvSpPr>
            <p:cNvPr id="47108"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l-GR"/>
            </a:p>
          </p:txBody>
        </p:sp>
        <p:sp>
          <p:nvSpPr>
            <p:cNvPr id="47109"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l-GR"/>
            </a:p>
          </p:txBody>
        </p:sp>
        <p:grpSp>
          <p:nvGrpSpPr>
            <p:cNvPr id="1035" name="Group 6"/>
            <p:cNvGrpSpPr>
              <a:grpSpLocks/>
            </p:cNvGrpSpPr>
            <p:nvPr/>
          </p:nvGrpSpPr>
          <p:grpSpPr bwMode="auto">
            <a:xfrm>
              <a:off x="288" y="0"/>
              <a:ext cx="5098" cy="4316"/>
              <a:chOff x="288" y="0"/>
              <a:chExt cx="5098" cy="4316"/>
            </a:xfrm>
          </p:grpSpPr>
          <p:sp>
            <p:nvSpPr>
              <p:cNvPr id="47111"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l-GR"/>
              </a:p>
            </p:txBody>
          </p:sp>
          <p:sp>
            <p:nvSpPr>
              <p:cNvPr id="47112"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l-GR"/>
              </a:p>
            </p:txBody>
          </p:sp>
          <p:sp>
            <p:nvSpPr>
              <p:cNvPr id="47113"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l-GR"/>
              </a:p>
            </p:txBody>
          </p:sp>
          <p:sp>
            <p:nvSpPr>
              <p:cNvPr id="47114"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l-GR"/>
              </a:p>
            </p:txBody>
          </p:sp>
          <p:sp>
            <p:nvSpPr>
              <p:cNvPr id="47115"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l-GR"/>
              </a:p>
            </p:txBody>
          </p:sp>
          <p:sp>
            <p:nvSpPr>
              <p:cNvPr id="47116"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l-GR"/>
              </a:p>
            </p:txBody>
          </p:sp>
          <p:sp>
            <p:nvSpPr>
              <p:cNvPr id="47117"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l-GR"/>
              </a:p>
            </p:txBody>
          </p:sp>
          <p:sp>
            <p:nvSpPr>
              <p:cNvPr id="47118"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l-GR"/>
              </a:p>
            </p:txBody>
          </p:sp>
          <p:sp>
            <p:nvSpPr>
              <p:cNvPr id="47119"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l-GR"/>
              </a:p>
            </p:txBody>
          </p:sp>
          <p:sp>
            <p:nvSpPr>
              <p:cNvPr id="47120"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l-GR"/>
              </a:p>
            </p:txBody>
          </p:sp>
          <p:sp>
            <p:nvSpPr>
              <p:cNvPr id="47121"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l-GR"/>
              </a:p>
            </p:txBody>
          </p:sp>
          <p:sp>
            <p:nvSpPr>
              <p:cNvPr id="47122"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l-GR"/>
              </a:p>
            </p:txBody>
          </p:sp>
          <p:sp>
            <p:nvSpPr>
              <p:cNvPr id="47123"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l-GR"/>
              </a:p>
            </p:txBody>
          </p:sp>
        </p:grpSp>
        <p:sp>
          <p:nvSpPr>
            <p:cNvPr id="47124"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l-GR"/>
            </a:p>
          </p:txBody>
        </p:sp>
        <p:sp>
          <p:nvSpPr>
            <p:cNvPr id="47125"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l-GR"/>
            </a:p>
          </p:txBody>
        </p:sp>
        <p:sp>
          <p:nvSpPr>
            <p:cNvPr id="47126"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l-GR"/>
            </a:p>
          </p:txBody>
        </p:sp>
        <p:sp>
          <p:nvSpPr>
            <p:cNvPr id="47127"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el-GR"/>
            </a:p>
          </p:txBody>
        </p:sp>
        <p:sp>
          <p:nvSpPr>
            <p:cNvPr id="47128"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el-GR"/>
            </a:p>
          </p:txBody>
        </p:sp>
        <p:sp>
          <p:nvSpPr>
            <p:cNvPr id="47129"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l-GR"/>
            </a:p>
          </p:txBody>
        </p:sp>
        <p:sp>
          <p:nvSpPr>
            <p:cNvPr id="47130"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el-GR"/>
            </a:p>
          </p:txBody>
        </p:sp>
        <p:sp>
          <p:nvSpPr>
            <p:cNvPr id="47131"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el-GR"/>
            </a:p>
          </p:txBody>
        </p:sp>
        <p:sp>
          <p:nvSpPr>
            <p:cNvPr id="47132"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el-GR"/>
            </a:p>
          </p:txBody>
        </p:sp>
        <p:sp>
          <p:nvSpPr>
            <p:cNvPr id="47133"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el-GR"/>
            </a:p>
          </p:txBody>
        </p:sp>
        <p:sp>
          <p:nvSpPr>
            <p:cNvPr id="47134"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el-GR"/>
            </a:p>
          </p:txBody>
        </p:sp>
        <p:grpSp>
          <p:nvGrpSpPr>
            <p:cNvPr id="1047" name="Group 31"/>
            <p:cNvGrpSpPr>
              <a:grpSpLocks/>
            </p:cNvGrpSpPr>
            <p:nvPr/>
          </p:nvGrpSpPr>
          <p:grpSpPr bwMode="auto">
            <a:xfrm>
              <a:off x="1" y="392"/>
              <a:ext cx="5758" cy="1571"/>
              <a:chOff x="1" y="392"/>
              <a:chExt cx="5758" cy="1571"/>
            </a:xfrm>
          </p:grpSpPr>
          <p:sp>
            <p:nvSpPr>
              <p:cNvPr id="47136"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el-GR"/>
              </a:p>
            </p:txBody>
          </p:sp>
          <p:sp>
            <p:nvSpPr>
              <p:cNvPr id="47137"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el-GR"/>
              </a:p>
            </p:txBody>
          </p:sp>
          <p:sp>
            <p:nvSpPr>
              <p:cNvPr id="47138"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el-GR"/>
              </a:p>
            </p:txBody>
          </p:sp>
          <p:sp>
            <p:nvSpPr>
              <p:cNvPr id="47139"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el-GR"/>
              </a:p>
            </p:txBody>
          </p:sp>
          <p:sp>
            <p:nvSpPr>
              <p:cNvPr id="47140"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el-GR"/>
              </a:p>
            </p:txBody>
          </p:sp>
        </p:grpSp>
        <p:sp>
          <p:nvSpPr>
            <p:cNvPr id="4714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el-GR"/>
            </a:p>
          </p:txBody>
        </p:sp>
        <p:sp>
          <p:nvSpPr>
            <p:cNvPr id="4714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el-GR"/>
            </a:p>
          </p:txBody>
        </p:sp>
      </p:grpSp>
      <p:sp>
        <p:nvSpPr>
          <p:cNvPr id="47143"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l-GR" smtClean="0"/>
              <a:t>Κάντε κλικ για να επεξεργαστείτε τον τίτλο</a:t>
            </a:r>
          </a:p>
        </p:txBody>
      </p:sp>
      <p:sp>
        <p:nvSpPr>
          <p:cNvPr id="47144"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smtClean="0">
                <a:effectLst>
                  <a:outerShdw blurRad="38100" dist="38100" dir="2700000" algn="tl">
                    <a:srgbClr val="000000"/>
                  </a:outerShdw>
                </a:effectLst>
                <a:latin typeface="+mn-lt"/>
              </a:defRPr>
            </a:lvl1pPr>
          </a:lstStyle>
          <a:p>
            <a:pPr>
              <a:defRPr/>
            </a:pPr>
            <a:endParaRPr lang="el-GR"/>
          </a:p>
        </p:txBody>
      </p:sp>
      <p:sp>
        <p:nvSpPr>
          <p:cNvPr id="47145"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effectLst>
                  <a:outerShdw blurRad="38100" dist="38100" dir="2700000" algn="tl">
                    <a:srgbClr val="000000"/>
                  </a:outerShdw>
                </a:effectLst>
                <a:latin typeface="+mn-lt"/>
              </a:defRPr>
            </a:lvl1pPr>
          </a:lstStyle>
          <a:p>
            <a:pPr>
              <a:defRPr/>
            </a:pPr>
            <a:endParaRPr lang="el-GR"/>
          </a:p>
        </p:txBody>
      </p:sp>
      <p:sp>
        <p:nvSpPr>
          <p:cNvPr id="47146"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smtClean="0">
                <a:effectLst>
                  <a:outerShdw blurRad="38100" dist="38100" dir="2700000" algn="tl">
                    <a:srgbClr val="000000"/>
                  </a:outerShdw>
                </a:effectLst>
                <a:latin typeface="+mn-lt"/>
              </a:defRPr>
            </a:lvl1pPr>
          </a:lstStyle>
          <a:p>
            <a:pPr>
              <a:defRPr/>
            </a:pPr>
            <a:fld id="{330557D1-C544-4E8B-8A92-C577A111B0FE}" type="slidenum">
              <a:rPr lang="el-GR"/>
              <a:pPr>
                <a:defRPr/>
              </a:pPr>
              <a:t>‹#›</a:t>
            </a:fld>
            <a:endParaRPr lang="el-GR"/>
          </a:p>
        </p:txBody>
      </p:sp>
      <p:sp>
        <p:nvSpPr>
          <p:cNvPr id="47147"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Tree>
  </p:cSld>
  <p:clrMap bg1="dk2" tx1="lt1" bg2="dk1" tx2="lt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el.wikipedia.org/wiki/%CE%9A%CE%AC%CE%BB%CE%B9%CE%BF" TargetMode="External"/><Relationship Id="rId3" Type="http://schemas.openxmlformats.org/officeDocument/2006/relationships/hyperlink" Target="http://el.wikipedia.org/wiki/%CE%A7%CE%B1%CE%BB%CE%B1%CE%B6%CE%AF%CE%B1%CF%82" TargetMode="External"/><Relationship Id="rId7" Type="http://schemas.openxmlformats.org/officeDocument/2006/relationships/hyperlink" Target="http://el.wikipedia.org/wiki/%CE%A3%CF%8C%CE%B4%CE%B1" TargetMode="External"/><Relationship Id="rId12" Type="http://schemas.openxmlformats.org/officeDocument/2006/relationships/hyperlink" Target="http://el.wikipedia.org/wiki/%CE%91%CF%81%CE%B3%CE%AF%CE%BB%CE%B9%CE%BF" TargetMode="External"/><Relationship Id="rId2" Type="http://schemas.openxmlformats.org/officeDocument/2006/relationships/hyperlink" Target="http://el.wikipedia.org/wiki/%CE%A3%CF%8D%CE%BD%CF%84%CE%B7%CE%BE%CE%B7" TargetMode="External"/><Relationship Id="rId1" Type="http://schemas.openxmlformats.org/officeDocument/2006/relationships/slideLayout" Target="../slideLayouts/slideLayout2.xml"/><Relationship Id="rId6" Type="http://schemas.openxmlformats.org/officeDocument/2006/relationships/hyperlink" Target="http://el.wikipedia.org/w/index.php?title=%CE%91%CE%BD%CE%B8%CF%81%CE%B1%CE%BA%CE%B9%CE%BA%CF%8C_%CE%BD%CE%AC%CF%84%CF%81%CE%B9%CE%BF&amp;action=edit&amp;redlink=1" TargetMode="External"/><Relationship Id="rId11" Type="http://schemas.openxmlformats.org/officeDocument/2006/relationships/hyperlink" Target="http://el.wikipedia.org/wiki/%CE%91%CE%BD%CE%B8%CF%81%CE%B1%CE%BA%CE%B9%CE%BA%CF%8C_%CE%BC%CE%B1%CE%B3%CE%BD%CE%AE%CF%83%CE%B9%CE%BF" TargetMode="External"/><Relationship Id="rId5" Type="http://schemas.openxmlformats.org/officeDocument/2006/relationships/hyperlink" Target="http://el.wikipedia.org/w/index.php?title=%CE%A3%CF%84%CE%B1%CE%B8%CE%B5%CF%81%CE%BF%CF%80%CE%BF%CE%B9%CE%B7%CF%84%CE%AE%CF%82&amp;action=edit&amp;redlink=1" TargetMode="External"/><Relationship Id="rId10" Type="http://schemas.openxmlformats.org/officeDocument/2006/relationships/hyperlink" Target="http://el.wikipedia.org/wiki/%CE%91%CF%83%CE%B2%CE%B5%CF%83%CF%84%CF%8C%CE%BB%CE%B9%CE%B8%CE%BF%CF%82" TargetMode="External"/><Relationship Id="rId4" Type="http://schemas.openxmlformats.org/officeDocument/2006/relationships/hyperlink" Target="http://el.wikipedia.org/w/index.php?title=%CE%A3%CF%85%CE%BB%CE%BB%CE%AF%CF%80%CE%B1%CF%83%CE%BC%CE%B1&amp;action=edit&amp;redlink=1" TargetMode="External"/><Relationship Id="rId9" Type="http://schemas.openxmlformats.org/officeDocument/2006/relationships/hyperlink" Target="http://el.wikipedia.org/wiki/%CE%91%CE%BD%CE%B8%CF%81%CE%B1%CE%BA%CE%B9%CE%BA%CF%8C_%CE%B1%CF%83%CE%B2%CE%AD%CF%83%CF%84%CE%B9%CE%BF"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hyperlink" Target="http://www.wikipedia.gr/"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el.wikipedia.org/wiki/%CE%86%CE%BC%CE%BF%CF%81%CF%86%CE%BF_%CF%83%CF%84%CE%B5%CF%81%CE%B5%CF%8C" TargetMode="External"/><Relationship Id="rId2" Type="http://schemas.openxmlformats.org/officeDocument/2006/relationships/hyperlink" Target="http://el.wikipedia.org/wiki/%CE%A3%CF%84%CE%B5%CF%81%CE%B5%CF%8C" TargetMode="External"/><Relationship Id="rId1" Type="http://schemas.openxmlformats.org/officeDocument/2006/relationships/slideLayout" Target="../slideLayouts/slideLayout2.xml"/><Relationship Id="rId4" Type="http://schemas.openxmlformats.org/officeDocument/2006/relationships/hyperlink" Target="http://el.wikipedia.org/wiki/%CE%9A%CF%81%CF%8D%CF%83%CF%84%CE%B1%CE%BB%CE%BB%CE%BF%CF%82"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el.wikipedia.org/wiki/%CE%A0%CF%85%CF%81%CE%AF%CE%BC%CE%B1%CF%87%CE%BF" TargetMode="External"/><Relationship Id="rId3" Type="http://schemas.openxmlformats.org/officeDocument/2006/relationships/hyperlink" Target="http://el.wikipedia.org/wiki/%CE%91%CE%BA%CF%84%CE%AF%CE%BD%CE%B5%CF%82_%CE%A7" TargetMode="External"/><Relationship Id="rId7" Type="http://schemas.openxmlformats.org/officeDocument/2006/relationships/hyperlink" Target="http://el.wikipedia.org/wiki/%CE%9B%CE%AF%CE%B8%CE%B9%CE%BF" TargetMode="External"/><Relationship Id="rId2" Type="http://schemas.openxmlformats.org/officeDocument/2006/relationships/hyperlink" Target="http://el.wikipedia.org/wiki/%CE%9A%CE%B1%CE%B8%CE%BF%CE%B4%CE%B9%CE%BA%CF%8C%CF%82_%CF%83%CF%89%CE%BB%CE%AE%CE%BD%CE%B1%CF%82" TargetMode="External"/><Relationship Id="rId1" Type="http://schemas.openxmlformats.org/officeDocument/2006/relationships/slideLayout" Target="../slideLayouts/slideLayout2.xml"/><Relationship Id="rId6" Type="http://schemas.openxmlformats.org/officeDocument/2006/relationships/hyperlink" Target="http://el.wikipedia.org/wiki/%CE%91%CF%81%CE%B3%CE%AF%CE%BB%CE%B9%CE%BF" TargetMode="External"/><Relationship Id="rId5" Type="http://schemas.openxmlformats.org/officeDocument/2006/relationships/hyperlink" Target="http://el.wikipedia.org/wiki/%CE%A3%CF%84%CF%81%CF%8C%CE%BD%CF%84%CE%B9%CE%BF" TargetMode="External"/><Relationship Id="rId4" Type="http://schemas.openxmlformats.org/officeDocument/2006/relationships/hyperlink" Target="http://el.wikipedia.org/wiki/%CE%92%CE%AC%CF%81%CE%B9%CE%BF"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el.wikipedia.org/wiki/%CE%86%CE%BC%CE%BF%CF%81%CF%86%CE%BF_%CF%83%CF%84%CE%B5%CF%81%CE%B5%CF%8C"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ctrTitle"/>
          </p:nvPr>
        </p:nvSpPr>
        <p:spPr>
          <a:xfrm>
            <a:off x="611188" y="333375"/>
            <a:ext cx="7772400" cy="1150938"/>
          </a:xfrm>
        </p:spPr>
        <p:txBody>
          <a:bodyPr/>
          <a:lstStyle/>
          <a:p>
            <a:pPr eaLnBrk="1" hangingPunct="1">
              <a:defRPr/>
            </a:pPr>
            <a:r>
              <a:rPr lang="el-GR" smtClean="0"/>
              <a:t>ΧΗΜΕΙΑ</a:t>
            </a:r>
          </a:p>
        </p:txBody>
      </p:sp>
      <p:sp>
        <p:nvSpPr>
          <p:cNvPr id="2054" name="Rectangle 6"/>
          <p:cNvSpPr>
            <a:spLocks noGrp="1" noChangeArrowheads="1"/>
          </p:cNvSpPr>
          <p:nvPr>
            <p:ph type="subTitle" idx="1"/>
          </p:nvPr>
        </p:nvSpPr>
        <p:spPr>
          <a:xfrm>
            <a:off x="1403350" y="1628775"/>
            <a:ext cx="6329363" cy="4968875"/>
          </a:xfrm>
        </p:spPr>
        <p:txBody>
          <a:bodyPr/>
          <a:lstStyle/>
          <a:p>
            <a:pPr eaLnBrk="1" hangingPunct="1">
              <a:defRPr/>
            </a:pPr>
            <a:r>
              <a:rPr lang="el-GR" dirty="0" smtClean="0"/>
              <a:t>ΕΡΓΑΣΙΑ </a:t>
            </a:r>
          </a:p>
          <a:p>
            <a:pPr eaLnBrk="1" hangingPunct="1">
              <a:defRPr/>
            </a:pPr>
            <a:r>
              <a:rPr lang="el-GR" sz="3600" dirty="0" smtClean="0"/>
              <a:t>Γυαλί</a:t>
            </a:r>
          </a:p>
          <a:p>
            <a:pPr eaLnBrk="1" hangingPunct="1">
              <a:defRPr/>
            </a:pPr>
            <a:endParaRPr lang="el-GR" dirty="0" smtClean="0"/>
          </a:p>
          <a:p>
            <a:pPr eaLnBrk="1" hangingPunct="1">
              <a:defRPr/>
            </a:pPr>
            <a:endParaRPr lang="el-GR" dirty="0" smtClean="0"/>
          </a:p>
          <a:p>
            <a:pPr eaLnBrk="1" hangingPunct="1">
              <a:defRPr/>
            </a:pPr>
            <a:endParaRPr lang="el-GR" dirty="0" smtClean="0"/>
          </a:p>
          <a:p>
            <a:pPr eaLnBrk="1" hangingPunct="1">
              <a:defRPr/>
            </a:pPr>
            <a:endParaRPr lang="el-GR" dirty="0" smtClean="0"/>
          </a:p>
          <a:p>
            <a:pPr eaLnBrk="1" hangingPunct="1">
              <a:defRPr/>
            </a:pPr>
            <a:r>
              <a:rPr lang="el-GR" dirty="0" smtClean="0"/>
              <a:t>Καθηγήτρια: Κωνσταντίνα </a:t>
            </a:r>
            <a:r>
              <a:rPr lang="el-GR" dirty="0" err="1" smtClean="0"/>
              <a:t>Κόγια</a:t>
            </a:r>
            <a:endParaRPr lang="el-GR" dirty="0" smtClean="0"/>
          </a:p>
          <a:p>
            <a:pPr eaLnBrk="1" hangingPunct="1">
              <a:defRPr/>
            </a:pPr>
            <a:r>
              <a:rPr lang="el-GR" dirty="0" smtClean="0"/>
              <a:t>2015</a:t>
            </a:r>
          </a:p>
        </p:txBody>
      </p:sp>
      <p:pic>
        <p:nvPicPr>
          <p:cNvPr id="3076" name="Picture 9" descr="broken-glass-24339164"/>
          <p:cNvPicPr>
            <a:picLocks noChangeAspect="1" noChangeArrowheads="1"/>
          </p:cNvPicPr>
          <p:nvPr/>
        </p:nvPicPr>
        <p:blipFill>
          <a:blip r:embed="rId2" cstate="print"/>
          <a:srcRect/>
          <a:stretch>
            <a:fillRect/>
          </a:stretch>
        </p:blipFill>
        <p:spPr bwMode="auto">
          <a:xfrm>
            <a:off x="1116013" y="2919413"/>
            <a:ext cx="6696075" cy="223837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68313" y="260350"/>
            <a:ext cx="8229600" cy="774700"/>
          </a:xfrm>
        </p:spPr>
        <p:txBody>
          <a:bodyPr/>
          <a:lstStyle/>
          <a:p>
            <a:pPr eaLnBrk="1" hangingPunct="1">
              <a:defRPr/>
            </a:pPr>
            <a:r>
              <a:rPr lang="el-GR" sz="4000" smtClean="0"/>
              <a:t>Παρασκευή</a:t>
            </a:r>
            <a:br>
              <a:rPr lang="el-GR" sz="4000" smtClean="0"/>
            </a:br>
            <a:endParaRPr lang="el-GR" sz="4000" smtClean="0"/>
          </a:p>
        </p:txBody>
      </p:sp>
      <p:sp>
        <p:nvSpPr>
          <p:cNvPr id="63491" name="Rectangle 3"/>
          <p:cNvSpPr>
            <a:spLocks noGrp="1" noChangeArrowheads="1"/>
          </p:cNvSpPr>
          <p:nvPr>
            <p:ph type="body" idx="1"/>
          </p:nvPr>
        </p:nvSpPr>
        <p:spPr>
          <a:xfrm>
            <a:off x="457200" y="1052513"/>
            <a:ext cx="8229600" cy="5078412"/>
          </a:xfrm>
        </p:spPr>
        <p:txBody>
          <a:bodyPr/>
          <a:lstStyle/>
          <a:p>
            <a:pPr eaLnBrk="1" hangingPunct="1">
              <a:defRPr/>
            </a:pPr>
            <a:r>
              <a:rPr lang="el-GR" sz="1800" smtClean="0">
                <a:latin typeface="Arial" charset="0"/>
              </a:rPr>
              <a:t>Το γυαλί παρασκευάζεται με </a:t>
            </a:r>
            <a:r>
              <a:rPr lang="el-GR" sz="1800" smtClean="0">
                <a:latin typeface="Arial" charset="0"/>
                <a:hlinkClick r:id="rId2" tooltip="Σύντηξη"/>
              </a:rPr>
              <a:t>σύντηξη</a:t>
            </a:r>
            <a:r>
              <a:rPr lang="el-GR" sz="1800" smtClean="0">
                <a:latin typeface="Arial" charset="0"/>
              </a:rPr>
              <a:t> </a:t>
            </a:r>
            <a:r>
              <a:rPr lang="el-GR" sz="1800" smtClean="0">
                <a:latin typeface="Arial" charset="0"/>
                <a:hlinkClick r:id="rId3" tooltip="Χαλαζίας"/>
              </a:rPr>
              <a:t>χαλαζιακής άμμου</a:t>
            </a:r>
            <a:r>
              <a:rPr lang="el-GR" sz="1800" smtClean="0">
                <a:latin typeface="Arial" charset="0"/>
              </a:rPr>
              <a:t>, η οποία αποτελεί το βασικό συστατικό του (</a:t>
            </a:r>
            <a:r>
              <a:rPr lang="el-GR" sz="1800" b="1" smtClean="0">
                <a:latin typeface="Arial" charset="0"/>
              </a:rPr>
              <a:t>διαμορφωτή</a:t>
            </a:r>
            <a:r>
              <a:rPr lang="el-GR" sz="1800" smtClean="0">
                <a:latin typeface="Arial" charset="0"/>
              </a:rPr>
              <a:t>), ενός ή περισσότερων </a:t>
            </a:r>
            <a:r>
              <a:rPr lang="el-GR" sz="1800" b="1" smtClean="0">
                <a:latin typeface="Arial" charset="0"/>
                <a:hlinkClick r:id="rId4" tooltip="Συλλίπασμα (δεν έχει γραφτεί ακόμα)"/>
              </a:rPr>
              <a:t>συλλιπασμάτων</a:t>
            </a:r>
            <a:r>
              <a:rPr lang="el-GR" sz="1800" smtClean="0">
                <a:latin typeface="Arial" charset="0"/>
              </a:rPr>
              <a:t> και ενός (ή περισσότερων </a:t>
            </a:r>
            <a:r>
              <a:rPr lang="el-GR" sz="1800" b="1" smtClean="0">
                <a:latin typeface="Arial" charset="0"/>
                <a:hlinkClick r:id="rId5" tooltip="Σταθεροποιητής (δεν έχει γραφτεί ακόμα)"/>
              </a:rPr>
              <a:t>σταθεροποιητών</a:t>
            </a:r>
            <a:r>
              <a:rPr lang="el-GR" sz="1800" smtClean="0">
                <a:latin typeface="Arial" charset="0"/>
              </a:rPr>
              <a:t>. Αν δεν χρησιμοποιηθεί σταθεροποιητής, τότε το γυαλί γίνεται εύθρυπτο και αποσαθρώνεται από το νερό. Το κοινό γυαλί παρασκευάζεται με σύντηξη χαλαζιακής άμμου (SiO2) (73,7%), </a:t>
            </a:r>
            <a:r>
              <a:rPr lang="el-GR" sz="1800" smtClean="0">
                <a:latin typeface="Arial" charset="0"/>
                <a:hlinkClick r:id="rId6" tooltip="Ανθρακικό νάτριο (δεν έχει γραφτεί ακόμα)"/>
              </a:rPr>
              <a:t>ανθρακικού νατρίου</a:t>
            </a:r>
            <a:r>
              <a:rPr lang="el-GR" sz="1800" smtClean="0">
                <a:latin typeface="Arial" charset="0"/>
              </a:rPr>
              <a:t> (κοιν. </a:t>
            </a:r>
            <a:r>
              <a:rPr lang="el-GR" sz="1800" smtClean="0">
                <a:latin typeface="Arial" charset="0"/>
                <a:hlinkClick r:id="rId7" tooltip="Σόδα"/>
              </a:rPr>
              <a:t>Σόδα</a:t>
            </a:r>
            <a:r>
              <a:rPr lang="el-GR" sz="1800" smtClean="0">
                <a:latin typeface="Arial" charset="0"/>
              </a:rPr>
              <a:t>, Na2CO3)) (16%), οξειδίου του </a:t>
            </a:r>
            <a:r>
              <a:rPr lang="el-GR" sz="1800" smtClean="0">
                <a:latin typeface="Arial" charset="0"/>
                <a:hlinkClick r:id="rId8" tooltip="Κάλιο"/>
              </a:rPr>
              <a:t>καλίου</a:t>
            </a:r>
            <a:r>
              <a:rPr lang="el-GR" sz="1800" smtClean="0">
                <a:latin typeface="Arial" charset="0"/>
              </a:rPr>
              <a:t> (K2O) (0,5%) (συλλιπάσματα) και </a:t>
            </a:r>
            <a:r>
              <a:rPr lang="el-GR" sz="1800" smtClean="0">
                <a:latin typeface="Arial" charset="0"/>
                <a:hlinkClick r:id="rId9" tooltip="Ανθρακικό ασβέστιο"/>
              </a:rPr>
              <a:t>ανθρακικού ασβεστίου</a:t>
            </a:r>
            <a:r>
              <a:rPr lang="el-GR" sz="1800" smtClean="0">
                <a:latin typeface="Arial" charset="0"/>
              </a:rPr>
              <a:t> (κοιν. </a:t>
            </a:r>
            <a:r>
              <a:rPr lang="el-GR" sz="1800" smtClean="0">
                <a:latin typeface="Arial" charset="0"/>
                <a:hlinkClick r:id="rId10" tooltip="Ασβεστόλιθος"/>
              </a:rPr>
              <a:t>ασβεστόλιθου</a:t>
            </a:r>
            <a:r>
              <a:rPr lang="el-GR" sz="1800" smtClean="0">
                <a:latin typeface="Arial" charset="0"/>
              </a:rPr>
              <a:t> (CaCO3)) (5,2%) </a:t>
            </a:r>
            <a:r>
              <a:rPr lang="el-GR" sz="1800" smtClean="0">
                <a:latin typeface="Arial" charset="0"/>
                <a:hlinkClick r:id="rId11" tooltip="Ανθρακικό μαγνήσιο"/>
              </a:rPr>
              <a:t>ανθρακικού μαγνησίου</a:t>
            </a:r>
            <a:r>
              <a:rPr lang="el-GR" sz="1800" smtClean="0">
                <a:latin typeface="Arial" charset="0"/>
              </a:rPr>
              <a:t> (MgCO3) (3,6%) και οξειδίου του </a:t>
            </a:r>
            <a:r>
              <a:rPr lang="el-GR" sz="1800" smtClean="0">
                <a:latin typeface="Arial" charset="0"/>
                <a:hlinkClick r:id="rId12" tooltip="Αργίλιο"/>
              </a:rPr>
              <a:t>αργιλίου</a:t>
            </a:r>
            <a:r>
              <a:rPr lang="el-GR" sz="1800" smtClean="0">
                <a:latin typeface="Arial" charset="0"/>
              </a:rPr>
              <a:t> (Al2O3) (1%) (σταθεροποιητές). Ανάλογα με τον τύπο και το ποσοστό των συλλιπασμάτων και των σταθεροποιητών λαμβάνονται και οι διάφοροι τύποι γυαλιού.</a:t>
            </a:r>
          </a:p>
          <a:p>
            <a:pPr eaLnBrk="1" hangingPunct="1">
              <a:defRPr/>
            </a:pPr>
            <a:r>
              <a:rPr lang="el-GR" sz="1800" smtClean="0">
                <a:latin typeface="Arial" charset="0"/>
              </a:rPr>
              <a:t>Το γυαλί, αφού παρασκευαστεί ως πρώτη ύλη, μπορεί να πάρει το επιθυμητό σχήμα με τρεις τρόπους: Είτε με εμφύσηση (</a:t>
            </a:r>
            <a:r>
              <a:rPr lang="el-GR" sz="1800" b="1" smtClean="0">
                <a:latin typeface="Arial" charset="0"/>
              </a:rPr>
              <a:t>φυσητό γυαλί</a:t>
            </a:r>
            <a:r>
              <a:rPr lang="el-GR" sz="1800" smtClean="0">
                <a:latin typeface="Arial" charset="0"/>
              </a:rPr>
              <a:t>) είτε με τη βοήθεια καλουπιών είτε με συσκευές που δημιουργούν φύλλα («ελάσματα») γυαλιού.</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defRPr/>
            </a:pPr>
            <a:r>
              <a:rPr lang="el-GR" smtClean="0"/>
              <a:t>Χρήση</a:t>
            </a:r>
          </a:p>
        </p:txBody>
      </p:sp>
      <p:pic>
        <p:nvPicPr>
          <p:cNvPr id="4" name="Picture 3"/>
          <p:cNvPicPr>
            <a:picLocks noChangeAspect="1"/>
          </p:cNvPicPr>
          <p:nvPr>
            <p:ph idx="1"/>
          </p:nvPr>
        </p:nvPicPr>
        <p:blipFill>
          <a:blip r:embed="rId2" cstate="print"/>
          <a:srcRect/>
          <a:stretch>
            <a:fillRect/>
          </a:stretch>
        </p:blipFill>
        <p:spPr>
          <a:xfrm>
            <a:off x="984250" y="1600200"/>
            <a:ext cx="7173913" cy="4530725"/>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68313" y="0"/>
            <a:ext cx="8229600" cy="981075"/>
          </a:xfrm>
        </p:spPr>
        <p:txBody>
          <a:bodyPr/>
          <a:lstStyle/>
          <a:p>
            <a:pPr eaLnBrk="1" hangingPunct="1">
              <a:defRPr/>
            </a:pPr>
            <a:r>
              <a:rPr lang="el-GR" smtClean="0"/>
              <a:t>Ανακύκλωση</a:t>
            </a:r>
          </a:p>
        </p:txBody>
      </p:sp>
      <p:sp>
        <p:nvSpPr>
          <p:cNvPr id="74755" name="Rectangle 3"/>
          <p:cNvSpPr>
            <a:spLocks noGrp="1" noChangeArrowheads="1"/>
          </p:cNvSpPr>
          <p:nvPr>
            <p:ph type="body" idx="1"/>
          </p:nvPr>
        </p:nvSpPr>
        <p:spPr>
          <a:xfrm>
            <a:off x="250825" y="981075"/>
            <a:ext cx="8713788" cy="5876925"/>
          </a:xfrm>
        </p:spPr>
        <p:txBody>
          <a:bodyPr/>
          <a:lstStyle/>
          <a:p>
            <a:pPr eaLnBrk="1" hangingPunct="1">
              <a:lnSpc>
                <a:spcPct val="80000"/>
              </a:lnSpc>
              <a:buFont typeface="Wingdings" pitchFamily="2" charset="2"/>
              <a:buNone/>
              <a:defRPr/>
            </a:pPr>
            <a:r>
              <a:rPr lang="en-US" sz="900" smtClean="0">
                <a:latin typeface="Arial" charset="0"/>
              </a:rPr>
              <a:t> </a:t>
            </a:r>
            <a:r>
              <a:rPr lang="el-GR" sz="1400" smtClean="0">
                <a:latin typeface="Arial" charset="0"/>
              </a:rPr>
              <a:t>Το γυαλί το χρησιμοποιούμε συχνά στη ζωή μας σε διάφορες μορφές. Όταν βρεθεί όμως στη φύση δεν αποσυντίθεται γι' αυτό πρέπει να το</a:t>
            </a:r>
          </a:p>
          <a:p>
            <a:pPr eaLnBrk="1" hangingPunct="1">
              <a:lnSpc>
                <a:spcPct val="80000"/>
              </a:lnSpc>
              <a:buFont typeface="Wingdings" pitchFamily="2" charset="2"/>
              <a:buNone/>
              <a:defRPr/>
            </a:pPr>
            <a:r>
              <a:rPr lang="el-GR" sz="1400" smtClean="0">
                <a:latin typeface="Arial" charset="0"/>
              </a:rPr>
              <a:t>ανακυκλώνουμε. Το γυαλί φτιάχνεται από μια ειδική άμμο που την εισάγουμε από το Βέλγιο, από σόδα και μαρμαρόσκονη. Όλα αυτά</a:t>
            </a:r>
          </a:p>
          <a:p>
            <a:pPr eaLnBrk="1" hangingPunct="1">
              <a:lnSpc>
                <a:spcPct val="80000"/>
              </a:lnSpc>
              <a:buFont typeface="Wingdings" pitchFamily="2" charset="2"/>
              <a:buNone/>
              <a:defRPr/>
            </a:pPr>
            <a:r>
              <a:rPr lang="el-GR" sz="1400" smtClean="0">
                <a:latin typeface="Arial" charset="0"/>
              </a:rPr>
              <a:t>ανακατεύονται σε μεγάλα σιλό και πηγαίνουν στον κλίβανο τήξης και γίνονται υαλόμαζα (γυαλί σε υγρή κατάσταση) σε θερμοκρασία 5.000ο</a:t>
            </a:r>
          </a:p>
          <a:p>
            <a:pPr eaLnBrk="1" hangingPunct="1">
              <a:lnSpc>
                <a:spcPct val="80000"/>
              </a:lnSpc>
              <a:buFont typeface="Wingdings" pitchFamily="2" charset="2"/>
              <a:buNone/>
              <a:defRPr/>
            </a:pPr>
            <a:r>
              <a:rPr lang="el-GR" sz="1400" smtClean="0">
                <a:latin typeface="Arial" charset="0"/>
              </a:rPr>
              <a:t>6.000ο C. Η υαλόμαζα πηγαίνει σε ειδικές μηχανές και μπαίνει σε καλούπια που δίνουν το σχήμα των δοχείων. Μια άλλη μηχανή φυσάει για να</a:t>
            </a:r>
          </a:p>
          <a:p>
            <a:pPr eaLnBrk="1" hangingPunct="1">
              <a:lnSpc>
                <a:spcPct val="80000"/>
              </a:lnSpc>
              <a:buFont typeface="Wingdings" pitchFamily="2" charset="2"/>
              <a:buNone/>
              <a:defRPr/>
            </a:pPr>
            <a:r>
              <a:rPr lang="el-GR" sz="1400" smtClean="0">
                <a:latin typeface="Arial" charset="0"/>
              </a:rPr>
              <a:t>δημιουργήσει τον ωφέλιμο χώρο των δοχείων και το γυαλί ψύχεται. Έτσι παίρνουμε τα διάφορα γυάλινα δοχεία. Όλη αυτή η διαδικασία ε</a:t>
            </a:r>
          </a:p>
          <a:p>
            <a:pPr eaLnBrk="1" hangingPunct="1">
              <a:lnSpc>
                <a:spcPct val="80000"/>
              </a:lnSpc>
              <a:buFont typeface="Wingdings" pitchFamily="2" charset="2"/>
              <a:buNone/>
              <a:defRPr/>
            </a:pPr>
            <a:r>
              <a:rPr lang="el-GR" sz="1400" smtClean="0">
                <a:latin typeface="Arial" charset="0"/>
              </a:rPr>
              <a:t>ελέγχεται από το κέντρο ηλεκτρονικού ελέγχου (από ηλεκτρονικούς υπολογιστές). Τα γυάλινα δοχεία ελέγχονται από εργάτες στη αρχή, για να </a:t>
            </a:r>
          </a:p>
          <a:p>
            <a:pPr eaLnBrk="1" hangingPunct="1">
              <a:lnSpc>
                <a:spcPct val="80000"/>
              </a:lnSpc>
              <a:buFont typeface="Wingdings" pitchFamily="2" charset="2"/>
              <a:buNone/>
              <a:defRPr/>
            </a:pPr>
            <a:r>
              <a:rPr lang="el-GR" sz="1400" smtClean="0">
                <a:latin typeface="Arial" charset="0"/>
              </a:rPr>
              <a:t>δουν αν έχουν κάποια ατέλεια. Μετά τον έλεγχο των εργατών, πηγαίνουν σε ειδικές μηχανές οι οποίες ελέγχουν το στόμιο, το σχήμα και τη</a:t>
            </a:r>
          </a:p>
          <a:p>
            <a:pPr eaLnBrk="1" hangingPunct="1">
              <a:lnSpc>
                <a:spcPct val="80000"/>
              </a:lnSpc>
              <a:buFont typeface="Wingdings" pitchFamily="2" charset="2"/>
              <a:buNone/>
              <a:defRPr/>
            </a:pPr>
            <a:r>
              <a:rPr lang="el-GR" sz="1400" smtClean="0">
                <a:latin typeface="Arial" charset="0"/>
              </a:rPr>
              <a:t>χωρητικότητά τους. Αν κάποια δοχεία έχουν ξεφύγει από το μάτι του ανθρώπου τα βγάζουν οι </a:t>
            </a:r>
            <a:r>
              <a:rPr lang="el-GR" sz="1200" smtClean="0">
                <a:latin typeface="Arial" charset="0"/>
              </a:rPr>
              <a:t>μηχανές</a:t>
            </a:r>
            <a:r>
              <a:rPr lang="el-GR" sz="1400" smtClean="0">
                <a:latin typeface="Arial" charset="0"/>
              </a:rPr>
              <a:t>. </a:t>
            </a:r>
            <a:r>
              <a:rPr lang="en-US" sz="1400" smtClean="0">
                <a:latin typeface="Arial" charset="0"/>
              </a:rPr>
              <a:t> </a:t>
            </a:r>
            <a:r>
              <a:rPr lang="el-GR" sz="1400" smtClean="0">
                <a:latin typeface="Arial" charset="0"/>
              </a:rPr>
              <a:t>Αφού τελειώσουν οι έλεγχοι, τα </a:t>
            </a:r>
          </a:p>
          <a:p>
            <a:pPr eaLnBrk="1" hangingPunct="1">
              <a:lnSpc>
                <a:spcPct val="80000"/>
              </a:lnSpc>
              <a:buFont typeface="Wingdings" pitchFamily="2" charset="2"/>
              <a:buNone/>
              <a:defRPr/>
            </a:pPr>
            <a:r>
              <a:rPr lang="el-GR" sz="1400" smtClean="0">
                <a:latin typeface="Arial" charset="0"/>
              </a:rPr>
              <a:t>βάζουν σε παλέτες, τα πακετάρουν και τα πηγαίνουν στα εργοστάσια εμφιάλωσης. Τα μπουκάλια που είναι ραγισμένα ή έχουν άλλη ατέλεια </a:t>
            </a:r>
          </a:p>
          <a:p>
            <a:pPr eaLnBrk="1" hangingPunct="1">
              <a:lnSpc>
                <a:spcPct val="80000"/>
              </a:lnSpc>
              <a:buFont typeface="Wingdings" pitchFamily="2" charset="2"/>
              <a:buNone/>
              <a:defRPr/>
            </a:pPr>
            <a:r>
              <a:rPr lang="el-GR" sz="1400" smtClean="0">
                <a:latin typeface="Arial" charset="0"/>
              </a:rPr>
              <a:t>πηγαίνουν για ανακύκλωση. Υπάρχουν δύο τρόποι ανακύκλωσης. Ο πρώτος είναι η επαναχρησιμοποίηση των μπουκαλιών. Ο δεύτερος </a:t>
            </a:r>
          </a:p>
          <a:p>
            <a:pPr eaLnBrk="1" hangingPunct="1">
              <a:lnSpc>
                <a:spcPct val="80000"/>
              </a:lnSpc>
              <a:buFont typeface="Wingdings" pitchFamily="2" charset="2"/>
              <a:buNone/>
              <a:defRPr/>
            </a:pPr>
            <a:r>
              <a:rPr lang="el-GR" sz="1400" smtClean="0">
                <a:latin typeface="Arial" charset="0"/>
              </a:rPr>
              <a:t>τρόπος έχει σχέση με τα μπουκάλια που δεν μπορούν να επαναχρησιμοποιηθούν και με τα διάφορα γυάλινα αντικείμενα. Αυτά τα </a:t>
            </a:r>
          </a:p>
          <a:p>
            <a:pPr eaLnBrk="1" hangingPunct="1">
              <a:lnSpc>
                <a:spcPct val="80000"/>
              </a:lnSpc>
              <a:buFont typeface="Wingdings" pitchFamily="2" charset="2"/>
              <a:buNone/>
              <a:defRPr/>
            </a:pPr>
            <a:r>
              <a:rPr lang="el-GR" sz="1400" smtClean="0">
                <a:latin typeface="Arial" charset="0"/>
              </a:rPr>
              <a:t>συγκεντρώνουμε σε ειδικούς κάδους. Έπειτα μεταφέρονται στα κέντρα συγκέντρωσης γυαλιού όπου γίνεται ο διαχωρισμός του γυαλιού </a:t>
            </a:r>
          </a:p>
          <a:p>
            <a:pPr eaLnBrk="1" hangingPunct="1">
              <a:lnSpc>
                <a:spcPct val="80000"/>
              </a:lnSpc>
              <a:buFont typeface="Wingdings" pitchFamily="2" charset="2"/>
              <a:buNone/>
              <a:defRPr/>
            </a:pPr>
            <a:r>
              <a:rPr lang="el-GR" sz="1400" smtClean="0">
                <a:latin typeface="Arial" charset="0"/>
              </a:rPr>
              <a:t>ανάλογα με το χρώμα του (άσπρο, πράσινο, καφέ). Μετά το σπάνε σε μικρά κομματάκια (υαλόθραυσμα) και το καθαρίζουν από χαρτιά, πλαστικά κ.ά.</a:t>
            </a:r>
          </a:p>
          <a:p>
            <a:pPr eaLnBrk="1" hangingPunct="1">
              <a:lnSpc>
                <a:spcPct val="80000"/>
              </a:lnSpc>
              <a:buFont typeface="Wingdings" pitchFamily="2" charset="2"/>
              <a:buNone/>
              <a:defRPr/>
            </a:pPr>
            <a:r>
              <a:rPr lang="el-GR" sz="1400" smtClean="0">
                <a:latin typeface="Arial" charset="0"/>
              </a:rPr>
              <a:t>Στη συνέχεια το υαλόθραυσμα οδηγείτε στον κλίβανο τήξης κι ακολουθείται όλη η προηγούμενη διαδικασία.</a:t>
            </a:r>
            <a:r>
              <a:rPr lang="en-US" sz="1400" smtClean="0">
                <a:latin typeface="Arial" charset="0"/>
              </a:rPr>
              <a:t> </a:t>
            </a:r>
            <a:r>
              <a:rPr lang="el-GR" sz="1400" smtClean="0">
                <a:latin typeface="Arial" charset="0"/>
              </a:rPr>
              <a:t>Με την ανακύκλωση του γυαλιού κάνουμε</a:t>
            </a:r>
          </a:p>
          <a:p>
            <a:pPr eaLnBrk="1" hangingPunct="1">
              <a:lnSpc>
                <a:spcPct val="80000"/>
              </a:lnSpc>
              <a:buFont typeface="Wingdings" pitchFamily="2" charset="2"/>
              <a:buNone/>
              <a:defRPr/>
            </a:pPr>
            <a:r>
              <a:rPr lang="el-GR" sz="1400" smtClean="0">
                <a:latin typeface="Arial" charset="0"/>
              </a:rPr>
              <a:t>οικονομία στις πρώτες ύλες και προστατεύουμε το περιβάλλον.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8" name="Rectangle 6"/>
          <p:cNvSpPr>
            <a:spLocks noGrp="1" noChangeArrowheads="1"/>
          </p:cNvSpPr>
          <p:nvPr>
            <p:ph type="title"/>
          </p:nvPr>
        </p:nvSpPr>
        <p:spPr/>
        <p:txBody>
          <a:bodyPr/>
          <a:lstStyle/>
          <a:p>
            <a:pPr eaLnBrk="1" hangingPunct="1">
              <a:defRPr/>
            </a:pPr>
            <a:r>
              <a:rPr lang="el-GR" smtClean="0"/>
              <a:t>Ανακύκλωση</a:t>
            </a:r>
          </a:p>
        </p:txBody>
      </p:sp>
      <p:pic>
        <p:nvPicPr>
          <p:cNvPr id="15363" name="Content Placeholder 3"/>
          <p:cNvPicPr>
            <a:picLocks noGrp="1" noChangeAspect="1"/>
          </p:cNvPicPr>
          <p:nvPr>
            <p:ph sz="half" idx="1"/>
          </p:nvPr>
        </p:nvPicPr>
        <p:blipFill>
          <a:blip r:embed="rId2" cstate="print"/>
          <a:srcRect/>
          <a:stretch>
            <a:fillRect/>
          </a:stretch>
        </p:blipFill>
        <p:spPr>
          <a:xfrm>
            <a:off x="900113" y="1628775"/>
            <a:ext cx="3743325" cy="4537075"/>
          </a:xfrm>
          <a:noFill/>
        </p:spPr>
      </p:pic>
      <p:pic>
        <p:nvPicPr>
          <p:cNvPr id="15364" name="Picture 10" descr="anakyklwsh-gyaliou"/>
          <p:cNvPicPr>
            <a:picLocks noChangeAspect="1" noChangeArrowheads="1"/>
          </p:cNvPicPr>
          <p:nvPr>
            <p:ph sz="half" idx="2"/>
          </p:nvPr>
        </p:nvPicPr>
        <p:blipFill>
          <a:blip r:embed="rId3" cstate="print"/>
          <a:srcRect/>
          <a:stretch>
            <a:fillRect/>
          </a:stretch>
        </p:blipFill>
        <p:spPr>
          <a:xfrm>
            <a:off x="4964113" y="1628775"/>
            <a:ext cx="3395662" cy="4530725"/>
          </a:xfr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defRPr/>
            </a:pPr>
            <a:r>
              <a:rPr lang="el-GR" smtClean="0"/>
              <a:t>Πηγές</a:t>
            </a:r>
          </a:p>
        </p:txBody>
      </p:sp>
      <p:sp>
        <p:nvSpPr>
          <p:cNvPr id="68611" name="Rectangle 3"/>
          <p:cNvSpPr>
            <a:spLocks noGrp="1" noChangeArrowheads="1"/>
          </p:cNvSpPr>
          <p:nvPr>
            <p:ph type="body" idx="1"/>
          </p:nvPr>
        </p:nvSpPr>
        <p:spPr/>
        <p:txBody>
          <a:bodyPr/>
          <a:lstStyle/>
          <a:p>
            <a:pPr eaLnBrk="1" hangingPunct="1">
              <a:defRPr/>
            </a:pPr>
            <a:r>
              <a:rPr lang="en-US" smtClean="0">
                <a:hlinkClick r:id="rId2"/>
              </a:rPr>
              <a:t>www.wikipedia.gr</a:t>
            </a:r>
            <a:endParaRPr lang="en-US" smtClean="0"/>
          </a:p>
          <a:p>
            <a:pPr eaLnBrk="1" hangingPunct="1">
              <a:buFont typeface="Wingdings" pitchFamily="2" charset="2"/>
              <a:buNone/>
              <a:defRPr/>
            </a:pPr>
            <a:endParaRPr lang="el-GR"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5" name="Rectangle 5"/>
          <p:cNvSpPr>
            <a:spLocks noGrp="1" noChangeArrowheads="1"/>
          </p:cNvSpPr>
          <p:nvPr>
            <p:ph type="ctrTitle"/>
          </p:nvPr>
        </p:nvSpPr>
        <p:spPr/>
        <p:txBody>
          <a:bodyPr/>
          <a:lstStyle/>
          <a:p>
            <a:pPr eaLnBrk="1" hangingPunct="1">
              <a:defRPr/>
            </a:pPr>
            <a:r>
              <a:rPr lang="el-GR" smtClean="0"/>
              <a:t>Γεώργιος</a:t>
            </a:r>
            <a:br>
              <a:rPr lang="el-GR" smtClean="0"/>
            </a:br>
            <a:r>
              <a:rPr lang="el-GR" smtClean="0"/>
              <a:t>Νικολακάκος</a:t>
            </a:r>
          </a:p>
        </p:txBody>
      </p:sp>
      <p:sp>
        <p:nvSpPr>
          <p:cNvPr id="71686" name="Rectangle 6"/>
          <p:cNvSpPr>
            <a:spLocks noGrp="1" noChangeArrowheads="1"/>
          </p:cNvSpPr>
          <p:nvPr>
            <p:ph type="subTitle" idx="1"/>
          </p:nvPr>
        </p:nvSpPr>
        <p:spPr/>
        <p:txBody>
          <a:bodyPr/>
          <a:lstStyle/>
          <a:p>
            <a:pPr eaLnBrk="1" hangingPunct="1">
              <a:defRPr/>
            </a:pPr>
            <a:r>
              <a:rPr lang="el-GR" smtClean="0"/>
              <a:t>Γ2</a:t>
            </a:r>
          </a:p>
          <a:p>
            <a:pPr eaLnBrk="1" hangingPunct="1">
              <a:defRPr/>
            </a:pPr>
            <a:r>
              <a:rPr lang="el-GR" smtClean="0"/>
              <a:t>2ο Γυμνάσιο Σπάρτης</a:t>
            </a:r>
          </a:p>
          <a:p>
            <a:pPr eaLnBrk="1" hangingPunct="1">
              <a:defRPr/>
            </a:pPr>
            <a:r>
              <a:rPr lang="el-GR" smtClean="0"/>
              <a:t>2015</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defRPr/>
            </a:pPr>
            <a:r>
              <a:rPr lang="el-GR" b="1" smtClean="0"/>
              <a:t>Ορισμός </a:t>
            </a:r>
          </a:p>
        </p:txBody>
      </p:sp>
      <p:sp>
        <p:nvSpPr>
          <p:cNvPr id="52227" name="Rectangle 3"/>
          <p:cNvSpPr>
            <a:spLocks noGrp="1" noChangeArrowheads="1"/>
          </p:cNvSpPr>
          <p:nvPr>
            <p:ph type="body" idx="1"/>
          </p:nvPr>
        </p:nvSpPr>
        <p:spPr>
          <a:xfrm>
            <a:off x="457200" y="1600200"/>
            <a:ext cx="8229600" cy="4852988"/>
          </a:xfrm>
        </p:spPr>
        <p:txBody>
          <a:bodyPr/>
          <a:lstStyle/>
          <a:p>
            <a:pPr eaLnBrk="1" hangingPunct="1">
              <a:lnSpc>
                <a:spcPct val="90000"/>
              </a:lnSpc>
              <a:defRPr/>
            </a:pPr>
            <a:r>
              <a:rPr lang="el-GR" sz="2800" smtClean="0">
                <a:latin typeface="Arial" charset="0"/>
              </a:rPr>
              <a:t>Το γυαλί είναι υλικό </a:t>
            </a:r>
            <a:r>
              <a:rPr lang="el-GR" sz="2800" smtClean="0">
                <a:latin typeface="Arial" charset="0"/>
                <a:hlinkClick r:id="rId2" tooltip="Στερεό"/>
              </a:rPr>
              <a:t>στερεό</a:t>
            </a:r>
            <a:r>
              <a:rPr lang="el-GR" sz="2800" smtClean="0">
                <a:latin typeface="Arial" charset="0"/>
              </a:rPr>
              <a:t> και </a:t>
            </a:r>
            <a:r>
              <a:rPr lang="el-GR" sz="2800" smtClean="0">
                <a:latin typeface="Arial" charset="0"/>
                <a:hlinkClick r:id="rId3" tooltip="Άμορφο στερεό"/>
              </a:rPr>
              <a:t>άμορφο</a:t>
            </a:r>
            <a:r>
              <a:rPr lang="el-GR" sz="2800" smtClean="0">
                <a:latin typeface="Arial" charset="0"/>
              </a:rPr>
              <a:t>, δηλαδή δεν παρουσιάζει </a:t>
            </a:r>
            <a:r>
              <a:rPr lang="el-GR" sz="2800" smtClean="0">
                <a:latin typeface="Arial" charset="0"/>
                <a:hlinkClick r:id="rId4" tooltip="Κρύσταλλος"/>
              </a:rPr>
              <a:t>κρυσταλλική</a:t>
            </a:r>
            <a:r>
              <a:rPr lang="el-GR" sz="2800" smtClean="0">
                <a:latin typeface="Arial" charset="0"/>
              </a:rPr>
              <a:t> δομή. Είναι ημιδιάφανο ή διάφανο, εύθραυστο, άκαμπτο και σκληρό. Λόγω της μη κρυσταλλικότητάς του, ο όρος «ύαλος» έχει επεκταθεί σημαίνοντας όλα τα άμορφα στερεά. Η διαφάνειά του αφορά στο ορατό φως, γιατί το κοινό γυαλί είναι διάφανο για την υπεριώδη ακτινοβολία. Ως υλικό είναι χημικά και βιολογικά αδρανές, πλήρως ανακυκλώσιμο και, κατά συνέπεια, ιδιαίτερα κατάλληλο για χρήση σε κατασκευή συσκευασιών τροφίμων και ποτών.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defRPr/>
            </a:pPr>
            <a:r>
              <a:rPr lang="el-GR" smtClean="0"/>
              <a:t>Ιστορική Αναδρομή</a:t>
            </a:r>
          </a:p>
        </p:txBody>
      </p:sp>
      <p:sp>
        <p:nvSpPr>
          <p:cNvPr id="54275" name="Rectangle 3"/>
          <p:cNvSpPr>
            <a:spLocks noGrp="1" noChangeArrowheads="1"/>
          </p:cNvSpPr>
          <p:nvPr>
            <p:ph type="body" idx="1"/>
          </p:nvPr>
        </p:nvSpPr>
        <p:spPr>
          <a:xfrm>
            <a:off x="395288" y="1341438"/>
            <a:ext cx="8424862" cy="5256212"/>
          </a:xfrm>
        </p:spPr>
        <p:txBody>
          <a:bodyPr/>
          <a:lstStyle/>
          <a:p>
            <a:pPr eaLnBrk="1" hangingPunct="1">
              <a:defRPr/>
            </a:pPr>
            <a:r>
              <a:rPr lang="el-GR" sz="2000" smtClean="0">
                <a:latin typeface="Arial" charset="0"/>
              </a:rPr>
              <a:t>Η κατασκευή του γυαλιού άρχισε γύρω στο 1500 π.Χ στην Αίγυπτο και τη Μεσοποταμία. Το πρώτο φυσικό γυαλί ήταν ο οψιδιανός. Οι πρώτοι υαλουργοί έδιναν σχήμα και μορφή στο μαλακό γυαλί τυλίγοντας το γύρω από ένα πυρήνα άμμου η πηλού, ψύχοντας στη συνέχεια το γυαλί και αφαιρώντας το υλικό του πυρήνα. Κατά την επόμενη χιλιετία, η υαλουργία διαδόθηκε ευρύτερα. Χρησιμοποιούνταν κυρίως από τις βασιλικές οικογένειες η για θρησκευτικές τελετές. Γύρω στο 300 π.Χ κάποιοι Σύριοι υαλουργοί εφηύραν το σωλήνα του φυσητού γυαλιού σε αναρίθμητα σχήματα και πάχη. Οι Ρωμαίοι έφεραν την επανάσταση στην υαλουργία τον πρώτο αιώνα μ.Χ με τη χρήση διαφόρων κατασκευαστικών τεχνικών. Μεταξύ αυτών ήταν το φύσημα γυαλιού σε ελεύθερη μορφή, το φύσημα γυαλιού σε καλούπι και η συμπίεση γυαλιού σε καλούπι. Άρχισαν επίσης να κατασκευάζουν καθρέπτες. Με την πτώση της Ρωμαϊκής Αυτοκρατορίας ,όμως, χάθηκε ένα μεγάλο μέρος της εξαίσιας υαλουργικής τέχνης. Στη Δυτική Ευρώπη, το γυαλί έγινε και πάλι ένα προϊόν αποκλειστικά για τους πλουσίους. </a:t>
            </a:r>
          </a:p>
          <a:p>
            <a:pPr eaLnBrk="1" hangingPunct="1">
              <a:defRPr/>
            </a:pPr>
            <a:endParaRPr lang="el-GR" sz="2000" smtClean="0">
              <a:latin typeface="Arial" charset="0"/>
            </a:endParaRPr>
          </a:p>
          <a:p>
            <a:pPr eaLnBrk="1" hangingPunct="1">
              <a:buFont typeface="Wingdings" pitchFamily="2" charset="2"/>
              <a:buNone/>
              <a:defRPr/>
            </a:pPr>
            <a:endParaRPr lang="el-GR" sz="1800" smtClean="0">
              <a:latin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defRPr/>
            </a:pPr>
            <a:r>
              <a:rPr lang="el-GR" smtClean="0"/>
              <a:t>Ιστορική Αναδρομή</a:t>
            </a:r>
          </a:p>
        </p:txBody>
      </p:sp>
      <p:sp>
        <p:nvSpPr>
          <p:cNvPr id="56323" name="Rectangle 3"/>
          <p:cNvSpPr>
            <a:spLocks noGrp="1" noChangeArrowheads="1"/>
          </p:cNvSpPr>
          <p:nvPr>
            <p:ph type="body" idx="1"/>
          </p:nvPr>
        </p:nvSpPr>
        <p:spPr>
          <a:xfrm>
            <a:off x="468313" y="1268413"/>
            <a:ext cx="8229600" cy="5329237"/>
          </a:xfrm>
        </p:spPr>
        <p:txBody>
          <a:bodyPr/>
          <a:lstStyle/>
          <a:p>
            <a:pPr eaLnBrk="1" hangingPunct="1">
              <a:lnSpc>
                <a:spcPct val="80000"/>
              </a:lnSpc>
              <a:defRPr/>
            </a:pPr>
            <a:r>
              <a:rPr lang="el-GR" sz="2000" smtClean="0">
                <a:latin typeface="Arial" charset="0"/>
              </a:rPr>
              <a:t>Οι Βενετοί άρχισαν να αναπτύσσουν τη δική τους υαλουργία στα τέλη του 13ου αιώνα. Τελειοποίησαν μια τεχνική για το επίπεδο γυαλί. Οι βενετικές τεχνικές διαδόθηκαν σε ολόκληρη την Ευρώπη. Πολύ σύντομα οι Γάλλοι υαλουργοί βελτίωσαν τις ιταλικές τεχνικές. Στο μεταξύ, η υαλουργία τελειοποιούνταν και στη Γερμανία, τη Βόρεια Βοημία και την Αγγλία. Την ίδια περίπου περίοδο άρχισε για πρώτη φορά η παραγωγή υαλοπινάκων στη Γαλλία. Με την ίδρυση της Βρετανικής Εταιρείας Υαλοπινάκων το 1773, η Αγγλία έγινε το κέντρο του κόσμου. Φοβούμενη τον ανταγωνισμό για τις εγχώριες υαλουργίες, απαγόρευσε την υαλουργία στην Αμερική. Με την Αμερικανική Επανάσταση όμως, προέκυψε μια εισροή ευρωπαϊκής εμπειρίας στην κατασκευή γυαλιού. Η πρώτη αμερικανική καινοτομία στην υαλουργία ήταν μια πρέσα γυαλιού που κατοχυρώθηκε ως ευρεσιτεχνία το 1825. Το 1871 ο William Pilkington εφηύρε μια μηχανή που αυτοματοποίησε την παραγωγή των υαλοπινάκων. Η τεχνική αυτή βελτιώθηκε από τον J.H.Lubber στην Αμερική το 1903. Ανάμεσα στη δεκαετία του 1920 και του 1930 άρχισε να κυριαρχεί στην παραγωγή γυαλιού η τεχνική "έλξης" - επίπεδο γυαλί με την καλύτερη μέχρι τότε ποιότητα - με αποτέλεσμα τη πτώση των τιμών σε ολόκληρη την υαλουργία.</a:t>
            </a:r>
          </a:p>
          <a:p>
            <a:pPr eaLnBrk="1" hangingPunct="1">
              <a:lnSpc>
                <a:spcPct val="80000"/>
              </a:lnSpc>
              <a:defRPr/>
            </a:pPr>
            <a:endParaRPr lang="el-GR" sz="2000" smtClean="0">
              <a:latin typeface="Arial" charset="0"/>
            </a:endParaRPr>
          </a:p>
          <a:p>
            <a:pPr eaLnBrk="1" hangingPunct="1">
              <a:lnSpc>
                <a:spcPct val="80000"/>
              </a:lnSpc>
              <a:buFont typeface="Wingdings" pitchFamily="2" charset="2"/>
              <a:buNone/>
              <a:defRPr/>
            </a:pPr>
            <a:endParaRPr lang="el-GR" sz="2000" smtClean="0">
              <a:latin typeface="Arial" charset="0"/>
            </a:endParaRPr>
          </a:p>
          <a:p>
            <a:pPr eaLnBrk="1" hangingPunct="1">
              <a:lnSpc>
                <a:spcPct val="80000"/>
              </a:lnSpc>
              <a:buFont typeface="Wingdings" pitchFamily="2" charset="2"/>
              <a:buNone/>
              <a:defRPr/>
            </a:pPr>
            <a:endParaRPr lang="el-GR" sz="2000" smtClean="0">
              <a:latin typeface="Arial" charset="0"/>
            </a:endParaRPr>
          </a:p>
          <a:p>
            <a:pPr eaLnBrk="1" hangingPunct="1">
              <a:lnSpc>
                <a:spcPct val="80000"/>
              </a:lnSpc>
              <a:buFont typeface="Wingdings" pitchFamily="2" charset="2"/>
              <a:buNone/>
              <a:defRPr/>
            </a:pPr>
            <a:endParaRPr lang="el-GR" sz="1800" smtClean="0">
              <a:latin typeface="Arial"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defRPr/>
            </a:pPr>
            <a:r>
              <a:rPr lang="el-GR" smtClean="0"/>
              <a:t>Ιστορική Αναδρομή</a:t>
            </a:r>
          </a:p>
        </p:txBody>
      </p:sp>
      <p:sp>
        <p:nvSpPr>
          <p:cNvPr id="57347" name="Rectangle 3"/>
          <p:cNvSpPr>
            <a:spLocks noGrp="1" noChangeArrowheads="1"/>
          </p:cNvSpPr>
          <p:nvPr>
            <p:ph type="body" idx="1"/>
          </p:nvPr>
        </p:nvSpPr>
        <p:spPr>
          <a:xfrm>
            <a:off x="457200" y="1268413"/>
            <a:ext cx="8229600" cy="5400675"/>
          </a:xfrm>
        </p:spPr>
        <p:txBody>
          <a:bodyPr/>
          <a:lstStyle/>
          <a:p>
            <a:pPr eaLnBrk="1" hangingPunct="1">
              <a:lnSpc>
                <a:spcPct val="80000"/>
              </a:lnSpc>
              <a:defRPr/>
            </a:pPr>
            <a:r>
              <a:rPr lang="el-GR" sz="2000" smtClean="0">
                <a:latin typeface="Arial" charset="0"/>
              </a:rPr>
              <a:t>Έως το 1929, το 70% της παραγωγής επίπεδου γυαλιού στην Αμερική διοχετευόταν στην αυτοκινητοβιομηχανία. Η παραγωγή γυαλιού άλλαξε μια για πάντα όταν ο Alastair Pilkington ανέπτυξε τη σύγχρονη τεχνική του γυαλιού float στη δεκαετία του1950. Σήμερα το 90% του παγκοσμίου επιπέδου γυαλιού παράγεται ακόμη με τη χρήση αυτής της τεχνικής. Στη δεκαετία του 1960, οι εταιρείες αύξησαν τον όγκο παραγωγής τους, ενώ παράλληλα μείωσαν την τιμή του επίπεδου γυαλιού. Με τη παγκόσμια ενεργειακή κρίση στις αρχές της δεκαετίας του 1970, η ζήτηση για επίπεδο γυαλί μειώθηκε και ολόκληρη η βιομηχανία υπέφερε. Οι κατασκευαστές γυαλιού άρχισαν να καθιερώνουν νέες ανακλαστικές επιστρώσεις υψηλών και μεσαίων αποδόσεων όσον αφορά τη μετάδοση του ορατού φωτός, της ηλιακής ακτινοβολίας και το συντελεστή σκίασης. Επίσης, δημιουργήθηκαν νέα φύλλα γυαλιού που έκαναν ευκολότερη τη κύρτωση του επίπεδου γυαλιού για εφαρμογές όπως ο αεροδυναμικός σχεδιασμός των αυτοκινήτων. Ορισμένοι Ευρωπαίοι κατασκευαστές έχουν συνδυάσει διαφορετικά πάχη γυαλιού για να φιλτράρουν διάφορες συχνότητες θορύβου, ενώ άλλοι έχουν υιοθετήσει το πολύφυλλο γυαλί για να περιορίσουν την ηχορύπανση.</a:t>
            </a:r>
          </a:p>
          <a:p>
            <a:pPr eaLnBrk="1" hangingPunct="1">
              <a:lnSpc>
                <a:spcPct val="80000"/>
              </a:lnSpc>
              <a:defRPr/>
            </a:pPr>
            <a:endParaRPr lang="el-GR" sz="2000" smtClean="0">
              <a:latin typeface="Arial" charset="0"/>
            </a:endParaRPr>
          </a:p>
          <a:p>
            <a:pPr eaLnBrk="1" hangingPunct="1">
              <a:lnSpc>
                <a:spcPct val="80000"/>
              </a:lnSpc>
              <a:defRPr/>
            </a:pPr>
            <a:endParaRPr lang="el-GR" sz="2000" smtClean="0">
              <a:latin typeface="Arial" charset="0"/>
            </a:endParaRPr>
          </a:p>
          <a:p>
            <a:pPr eaLnBrk="1" hangingPunct="1">
              <a:lnSpc>
                <a:spcPct val="80000"/>
              </a:lnSpc>
              <a:buFont typeface="Wingdings" pitchFamily="2" charset="2"/>
              <a:buNone/>
              <a:defRPr/>
            </a:pPr>
            <a:endParaRPr lang="el-GR" sz="2000" smtClean="0">
              <a:latin typeface="Arial" charset="0"/>
            </a:endParaRPr>
          </a:p>
          <a:p>
            <a:pPr eaLnBrk="1" hangingPunct="1">
              <a:lnSpc>
                <a:spcPct val="80000"/>
              </a:lnSpc>
              <a:buFont typeface="Wingdings" pitchFamily="2" charset="2"/>
              <a:buNone/>
              <a:defRPr/>
            </a:pPr>
            <a:endParaRPr lang="el-GR" sz="2000" smtClean="0">
              <a:latin typeface="Arial"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395288" y="115888"/>
            <a:ext cx="8229600" cy="1009650"/>
          </a:xfrm>
        </p:spPr>
        <p:txBody>
          <a:bodyPr/>
          <a:lstStyle/>
          <a:p>
            <a:pPr eaLnBrk="1" hangingPunct="1">
              <a:defRPr/>
            </a:pPr>
            <a:r>
              <a:rPr lang="el-GR" smtClean="0"/>
              <a:t>Ιστορική Αναδρομή</a:t>
            </a:r>
          </a:p>
        </p:txBody>
      </p:sp>
      <p:sp>
        <p:nvSpPr>
          <p:cNvPr id="58371" name="Rectangle 3"/>
          <p:cNvSpPr>
            <a:spLocks noGrp="1" noChangeArrowheads="1"/>
          </p:cNvSpPr>
          <p:nvPr>
            <p:ph type="body" idx="1"/>
          </p:nvPr>
        </p:nvSpPr>
        <p:spPr>
          <a:xfrm>
            <a:off x="539750" y="1052513"/>
            <a:ext cx="8229600" cy="5616575"/>
          </a:xfrm>
        </p:spPr>
        <p:txBody>
          <a:bodyPr/>
          <a:lstStyle/>
          <a:p>
            <a:pPr eaLnBrk="1" hangingPunct="1">
              <a:lnSpc>
                <a:spcPct val="80000"/>
              </a:lnSpc>
              <a:defRPr/>
            </a:pPr>
            <a:r>
              <a:rPr lang="el-GR" sz="2000" smtClean="0">
                <a:latin typeface="Arial" charset="0"/>
              </a:rPr>
              <a:t>Μια άλλη σημαντική περιοχή ενδιαφέροντος στη βιομηχανία στην επόμενη δεκαετία θα είναι η ηλεκτροχρωμική και η φωτοχρωμική τεχνολογία επιτρέπουν στο επίπεδο γυαλί να αντιληφθεί τις αλλαγές στο φως και να ρυθμίζεται ανάλογα. Καθώς η βιομηχανία του γυαλιού διευρύνεται, ο όγκος παραγωγής ξεπερνά την παγκόσμια ζήτηση κατά 1% περίπου ετησίως. Η Ευρώπη μαζί με το σύνολο της Αμερικής θα έχουν επαρκή όγκο παραγωγής για να καλύψουν τις δικές τους ανάγκες σε γυαλί. Από την άλλη μεριά, τα περιθώρια κέρδους στην Κίνα έχουν ήδη εξαφανιστεί, αφού η τιμή πώλησης είναι σχεδόν ίση με το κόστος παραγωγής. Οι άνθρωποι του χώρου της κατασκευής και κατεργασίας γυαλιού έχουν μια μοναδική επιχειρηματική δραστηριότητα, με μια μεγάλη παράδοση παροχής προϊόντων στους πελάτες τους, τα οποία οι ίδιοι βρίσκουν ελκυστικά τόσο από άποψη μορφής όσο και από λειτουργική άποψη. Εκτός αυτού, πόσες σύγχρονες βιομηχανίες έχουν ιστορία 3500 χρόνων; Για να συνεχίσουν την παράδοση της συνεχούς βελτίωσης των προϊόντων τους, είναι ανάγκη να μην λησμονούν ότι είναι οι ίδιοι οι πελάτες που κατευθύνουν τη βιομηχανία τους. Χρειάζεται να γνωρίζουν τις ανάγκες και τις προσδοκίες των πελατών σε ολόκληρο το κόσμο, και να ικανοποιούν τις ανάγκες τους με τις καινοτομίες στα προϊόντα τους. Αν το καταφέρουν, τότε είναι σίγουρο ότι θα έχουν συνεχή επιτυχία ως βιομηχανία.</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defRPr/>
            </a:pPr>
            <a:r>
              <a:rPr lang="el-GR" smtClean="0"/>
              <a:t>Βασικοί Τύποι</a:t>
            </a:r>
          </a:p>
        </p:txBody>
      </p:sp>
      <p:sp>
        <p:nvSpPr>
          <p:cNvPr id="59395" name="Rectangle 3"/>
          <p:cNvSpPr>
            <a:spLocks noGrp="1" noChangeArrowheads="1"/>
          </p:cNvSpPr>
          <p:nvPr>
            <p:ph type="body" idx="1"/>
          </p:nvPr>
        </p:nvSpPr>
        <p:spPr>
          <a:xfrm>
            <a:off x="395288" y="1268413"/>
            <a:ext cx="8424862" cy="5184775"/>
          </a:xfrm>
        </p:spPr>
        <p:txBody>
          <a:bodyPr/>
          <a:lstStyle/>
          <a:p>
            <a:pPr eaLnBrk="1" hangingPunct="1">
              <a:lnSpc>
                <a:spcPct val="80000"/>
              </a:lnSpc>
              <a:defRPr/>
            </a:pPr>
            <a:r>
              <a:rPr lang="el-GR" sz="1800" b="1" smtClean="0">
                <a:solidFill>
                  <a:srgbClr val="000000"/>
                </a:solidFill>
                <a:effectLst>
                  <a:outerShdw blurRad="38100" dist="38100" dir="2700000" algn="tl">
                    <a:srgbClr val="FFFFFF"/>
                  </a:outerShdw>
                </a:effectLst>
              </a:rPr>
              <a:t>Κοινό γυαλί:</a:t>
            </a:r>
            <a:r>
              <a:rPr lang="el-GR" sz="1800" b="1" smtClean="0"/>
              <a:t> </a:t>
            </a:r>
            <a:r>
              <a:rPr lang="el-GR" sz="1800" smtClean="0">
                <a:effectLst/>
              </a:rPr>
              <a:t>Είναι φθηνό στην κατασκευή του και παρουσιάζει οπτικές και φυσικές ιδιότητες που το κάνουν κατάλληλο για την κατασκευή κοινών αντικειμένων, όπως παράθυρα και οικιακά σκεύη (ποτήρια, φιάλες.)</a:t>
            </a:r>
            <a:r>
              <a:rPr lang="el-GR" sz="1800" smtClean="0">
                <a:solidFill>
                  <a:srgbClr val="17375E"/>
                </a:solidFill>
                <a:effectLst/>
              </a:rPr>
              <a:t>    </a:t>
            </a:r>
          </a:p>
          <a:p>
            <a:pPr eaLnBrk="1" hangingPunct="1">
              <a:lnSpc>
                <a:spcPct val="80000"/>
              </a:lnSpc>
              <a:defRPr/>
            </a:pPr>
            <a:r>
              <a:rPr lang="el-GR" sz="1800" b="1" smtClean="0">
                <a:solidFill>
                  <a:srgbClr val="000000"/>
                </a:solidFill>
                <a:effectLst>
                  <a:outerShdw blurRad="38100" dist="38100" dir="2700000" algn="tl">
                    <a:srgbClr val="FFFFFF"/>
                  </a:outerShdw>
                </a:effectLst>
              </a:rPr>
              <a:t>Γυαλί μολύβδου:</a:t>
            </a:r>
            <a:r>
              <a:rPr lang="el-GR" sz="1800" smtClean="0"/>
              <a:t> </a:t>
            </a:r>
            <a:r>
              <a:rPr lang="el-GR" sz="1800" smtClean="0">
                <a:effectLst/>
              </a:rPr>
              <a:t>Έχει μεγάλη ανθεκτικότητα και τα αντικείμενα από γυαλί μολύβδου είναι πολύ στιλπνά και με υψηλό δείκτη διάθλασης γι’ αυτό είναι κατάλληλο υλικό για την κατασκευή διακοσμητικών αντικειμένων και ακριβών ειδών οικιακής χρήσης. Επίσης χρησιμοποιείται στην κατασκευή οπτικών οργάνων (π.χ. φακών).</a:t>
            </a:r>
          </a:p>
          <a:p>
            <a:pPr eaLnBrk="1" hangingPunct="1">
              <a:lnSpc>
                <a:spcPct val="80000"/>
              </a:lnSpc>
              <a:defRPr/>
            </a:pPr>
            <a:r>
              <a:rPr lang="el-GR" sz="1800" b="1" smtClean="0">
                <a:solidFill>
                  <a:srgbClr val="000000"/>
                </a:solidFill>
                <a:effectLst>
                  <a:outerShdw blurRad="38100" dist="38100" dir="2700000" algn="tl">
                    <a:srgbClr val="FFFFFF"/>
                  </a:outerShdw>
                </a:effectLst>
              </a:rPr>
              <a:t>Γυαλί βορίου:</a:t>
            </a:r>
            <a:r>
              <a:rPr lang="el-GR" sz="1800" b="1" smtClean="0"/>
              <a:t> </a:t>
            </a:r>
            <a:r>
              <a:rPr lang="el-GR" sz="1800" smtClean="0">
                <a:effectLst/>
              </a:rPr>
              <a:t>Είναι γνωστότερο με την εμπορική ονομασία </a:t>
            </a:r>
            <a:r>
              <a:rPr lang="el-GR" sz="1800" b="1" smtClean="0">
                <a:effectLst/>
              </a:rPr>
              <a:t>Pyrex.</a:t>
            </a:r>
            <a:r>
              <a:rPr lang="el-GR" sz="1800" smtClean="0">
                <a:effectLst/>
              </a:rPr>
              <a:t> Χρησιμοποιείται για την κατασκευή εργαστηριακών οργάνων και συσκευών, συσκευασιών για φαρμακευτικά προϊόντων, σε λαμπτήρες υψηλών αποδόσεων (π.χ. προβολέων) αλλά και για οικιακές εφαρμογές .</a:t>
            </a:r>
          </a:p>
          <a:p>
            <a:pPr eaLnBrk="1" hangingPunct="1">
              <a:lnSpc>
                <a:spcPct val="80000"/>
              </a:lnSpc>
              <a:defRPr/>
            </a:pPr>
            <a:r>
              <a:rPr lang="el-GR" sz="1800" b="1" smtClean="0">
                <a:solidFill>
                  <a:srgbClr val="000000"/>
                </a:solidFill>
                <a:effectLst>
                  <a:outerShdw blurRad="38100" dist="38100" dir="2700000" algn="tl">
                    <a:srgbClr val="FFFFFF"/>
                  </a:outerShdw>
                </a:effectLst>
              </a:rPr>
              <a:t>Υαλόνημα:</a:t>
            </a:r>
            <a:r>
              <a:rPr lang="el-GR" sz="1800" b="1" smtClean="0"/>
              <a:t> </a:t>
            </a:r>
            <a:r>
              <a:rPr lang="el-GR" sz="1800" smtClean="0">
                <a:effectLst/>
              </a:rPr>
              <a:t>Κατασκευάζεται από πολλούς και διαφορετικούς τύπους γυαλιού σε μορφή νήματος. Το υαλόνημα από κοινό γυαλί είναι κατάλληλο για κατασκευή μονώσεων ενώ το υαλόνημα από γυαλί βορίου χρησιμοποιείται για την ενίσχυση κατασκευών από πλαστικό (για κράνη, μικρά σκάφη, σασί αυτοκινήτων, κτλ). και είναι γνωστό με το εμπορικό όνομα </a:t>
            </a:r>
            <a:r>
              <a:rPr lang="el-GR" sz="1800" b="1" i="1" smtClean="0">
                <a:effectLst/>
              </a:rPr>
              <a:t>Fiberglas. </a:t>
            </a:r>
            <a:r>
              <a:rPr lang="el-GR" sz="1800" smtClean="0">
                <a:effectLst/>
              </a:rPr>
              <a:t>Μια πιο πρόσφατη εφαρμογή είναι η κατασκευή οπτικών ινών, που χρησιμοποιούνται για τη μετάδοση φωτεινών σημάτων.</a:t>
            </a:r>
            <a:r>
              <a:rPr lang="el-GR" sz="1800" smtClean="0">
                <a:solidFill>
                  <a:schemeClr val="hlink"/>
                </a:solidFill>
                <a:effectLst/>
              </a:rPr>
              <a:t>  </a:t>
            </a:r>
            <a:br>
              <a:rPr lang="el-GR" sz="1800" smtClean="0">
                <a:solidFill>
                  <a:schemeClr val="hlink"/>
                </a:solidFill>
                <a:effectLst/>
              </a:rPr>
            </a:br>
            <a:endParaRPr lang="el-GR" sz="1800" smtClean="0">
              <a:solidFill>
                <a:schemeClr val="hlink"/>
              </a:solidFill>
            </a:endParaRPr>
          </a:p>
          <a:p>
            <a:pPr eaLnBrk="1" hangingPunct="1">
              <a:lnSpc>
                <a:spcPct val="80000"/>
              </a:lnSpc>
              <a:defRPr/>
            </a:pPr>
            <a:endParaRPr lang="el-GR" sz="1800" smtClean="0">
              <a:solidFill>
                <a:schemeClr val="accent2"/>
              </a:solidFill>
            </a:endParaRPr>
          </a:p>
          <a:p>
            <a:pPr eaLnBrk="1" hangingPunct="1">
              <a:lnSpc>
                <a:spcPct val="80000"/>
              </a:lnSpc>
              <a:defRPr/>
            </a:pPr>
            <a:endParaRPr lang="el-GR" sz="1800" smtClean="0"/>
          </a:p>
          <a:p>
            <a:pPr eaLnBrk="1" hangingPunct="1">
              <a:lnSpc>
                <a:spcPct val="80000"/>
              </a:lnSpc>
              <a:defRPr/>
            </a:pPr>
            <a:endParaRPr lang="el-GR" sz="1800" smtClean="0"/>
          </a:p>
          <a:p>
            <a:pPr eaLnBrk="1" hangingPunct="1">
              <a:lnSpc>
                <a:spcPct val="80000"/>
              </a:lnSpc>
              <a:defRPr/>
            </a:pPr>
            <a:endParaRPr lang="el-GR" sz="18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defRPr/>
            </a:pPr>
            <a:r>
              <a:rPr lang="el-GR" smtClean="0"/>
              <a:t>Ειδικοί Τύποι</a:t>
            </a:r>
          </a:p>
        </p:txBody>
      </p:sp>
      <p:sp>
        <p:nvSpPr>
          <p:cNvPr id="61443" name="Rectangle 3"/>
          <p:cNvSpPr>
            <a:spLocks noGrp="1" noChangeArrowheads="1"/>
          </p:cNvSpPr>
          <p:nvPr>
            <p:ph type="body" idx="1"/>
          </p:nvPr>
        </p:nvSpPr>
        <p:spPr>
          <a:xfrm>
            <a:off x="468313" y="1341438"/>
            <a:ext cx="8229600" cy="4530725"/>
          </a:xfrm>
        </p:spPr>
        <p:txBody>
          <a:bodyPr/>
          <a:lstStyle/>
          <a:p>
            <a:pPr eaLnBrk="1" hangingPunct="1">
              <a:lnSpc>
                <a:spcPct val="80000"/>
              </a:lnSpc>
              <a:defRPr/>
            </a:pPr>
            <a:r>
              <a:rPr lang="el-GR" sz="1600" b="1" smtClean="0"/>
              <a:t>Γυαλί αργιλίου</a:t>
            </a:r>
            <a:r>
              <a:rPr lang="el-GR" sz="1600" smtClean="0"/>
              <a:t>: Περιέχει περίπου 20% οξειδίου του αργιλίου, μικρά ποσοστά οξειδίων του βορίου και του μαγνησίου, αλλά πολύ μικρό ποσοστό οξειδίων των αλκαλίων. Το γυαλί αυτού του τύπου είναι ιδιαίτερα θερμοανθεκτικό και χρησιμοποιείται σε θαλάμους καύσεων, σε γυαλιά οργάνων μέτρησης υψηλών θερμοκρασιών και σε λαμπτήρες αλογόνου, στους οποίους η θερμοκρασία αυτού του γυαλιού μπορεί να φθάσει και τους 750οC.</a:t>
            </a:r>
          </a:p>
          <a:p>
            <a:pPr eaLnBrk="1" hangingPunct="1">
              <a:lnSpc>
                <a:spcPct val="80000"/>
              </a:lnSpc>
              <a:buFont typeface="Wingdings" pitchFamily="2" charset="2"/>
              <a:buNone/>
              <a:defRPr/>
            </a:pPr>
            <a:endParaRPr lang="el-GR" sz="1600" smtClean="0"/>
          </a:p>
          <a:p>
            <a:pPr eaLnBrk="1" hangingPunct="1">
              <a:lnSpc>
                <a:spcPct val="80000"/>
              </a:lnSpc>
              <a:defRPr/>
            </a:pPr>
            <a:r>
              <a:rPr lang="el-GR" sz="1600" b="1" smtClean="0"/>
              <a:t>Γυαλί αλκαλίων - βαρίου</a:t>
            </a:r>
            <a:r>
              <a:rPr lang="el-GR" sz="1600" smtClean="0"/>
              <a:t>: Χωρίς αυτό τον τύπο γυαλιού, η χρήση οθονών για υπολογιστές και τηλεοράσεις θα ήταν πολύ επικίνδυνη: Η </a:t>
            </a:r>
            <a:r>
              <a:rPr lang="el-GR" sz="1600" smtClean="0">
                <a:hlinkClick r:id="rId2" tooltip="Καθοδικός σωλήνας"/>
              </a:rPr>
              <a:t>Oθόνη καθοδικών ακτίνων</a:t>
            </a:r>
            <a:r>
              <a:rPr lang="el-GR" sz="1600" smtClean="0"/>
              <a:t>, από τον τρόπο λειτουργίας της, παράγει ιδιαίτερα επικίνδυνες ακτινοβολίες (</a:t>
            </a:r>
            <a:r>
              <a:rPr lang="el-GR" sz="1600" smtClean="0">
                <a:hlinkClick r:id="rId3" tooltip="Ακτίνες Χ"/>
              </a:rPr>
              <a:t>Ακτίνες Χ</a:t>
            </a:r>
            <a:r>
              <a:rPr lang="el-GR" sz="1600" smtClean="0"/>
              <a:t>), οι οποίες απορροφώνται από αυτόν τον τύπο γυαλιού, που περιέχει εκτός από οξείδιο του μολύβδου σε χαμηλό ποσοστό, και οξείδιο του </a:t>
            </a:r>
            <a:r>
              <a:rPr lang="el-GR" sz="1600" smtClean="0">
                <a:hlinkClick r:id="rId4" tooltip="Βάριο"/>
              </a:rPr>
              <a:t>βαρίου</a:t>
            </a:r>
            <a:r>
              <a:rPr lang="el-GR" sz="1600" smtClean="0"/>
              <a:t> (BaO) και του </a:t>
            </a:r>
            <a:r>
              <a:rPr lang="el-GR" sz="1600" smtClean="0">
                <a:hlinkClick r:id="rId5" tooltip="Στρόντιο"/>
              </a:rPr>
              <a:t>στροντίου</a:t>
            </a:r>
            <a:r>
              <a:rPr lang="el-GR" sz="1600" smtClean="0"/>
              <a:t> (SrO).</a:t>
            </a:r>
          </a:p>
          <a:p>
            <a:pPr eaLnBrk="1" hangingPunct="1">
              <a:lnSpc>
                <a:spcPct val="80000"/>
              </a:lnSpc>
              <a:defRPr/>
            </a:pPr>
            <a:endParaRPr lang="el-GR" sz="1600" b="1" smtClean="0"/>
          </a:p>
          <a:p>
            <a:pPr eaLnBrk="1" hangingPunct="1">
              <a:lnSpc>
                <a:spcPct val="80000"/>
              </a:lnSpc>
              <a:defRPr/>
            </a:pPr>
            <a:r>
              <a:rPr lang="el-GR" sz="1600" b="1" smtClean="0"/>
              <a:t>Κεραμικό γυαλί</a:t>
            </a:r>
            <a:r>
              <a:rPr lang="el-GR" sz="1600" smtClean="0"/>
              <a:t>: Είναι γυαλί με οξείδια του </a:t>
            </a:r>
            <a:r>
              <a:rPr lang="el-GR" sz="1600" smtClean="0">
                <a:hlinkClick r:id="rId6" tooltip="Αργίλιο"/>
              </a:rPr>
              <a:t>αργιλίου</a:t>
            </a:r>
            <a:r>
              <a:rPr lang="el-GR" sz="1600" smtClean="0"/>
              <a:t> και του </a:t>
            </a:r>
            <a:r>
              <a:rPr lang="el-GR" sz="1600" smtClean="0">
                <a:hlinkClick r:id="rId7" tooltip="Λίθιο"/>
              </a:rPr>
              <a:t>λιθίου</a:t>
            </a:r>
            <a:r>
              <a:rPr lang="el-GR" sz="1600" smtClean="0"/>
              <a:t> να συμμετέχουν στη σύστασή του και, λόγω θερμοανθεκτικότητας, έχει βρει εφαρμογή ως </a:t>
            </a:r>
            <a:r>
              <a:rPr lang="el-GR" sz="1600" smtClean="0">
                <a:hlinkClick r:id="rId8" tooltip="Πυρίμαχο"/>
              </a:rPr>
              <a:t>πυρίμαχο</a:t>
            </a:r>
            <a:r>
              <a:rPr lang="el-GR" sz="1600" smtClean="0"/>
              <a:t>διάφανο υλικό σε θύρες κλιβάνων, κατόπτρων τηλεσκοπίων, υαλοποίησης πλακιδίων διαστημοπλοίων, αλλά και σε οικιακές συσκευές (υαλοκεραμικές εστίες μαγειρέματος κτλ.).</a:t>
            </a:r>
          </a:p>
          <a:p>
            <a:pPr eaLnBrk="1" hangingPunct="1">
              <a:lnSpc>
                <a:spcPct val="80000"/>
              </a:lnSpc>
              <a:defRPr/>
            </a:pPr>
            <a:endParaRPr lang="el-GR" sz="1600" b="1" smtClean="0"/>
          </a:p>
          <a:p>
            <a:pPr eaLnBrk="1" hangingPunct="1">
              <a:lnSpc>
                <a:spcPct val="80000"/>
              </a:lnSpc>
              <a:defRPr/>
            </a:pPr>
            <a:r>
              <a:rPr lang="el-GR" sz="1600" b="1" smtClean="0"/>
              <a:t>Οπτικά γυαλιά</a:t>
            </a:r>
            <a:r>
              <a:rPr lang="el-GR" sz="1600" smtClean="0"/>
              <a:t>: Δεν έχουν σταθερή σύσταση, αλλά αυτή ποικίλει ανάλογα με τον τύπο που απαιτείται κάθε φορά. Τα συναντούμε στην κατασκευή γυαλιών οράσεως και ηλίου, σε συσκευές όπως φωτογραφικές μηχανές, βιντεοκάμερες και μικροσκόπια (κατασκευή φακών) και σε συσκευές ακριβείας (οπτικά όργανα πλοήγησης, κάτοπτρα, τηλεσκόπια κτλ.).</a:t>
            </a:r>
          </a:p>
          <a:p>
            <a:pPr eaLnBrk="1" hangingPunct="1">
              <a:lnSpc>
                <a:spcPct val="80000"/>
              </a:lnSpc>
              <a:defRPr/>
            </a:pPr>
            <a:endParaRPr lang="el-GR" sz="1600" smtClean="0"/>
          </a:p>
          <a:p>
            <a:pPr eaLnBrk="1" hangingPunct="1">
              <a:lnSpc>
                <a:spcPct val="80000"/>
              </a:lnSpc>
              <a:defRPr/>
            </a:pPr>
            <a:endParaRPr lang="el-GR" sz="1400" smtClean="0"/>
          </a:p>
          <a:p>
            <a:pPr eaLnBrk="1" hangingPunct="1">
              <a:lnSpc>
                <a:spcPct val="80000"/>
              </a:lnSpc>
              <a:defRPr/>
            </a:pPr>
            <a:endParaRPr lang="el-GR" sz="800" smtClean="0"/>
          </a:p>
          <a:p>
            <a:pPr eaLnBrk="1" hangingPunct="1">
              <a:lnSpc>
                <a:spcPct val="80000"/>
              </a:lnSpc>
              <a:defRPr/>
            </a:pPr>
            <a:endParaRPr lang="el-GR" sz="800" smtClean="0"/>
          </a:p>
          <a:p>
            <a:pPr eaLnBrk="1" hangingPunct="1">
              <a:lnSpc>
                <a:spcPct val="80000"/>
              </a:lnSpc>
              <a:defRPr/>
            </a:pPr>
            <a:endParaRPr lang="el-GR" sz="800" smtClean="0"/>
          </a:p>
          <a:p>
            <a:pPr eaLnBrk="1" hangingPunct="1">
              <a:lnSpc>
                <a:spcPct val="80000"/>
              </a:lnSpc>
              <a:defRPr/>
            </a:pPr>
            <a:endParaRPr lang="el-GR" sz="8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defRPr/>
            </a:pPr>
            <a:r>
              <a:rPr lang="el-GR" smtClean="0"/>
              <a:t>Φυσικές ιδιότητες</a:t>
            </a:r>
          </a:p>
        </p:txBody>
      </p:sp>
      <p:sp>
        <p:nvSpPr>
          <p:cNvPr id="62467" name="Rectangle 3"/>
          <p:cNvSpPr>
            <a:spLocks noGrp="1" noChangeArrowheads="1"/>
          </p:cNvSpPr>
          <p:nvPr>
            <p:ph type="body" idx="1"/>
          </p:nvPr>
        </p:nvSpPr>
        <p:spPr/>
        <p:txBody>
          <a:bodyPr/>
          <a:lstStyle/>
          <a:p>
            <a:pPr marL="609600" indent="-609600" eaLnBrk="1" hangingPunct="1">
              <a:lnSpc>
                <a:spcPct val="90000"/>
              </a:lnSpc>
              <a:buFont typeface="Wingdings" pitchFamily="2" charset="2"/>
              <a:buAutoNum type="arabicPeriod"/>
              <a:defRPr/>
            </a:pPr>
            <a:r>
              <a:rPr lang="el-GR" smtClean="0"/>
              <a:t>Στερεό υψηλής σκληρότητας (7 στην κλίμακα Mohs).</a:t>
            </a:r>
          </a:p>
          <a:p>
            <a:pPr marL="609600" indent="-609600" eaLnBrk="1" hangingPunct="1">
              <a:lnSpc>
                <a:spcPct val="90000"/>
              </a:lnSpc>
              <a:buFont typeface="Wingdings" pitchFamily="2" charset="2"/>
              <a:buAutoNum type="arabicPeriod"/>
              <a:defRPr/>
            </a:pPr>
            <a:r>
              <a:rPr lang="el-GR" smtClean="0"/>
              <a:t>Μη κρυσταλλικής δομής </a:t>
            </a:r>
            <a:r>
              <a:rPr lang="el-GR" smtClean="0">
                <a:hlinkClick r:id="rId2" tooltip="Άμορφο στερεό"/>
              </a:rPr>
              <a:t>άμορφο</a:t>
            </a:r>
            <a:r>
              <a:rPr lang="el-GR" smtClean="0"/>
              <a:t> υλικό.</a:t>
            </a:r>
          </a:p>
          <a:p>
            <a:pPr marL="609600" indent="-609600" eaLnBrk="1" hangingPunct="1">
              <a:lnSpc>
                <a:spcPct val="90000"/>
              </a:lnSpc>
              <a:buFont typeface="Wingdings" pitchFamily="2" charset="2"/>
              <a:buAutoNum type="arabicPeriod"/>
              <a:defRPr/>
            </a:pPr>
            <a:r>
              <a:rPr lang="el-GR" smtClean="0"/>
              <a:t>Εύθραυστο. Τα θραύσματά του είναι οξύληκτα.</a:t>
            </a:r>
          </a:p>
          <a:p>
            <a:pPr marL="609600" indent="-609600" eaLnBrk="1" hangingPunct="1">
              <a:lnSpc>
                <a:spcPct val="90000"/>
              </a:lnSpc>
              <a:buFont typeface="Wingdings" pitchFamily="2" charset="2"/>
              <a:buAutoNum type="arabicPeriod"/>
              <a:defRPr/>
            </a:pPr>
            <a:r>
              <a:rPr lang="el-GR" smtClean="0"/>
              <a:t>Διαφανές για το φάσμα του ορατού φωτός.</a:t>
            </a:r>
          </a:p>
          <a:p>
            <a:pPr marL="609600" indent="-609600" eaLnBrk="1" hangingPunct="1">
              <a:lnSpc>
                <a:spcPct val="90000"/>
              </a:lnSpc>
              <a:buFont typeface="Wingdings" pitchFamily="2" charset="2"/>
              <a:buAutoNum type="arabicPeriod"/>
              <a:defRPr/>
            </a:pPr>
            <a:r>
              <a:rPr lang="el-GR" smtClean="0"/>
              <a:t>Δυσθερμαγωγό και μονωτικό υλικό.</a:t>
            </a:r>
          </a:p>
          <a:p>
            <a:pPr marL="609600" indent="-609600" eaLnBrk="1" hangingPunct="1">
              <a:lnSpc>
                <a:spcPct val="90000"/>
              </a:lnSpc>
              <a:buFont typeface="Wingdings" pitchFamily="2" charset="2"/>
              <a:buAutoNum type="arabicPeriod"/>
              <a:defRPr/>
            </a:pPr>
            <a:r>
              <a:rPr lang="el-GR" smtClean="0"/>
              <a:t>Αδρανές χημικά και βιολογικά.</a:t>
            </a:r>
          </a:p>
          <a:p>
            <a:pPr marL="609600" indent="-609600" eaLnBrk="1" hangingPunct="1">
              <a:lnSpc>
                <a:spcPct val="90000"/>
              </a:lnSpc>
              <a:defRPr/>
            </a:pPr>
            <a:endParaRPr lang="el-GR" smtClean="0"/>
          </a:p>
        </p:txBody>
      </p:sp>
    </p:spTree>
  </p:cSld>
  <p:clrMapOvr>
    <a:masterClrMapping/>
  </p:clrMapOvr>
</p:sld>
</file>

<file path=ppt/theme/theme1.xml><?xml version="1.0" encoding="utf-8"?>
<a:theme xmlns:a="http://schemas.openxmlformats.org/drawingml/2006/main" name="Υδρόγειος">
  <a:themeElements>
    <a:clrScheme name="Υδρόγειος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fontScheme name="Υδρόγειος">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Υδρόγειος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Υδρόγειος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Υδρόγειος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Υδρόγειος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Υδρόγειος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Υδρόγειος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Υδρόγειος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Υδρόγειος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Globe</Template>
  <TotalTime>109</TotalTime>
  <Words>1021</Words>
  <Application>Microsoft Office PowerPoint</Application>
  <PresentationFormat>Προβολή στην οθόνη (4:3)</PresentationFormat>
  <Paragraphs>76</Paragraphs>
  <Slides>15</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15</vt:i4>
      </vt:variant>
    </vt:vector>
  </HeadingPairs>
  <TitlesOfParts>
    <vt:vector size="20" baseType="lpstr">
      <vt:lpstr>Arial</vt:lpstr>
      <vt:lpstr>Verdana</vt:lpstr>
      <vt:lpstr>Wingdings</vt:lpstr>
      <vt:lpstr>Calibri</vt:lpstr>
      <vt:lpstr>Υδρόγειος</vt:lpstr>
      <vt:lpstr>ΧΗΜΕΙΑ</vt:lpstr>
      <vt:lpstr>Ορισμός </vt:lpstr>
      <vt:lpstr>Ιστορική Αναδρομή</vt:lpstr>
      <vt:lpstr>Ιστορική Αναδρομή</vt:lpstr>
      <vt:lpstr>Ιστορική Αναδρομή</vt:lpstr>
      <vt:lpstr>Ιστορική Αναδρομή</vt:lpstr>
      <vt:lpstr>Βασικοί Τύποι</vt:lpstr>
      <vt:lpstr>Ειδικοί Τύποι</vt:lpstr>
      <vt:lpstr>Φυσικές ιδιότητες</vt:lpstr>
      <vt:lpstr>Παρασκευή </vt:lpstr>
      <vt:lpstr>Χρήση</vt:lpstr>
      <vt:lpstr>Ανακύκλωση</vt:lpstr>
      <vt:lpstr>Ανακύκλωση</vt:lpstr>
      <vt:lpstr>Πηγές</vt:lpstr>
      <vt:lpstr>Γεώργιος Νικολακάκος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ΧΗΜΕΙΑ</dc:title>
  <dc:creator>user</dc:creator>
  <cp:lastModifiedBy>kostas</cp:lastModifiedBy>
  <cp:revision>4</cp:revision>
  <dcterms:created xsi:type="dcterms:W3CDTF">2015-02-07T17:33:52Z</dcterms:created>
  <dcterms:modified xsi:type="dcterms:W3CDTF">2015-05-09T15:42:55Z</dcterms:modified>
</cp:coreProperties>
</file>