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l-GR"/>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0" autoAdjust="0"/>
    <p:restoredTop sz="94622" autoAdjust="0"/>
  </p:normalViewPr>
  <p:slideViewPr>
    <p:cSldViewPr>
      <p:cViewPr varScale="1">
        <p:scale>
          <a:sx n="82" d="100"/>
          <a:sy n="82" d="100"/>
        </p:scale>
        <p:origin x="-73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790"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l-GR"/>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l-GR"/>
          </a:p>
        </p:txBody>
      </p:sp>
      <p:sp>
        <p:nvSpPr>
          <p:cNvPr id="143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l-GR"/>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EEA8B0D-9998-4B51-B6AB-704EC6A36B10}" type="slidenum">
              <a:rPr lang="el-G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CABAD9-3EF5-41ED-9B71-8F9DCFF6A8E6}" type="slidenum">
              <a:rPr lang="el-GR"/>
              <a:pPr/>
              <a:t>2</a:t>
            </a:fld>
            <a:endParaRPr lang="el-GR"/>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21506" name="Group 2"/>
          <p:cNvGrpSpPr>
            <a:grpSpLocks/>
          </p:cNvGrpSpPr>
          <p:nvPr/>
        </p:nvGrpSpPr>
        <p:grpSpPr bwMode="auto">
          <a:xfrm>
            <a:off x="3175" y="4267200"/>
            <a:ext cx="9140825" cy="2590800"/>
            <a:chOff x="2" y="2688"/>
            <a:chExt cx="5758" cy="1632"/>
          </a:xfrm>
        </p:grpSpPr>
        <p:sp>
          <p:nvSpPr>
            <p:cNvPr id="21507"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l-GR"/>
            </a:p>
          </p:txBody>
        </p:sp>
        <p:grpSp>
          <p:nvGrpSpPr>
            <p:cNvPr id="21508" name="Group 4"/>
            <p:cNvGrpSpPr>
              <a:grpSpLocks/>
            </p:cNvGrpSpPr>
            <p:nvPr userDrawn="1"/>
          </p:nvGrpSpPr>
          <p:grpSpPr bwMode="auto">
            <a:xfrm>
              <a:off x="3528" y="3715"/>
              <a:ext cx="792" cy="521"/>
              <a:chOff x="3527" y="3715"/>
              <a:chExt cx="792" cy="521"/>
            </a:xfrm>
          </p:grpSpPr>
          <p:sp>
            <p:nvSpPr>
              <p:cNvPr id="21509"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l-GR"/>
              </a:p>
            </p:txBody>
          </p:sp>
          <p:sp>
            <p:nvSpPr>
              <p:cNvPr id="21510"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l-GR"/>
              </a:p>
            </p:txBody>
          </p:sp>
          <p:sp>
            <p:nvSpPr>
              <p:cNvPr id="21511"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l-GR"/>
              </a:p>
            </p:txBody>
          </p:sp>
          <p:sp>
            <p:nvSpPr>
              <p:cNvPr id="21512"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l-GR"/>
              </a:p>
            </p:txBody>
          </p:sp>
          <p:sp>
            <p:nvSpPr>
              <p:cNvPr id="21513"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l-GR"/>
              </a:p>
            </p:txBody>
          </p:sp>
          <p:sp>
            <p:nvSpPr>
              <p:cNvPr id="21514"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l-GR"/>
              </a:p>
            </p:txBody>
          </p:sp>
          <p:sp>
            <p:nvSpPr>
              <p:cNvPr id="21515"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l-GR"/>
              </a:p>
            </p:txBody>
          </p:sp>
          <p:sp>
            <p:nvSpPr>
              <p:cNvPr id="21516"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l-GR"/>
              </a:p>
            </p:txBody>
          </p:sp>
          <p:sp>
            <p:nvSpPr>
              <p:cNvPr id="21517"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l-GR"/>
              </a:p>
            </p:txBody>
          </p:sp>
          <p:sp>
            <p:nvSpPr>
              <p:cNvPr id="21518"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l-GR"/>
              </a:p>
            </p:txBody>
          </p:sp>
          <p:sp>
            <p:nvSpPr>
              <p:cNvPr id="21519"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l-GR"/>
              </a:p>
            </p:txBody>
          </p:sp>
        </p:grpSp>
        <p:grpSp>
          <p:nvGrpSpPr>
            <p:cNvPr id="21520" name="Group 16"/>
            <p:cNvGrpSpPr>
              <a:grpSpLocks/>
            </p:cNvGrpSpPr>
            <p:nvPr userDrawn="1"/>
          </p:nvGrpSpPr>
          <p:grpSpPr bwMode="auto">
            <a:xfrm>
              <a:off x="1776" y="3631"/>
              <a:ext cx="1626" cy="683"/>
              <a:chOff x="1776" y="3631"/>
              <a:chExt cx="1626" cy="683"/>
            </a:xfrm>
          </p:grpSpPr>
          <p:sp>
            <p:nvSpPr>
              <p:cNvPr id="21521"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l-GR"/>
              </a:p>
            </p:txBody>
          </p:sp>
          <p:sp>
            <p:nvSpPr>
              <p:cNvPr id="21522"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l-GR"/>
              </a:p>
            </p:txBody>
          </p:sp>
          <p:sp>
            <p:nvSpPr>
              <p:cNvPr id="21523"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l-GR"/>
              </a:p>
            </p:txBody>
          </p:sp>
          <p:sp>
            <p:nvSpPr>
              <p:cNvPr id="21524"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l-GR"/>
              </a:p>
            </p:txBody>
          </p:sp>
          <p:sp>
            <p:nvSpPr>
              <p:cNvPr id="21525"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l-GR"/>
              </a:p>
            </p:txBody>
          </p:sp>
          <p:sp>
            <p:nvSpPr>
              <p:cNvPr id="21526"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l-GR"/>
              </a:p>
            </p:txBody>
          </p:sp>
          <p:sp>
            <p:nvSpPr>
              <p:cNvPr id="21527"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l-GR"/>
              </a:p>
            </p:txBody>
          </p:sp>
          <p:sp>
            <p:nvSpPr>
              <p:cNvPr id="21528"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l-GR"/>
              </a:p>
            </p:txBody>
          </p:sp>
          <p:sp>
            <p:nvSpPr>
              <p:cNvPr id="21529"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l-GR"/>
              </a:p>
            </p:txBody>
          </p:sp>
          <p:sp>
            <p:nvSpPr>
              <p:cNvPr id="21530"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l-GR"/>
              </a:p>
            </p:txBody>
          </p:sp>
          <p:sp>
            <p:nvSpPr>
              <p:cNvPr id="21531"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l-GR"/>
              </a:p>
            </p:txBody>
          </p:sp>
          <p:sp>
            <p:nvSpPr>
              <p:cNvPr id="21532"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l-GR"/>
              </a:p>
            </p:txBody>
          </p:sp>
          <p:sp>
            <p:nvSpPr>
              <p:cNvPr id="21533"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l-GR"/>
              </a:p>
            </p:txBody>
          </p:sp>
          <p:sp>
            <p:nvSpPr>
              <p:cNvPr id="21534"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l-GR"/>
              </a:p>
            </p:txBody>
          </p:sp>
          <p:sp>
            <p:nvSpPr>
              <p:cNvPr id="21535"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l-GR"/>
              </a:p>
            </p:txBody>
          </p:sp>
          <p:sp>
            <p:nvSpPr>
              <p:cNvPr id="21536"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l-GR"/>
              </a:p>
            </p:txBody>
          </p:sp>
          <p:sp>
            <p:nvSpPr>
              <p:cNvPr id="21537"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l-GR"/>
              </a:p>
            </p:txBody>
          </p:sp>
          <p:sp>
            <p:nvSpPr>
              <p:cNvPr id="21538"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l-GR"/>
              </a:p>
            </p:txBody>
          </p:sp>
        </p:grpSp>
        <p:grpSp>
          <p:nvGrpSpPr>
            <p:cNvPr id="21539" name="Group 35"/>
            <p:cNvGrpSpPr>
              <a:grpSpLocks/>
            </p:cNvGrpSpPr>
            <p:nvPr userDrawn="1"/>
          </p:nvGrpSpPr>
          <p:grpSpPr bwMode="auto">
            <a:xfrm>
              <a:off x="4128" y="3360"/>
              <a:ext cx="1351" cy="821"/>
              <a:chOff x="4128" y="3360"/>
              <a:chExt cx="1351" cy="821"/>
            </a:xfrm>
          </p:grpSpPr>
          <p:sp>
            <p:nvSpPr>
              <p:cNvPr id="21540"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l-GR"/>
              </a:p>
            </p:txBody>
          </p:sp>
          <p:sp>
            <p:nvSpPr>
              <p:cNvPr id="21541"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l-GR"/>
              </a:p>
            </p:txBody>
          </p:sp>
          <p:sp>
            <p:nvSpPr>
              <p:cNvPr id="21542"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l-GR"/>
              </a:p>
            </p:txBody>
          </p:sp>
          <p:sp>
            <p:nvSpPr>
              <p:cNvPr id="21543"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l-GR"/>
              </a:p>
            </p:txBody>
          </p:sp>
          <p:sp>
            <p:nvSpPr>
              <p:cNvPr id="21544"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l-GR"/>
              </a:p>
            </p:txBody>
          </p:sp>
          <p:sp>
            <p:nvSpPr>
              <p:cNvPr id="21545"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l-GR"/>
              </a:p>
            </p:txBody>
          </p:sp>
          <p:sp>
            <p:nvSpPr>
              <p:cNvPr id="21546"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l-GR"/>
              </a:p>
            </p:txBody>
          </p:sp>
          <p:sp>
            <p:nvSpPr>
              <p:cNvPr id="21547"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l-GR"/>
              </a:p>
            </p:txBody>
          </p:sp>
          <p:sp>
            <p:nvSpPr>
              <p:cNvPr id="21548"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l-GR"/>
              </a:p>
            </p:txBody>
          </p:sp>
          <p:sp>
            <p:nvSpPr>
              <p:cNvPr id="21549"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l-GR"/>
              </a:p>
            </p:txBody>
          </p:sp>
          <p:sp>
            <p:nvSpPr>
              <p:cNvPr id="21550"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l-GR"/>
              </a:p>
            </p:txBody>
          </p:sp>
          <p:sp>
            <p:nvSpPr>
              <p:cNvPr id="21551"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l-GR"/>
              </a:p>
            </p:txBody>
          </p:sp>
          <p:sp>
            <p:nvSpPr>
              <p:cNvPr id="21552"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l-GR"/>
              </a:p>
            </p:txBody>
          </p:sp>
          <p:sp>
            <p:nvSpPr>
              <p:cNvPr id="21553"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l-GR"/>
              </a:p>
            </p:txBody>
          </p:sp>
          <p:sp>
            <p:nvSpPr>
              <p:cNvPr id="21554"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l-GR"/>
              </a:p>
            </p:txBody>
          </p:sp>
          <p:sp>
            <p:nvSpPr>
              <p:cNvPr id="21555"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l-GR"/>
              </a:p>
            </p:txBody>
          </p:sp>
          <p:sp>
            <p:nvSpPr>
              <p:cNvPr id="21556"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l-GR"/>
              </a:p>
            </p:txBody>
          </p:sp>
        </p:grpSp>
        <p:grpSp>
          <p:nvGrpSpPr>
            <p:cNvPr id="21557" name="Group 53"/>
            <p:cNvGrpSpPr>
              <a:grpSpLocks/>
            </p:cNvGrpSpPr>
            <p:nvPr userDrawn="1"/>
          </p:nvGrpSpPr>
          <p:grpSpPr bwMode="auto">
            <a:xfrm>
              <a:off x="5280" y="3024"/>
              <a:ext cx="425" cy="258"/>
              <a:chOff x="5280" y="3024"/>
              <a:chExt cx="425" cy="258"/>
            </a:xfrm>
          </p:grpSpPr>
          <p:sp>
            <p:nvSpPr>
              <p:cNvPr id="21558"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sp>
            <p:nvSpPr>
              <p:cNvPr id="21559"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sp>
            <p:nvSpPr>
              <p:cNvPr id="21560"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sp>
            <p:nvSpPr>
              <p:cNvPr id="21561"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sp>
            <p:nvSpPr>
              <p:cNvPr id="21562"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l-GR"/>
              </a:p>
            </p:txBody>
          </p:sp>
          <p:sp>
            <p:nvSpPr>
              <p:cNvPr id="21563"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l-GR"/>
              </a:p>
            </p:txBody>
          </p:sp>
          <p:sp>
            <p:nvSpPr>
              <p:cNvPr id="21564"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grpSp>
            <p:nvGrpSpPr>
              <p:cNvPr id="21565" name="Group 61"/>
              <p:cNvGrpSpPr>
                <a:grpSpLocks/>
              </p:cNvGrpSpPr>
              <p:nvPr/>
            </p:nvGrpSpPr>
            <p:grpSpPr bwMode="auto">
              <a:xfrm>
                <a:off x="5381" y="3085"/>
                <a:ext cx="227" cy="132"/>
                <a:chOff x="5381" y="3085"/>
                <a:chExt cx="227" cy="132"/>
              </a:xfrm>
            </p:grpSpPr>
            <p:sp>
              <p:nvSpPr>
                <p:cNvPr id="21566"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l-GR"/>
                </a:p>
              </p:txBody>
            </p:sp>
            <p:sp>
              <p:nvSpPr>
                <p:cNvPr id="21567"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l-GR"/>
                </a:p>
              </p:txBody>
            </p:sp>
            <p:sp>
              <p:nvSpPr>
                <p:cNvPr id="21568"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l-GR"/>
                </a:p>
              </p:txBody>
            </p:sp>
            <p:sp>
              <p:nvSpPr>
                <p:cNvPr id="21569"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l-GR"/>
                </a:p>
              </p:txBody>
            </p:sp>
          </p:grpSp>
        </p:grpSp>
      </p:grpSp>
      <p:sp>
        <p:nvSpPr>
          <p:cNvPr id="21570"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l-GR"/>
              <a:t>Κάντε κλικ για επεξεργασία του τίτλου</a:t>
            </a:r>
          </a:p>
        </p:txBody>
      </p:sp>
      <p:sp>
        <p:nvSpPr>
          <p:cNvPr id="2157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l-GR"/>
              <a:t>Κάντε κλικ για να επεξεργαστείτε τον υπότιτλο του υποδείγματος</a:t>
            </a:r>
          </a:p>
        </p:txBody>
      </p:sp>
      <p:sp>
        <p:nvSpPr>
          <p:cNvPr id="21572" name="Rectangle 68"/>
          <p:cNvSpPr>
            <a:spLocks noGrp="1" noChangeArrowheads="1"/>
          </p:cNvSpPr>
          <p:nvPr>
            <p:ph type="dt" sz="quarter" idx="2"/>
          </p:nvPr>
        </p:nvSpPr>
        <p:spPr>
          <a:xfrm>
            <a:off x="457200" y="6248400"/>
            <a:ext cx="2133600" cy="457200"/>
          </a:xfrm>
        </p:spPr>
        <p:txBody>
          <a:bodyPr/>
          <a:lstStyle>
            <a:lvl1pPr>
              <a:defRPr/>
            </a:lvl1pPr>
          </a:lstStyle>
          <a:p>
            <a:endParaRPr lang="el-GR"/>
          </a:p>
        </p:txBody>
      </p:sp>
      <p:sp>
        <p:nvSpPr>
          <p:cNvPr id="21573" name="Rectangle 69"/>
          <p:cNvSpPr>
            <a:spLocks noGrp="1" noChangeArrowheads="1"/>
          </p:cNvSpPr>
          <p:nvPr>
            <p:ph type="ftr" sz="quarter" idx="3"/>
          </p:nvPr>
        </p:nvSpPr>
        <p:spPr>
          <a:xfrm>
            <a:off x="3124200" y="6248400"/>
            <a:ext cx="2895600" cy="457200"/>
          </a:xfrm>
        </p:spPr>
        <p:txBody>
          <a:bodyPr/>
          <a:lstStyle>
            <a:lvl1pPr>
              <a:defRPr/>
            </a:lvl1pPr>
          </a:lstStyle>
          <a:p>
            <a:endParaRPr lang="el-GR"/>
          </a:p>
        </p:txBody>
      </p:sp>
      <p:sp>
        <p:nvSpPr>
          <p:cNvPr id="21574" name="Rectangle 70"/>
          <p:cNvSpPr>
            <a:spLocks noGrp="1" noChangeArrowheads="1"/>
          </p:cNvSpPr>
          <p:nvPr>
            <p:ph type="sldNum" sz="quarter" idx="4"/>
          </p:nvPr>
        </p:nvSpPr>
        <p:spPr>
          <a:xfrm>
            <a:off x="6553200" y="6248400"/>
            <a:ext cx="2133600" cy="457200"/>
          </a:xfrm>
        </p:spPr>
        <p:txBody>
          <a:bodyPr/>
          <a:lstStyle>
            <a:lvl1pPr>
              <a:defRPr/>
            </a:lvl1pPr>
          </a:lstStyle>
          <a:p>
            <a:fld id="{04CA9AEA-BDD3-417A-B6AA-40F692B2D4A7}" type="slidenum">
              <a:rPr lang="el-GR"/>
              <a:pPr/>
              <a:t>‹#›</a:t>
            </a:fld>
            <a:endParaRPr lang="el-G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53FFC7C3-C857-4F5C-B109-1902110A299B}"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7813"/>
            <a:ext cx="2057400" cy="584835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7813"/>
            <a:ext cx="6019800" cy="584835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86B86210-4A9B-40C2-B099-5872161E90E7}"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7E92C878-4054-4713-B0CF-9ADBA6FBDAF9}"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49E6C072-55F7-4977-9F28-DF74A6C8F4EF}"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A934E86B-3135-4A5E-A5E3-55787B7A318B}"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78F5122E-A5F3-4DFD-BBFD-C44135C8DA8D}"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955C7024-9AEA-4AB4-9B71-2DD02041EA47}"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DC68C933-3C06-4D2C-8D9A-4135F62169C3}"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B83B56F6-093E-4DC3-AA2B-9CBF7A3F6362}"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2D5F68FD-2683-49DA-9594-3E644436F788}"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l-GR"/>
          </a:p>
        </p:txBody>
      </p:sp>
      <p:grpSp>
        <p:nvGrpSpPr>
          <p:cNvPr id="20483" name="Group 3"/>
          <p:cNvGrpSpPr>
            <a:grpSpLocks/>
          </p:cNvGrpSpPr>
          <p:nvPr/>
        </p:nvGrpSpPr>
        <p:grpSpPr bwMode="auto">
          <a:xfrm>
            <a:off x="3175" y="4267200"/>
            <a:ext cx="9140825" cy="2590800"/>
            <a:chOff x="2" y="2688"/>
            <a:chExt cx="5758" cy="1632"/>
          </a:xfrm>
        </p:grpSpPr>
        <p:sp>
          <p:nvSpPr>
            <p:cNvPr id="20484"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l-GR"/>
            </a:p>
          </p:txBody>
        </p:sp>
        <p:grpSp>
          <p:nvGrpSpPr>
            <p:cNvPr id="20485" name="Group 5"/>
            <p:cNvGrpSpPr>
              <a:grpSpLocks/>
            </p:cNvGrpSpPr>
            <p:nvPr userDrawn="1"/>
          </p:nvGrpSpPr>
          <p:grpSpPr bwMode="auto">
            <a:xfrm>
              <a:off x="3528" y="3715"/>
              <a:ext cx="792" cy="521"/>
              <a:chOff x="3527" y="3715"/>
              <a:chExt cx="792" cy="521"/>
            </a:xfrm>
          </p:grpSpPr>
          <p:sp>
            <p:nvSpPr>
              <p:cNvPr id="20486"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l-GR"/>
              </a:p>
            </p:txBody>
          </p:sp>
          <p:sp>
            <p:nvSpPr>
              <p:cNvPr id="20487"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l-GR"/>
              </a:p>
            </p:txBody>
          </p:sp>
          <p:sp>
            <p:nvSpPr>
              <p:cNvPr id="20488"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l-GR"/>
              </a:p>
            </p:txBody>
          </p:sp>
          <p:sp>
            <p:nvSpPr>
              <p:cNvPr id="20489"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l-GR"/>
              </a:p>
            </p:txBody>
          </p:sp>
          <p:sp>
            <p:nvSpPr>
              <p:cNvPr id="20490"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l-GR"/>
              </a:p>
            </p:txBody>
          </p:sp>
          <p:sp>
            <p:nvSpPr>
              <p:cNvPr id="20491"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l-GR"/>
              </a:p>
            </p:txBody>
          </p:sp>
          <p:sp>
            <p:nvSpPr>
              <p:cNvPr id="20492"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l-GR"/>
              </a:p>
            </p:txBody>
          </p:sp>
          <p:sp>
            <p:nvSpPr>
              <p:cNvPr id="20493"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l-GR"/>
              </a:p>
            </p:txBody>
          </p:sp>
          <p:sp>
            <p:nvSpPr>
              <p:cNvPr id="20494"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l-GR"/>
              </a:p>
            </p:txBody>
          </p:sp>
          <p:sp>
            <p:nvSpPr>
              <p:cNvPr id="20495"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l-GR"/>
              </a:p>
            </p:txBody>
          </p:sp>
          <p:sp>
            <p:nvSpPr>
              <p:cNvPr id="20496"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l-GR"/>
              </a:p>
            </p:txBody>
          </p:sp>
        </p:grpSp>
        <p:grpSp>
          <p:nvGrpSpPr>
            <p:cNvPr id="20497" name="Group 17"/>
            <p:cNvGrpSpPr>
              <a:grpSpLocks/>
            </p:cNvGrpSpPr>
            <p:nvPr userDrawn="1"/>
          </p:nvGrpSpPr>
          <p:grpSpPr bwMode="auto">
            <a:xfrm>
              <a:off x="1776" y="3631"/>
              <a:ext cx="1626" cy="683"/>
              <a:chOff x="1776" y="3631"/>
              <a:chExt cx="1626" cy="683"/>
            </a:xfrm>
          </p:grpSpPr>
          <p:sp>
            <p:nvSpPr>
              <p:cNvPr id="20498"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l-GR"/>
              </a:p>
            </p:txBody>
          </p:sp>
          <p:sp>
            <p:nvSpPr>
              <p:cNvPr id="20499"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l-GR"/>
              </a:p>
            </p:txBody>
          </p:sp>
          <p:sp>
            <p:nvSpPr>
              <p:cNvPr id="20500"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l-GR"/>
              </a:p>
            </p:txBody>
          </p:sp>
          <p:sp>
            <p:nvSpPr>
              <p:cNvPr id="20501"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l-GR"/>
              </a:p>
            </p:txBody>
          </p:sp>
          <p:sp>
            <p:nvSpPr>
              <p:cNvPr id="20502"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l-GR"/>
              </a:p>
            </p:txBody>
          </p:sp>
          <p:sp>
            <p:nvSpPr>
              <p:cNvPr id="20503"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l-GR"/>
              </a:p>
            </p:txBody>
          </p:sp>
          <p:sp>
            <p:nvSpPr>
              <p:cNvPr id="20504"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l-GR"/>
              </a:p>
            </p:txBody>
          </p:sp>
          <p:sp>
            <p:nvSpPr>
              <p:cNvPr id="20505"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l-GR"/>
              </a:p>
            </p:txBody>
          </p:sp>
          <p:sp>
            <p:nvSpPr>
              <p:cNvPr id="20506"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l-GR"/>
              </a:p>
            </p:txBody>
          </p:sp>
          <p:sp>
            <p:nvSpPr>
              <p:cNvPr id="20507"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l-GR"/>
              </a:p>
            </p:txBody>
          </p:sp>
          <p:sp>
            <p:nvSpPr>
              <p:cNvPr id="20508"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l-GR"/>
              </a:p>
            </p:txBody>
          </p:sp>
          <p:sp>
            <p:nvSpPr>
              <p:cNvPr id="20509"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l-GR"/>
              </a:p>
            </p:txBody>
          </p:sp>
          <p:sp>
            <p:nvSpPr>
              <p:cNvPr id="20510"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l-GR"/>
              </a:p>
            </p:txBody>
          </p:sp>
          <p:sp>
            <p:nvSpPr>
              <p:cNvPr id="20511"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l-GR"/>
              </a:p>
            </p:txBody>
          </p:sp>
          <p:sp>
            <p:nvSpPr>
              <p:cNvPr id="20512"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l-GR"/>
              </a:p>
            </p:txBody>
          </p:sp>
          <p:sp>
            <p:nvSpPr>
              <p:cNvPr id="20513"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l-GR"/>
              </a:p>
            </p:txBody>
          </p:sp>
          <p:sp>
            <p:nvSpPr>
              <p:cNvPr id="20514"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l-GR"/>
              </a:p>
            </p:txBody>
          </p:sp>
          <p:sp>
            <p:nvSpPr>
              <p:cNvPr id="20515"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l-GR"/>
              </a:p>
            </p:txBody>
          </p:sp>
        </p:grpSp>
        <p:grpSp>
          <p:nvGrpSpPr>
            <p:cNvPr id="20516" name="Group 36"/>
            <p:cNvGrpSpPr>
              <a:grpSpLocks/>
            </p:cNvGrpSpPr>
            <p:nvPr userDrawn="1"/>
          </p:nvGrpSpPr>
          <p:grpSpPr bwMode="auto">
            <a:xfrm>
              <a:off x="4128" y="3360"/>
              <a:ext cx="1351" cy="821"/>
              <a:chOff x="4128" y="3360"/>
              <a:chExt cx="1351" cy="821"/>
            </a:xfrm>
          </p:grpSpPr>
          <p:sp>
            <p:nvSpPr>
              <p:cNvPr id="20517"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l-GR"/>
              </a:p>
            </p:txBody>
          </p:sp>
          <p:sp>
            <p:nvSpPr>
              <p:cNvPr id="20518"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l-GR"/>
              </a:p>
            </p:txBody>
          </p:sp>
          <p:sp>
            <p:nvSpPr>
              <p:cNvPr id="20519"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l-GR"/>
              </a:p>
            </p:txBody>
          </p:sp>
          <p:sp>
            <p:nvSpPr>
              <p:cNvPr id="20520"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l-GR"/>
              </a:p>
            </p:txBody>
          </p:sp>
          <p:sp>
            <p:nvSpPr>
              <p:cNvPr id="20521"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l-GR"/>
              </a:p>
            </p:txBody>
          </p:sp>
          <p:sp>
            <p:nvSpPr>
              <p:cNvPr id="20522"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l-GR"/>
              </a:p>
            </p:txBody>
          </p:sp>
          <p:sp>
            <p:nvSpPr>
              <p:cNvPr id="20523"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l-GR"/>
              </a:p>
            </p:txBody>
          </p:sp>
          <p:sp>
            <p:nvSpPr>
              <p:cNvPr id="20524"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l-GR"/>
              </a:p>
            </p:txBody>
          </p:sp>
          <p:sp>
            <p:nvSpPr>
              <p:cNvPr id="20525"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l-GR"/>
              </a:p>
            </p:txBody>
          </p:sp>
          <p:sp>
            <p:nvSpPr>
              <p:cNvPr id="20526"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l-GR"/>
              </a:p>
            </p:txBody>
          </p:sp>
          <p:sp>
            <p:nvSpPr>
              <p:cNvPr id="20527"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l-GR"/>
              </a:p>
            </p:txBody>
          </p:sp>
          <p:sp>
            <p:nvSpPr>
              <p:cNvPr id="20528"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l-GR"/>
              </a:p>
            </p:txBody>
          </p:sp>
          <p:sp>
            <p:nvSpPr>
              <p:cNvPr id="20529"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l-GR"/>
              </a:p>
            </p:txBody>
          </p:sp>
          <p:sp>
            <p:nvSpPr>
              <p:cNvPr id="20530"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l-GR"/>
              </a:p>
            </p:txBody>
          </p:sp>
          <p:sp>
            <p:nvSpPr>
              <p:cNvPr id="20531"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l-GR"/>
              </a:p>
            </p:txBody>
          </p:sp>
          <p:sp>
            <p:nvSpPr>
              <p:cNvPr id="20532"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l-GR"/>
              </a:p>
            </p:txBody>
          </p:sp>
          <p:sp>
            <p:nvSpPr>
              <p:cNvPr id="20533"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l-GR"/>
              </a:p>
            </p:txBody>
          </p:sp>
        </p:grpSp>
        <p:grpSp>
          <p:nvGrpSpPr>
            <p:cNvPr id="20534" name="Group 54"/>
            <p:cNvGrpSpPr>
              <a:grpSpLocks/>
            </p:cNvGrpSpPr>
            <p:nvPr userDrawn="1"/>
          </p:nvGrpSpPr>
          <p:grpSpPr bwMode="auto">
            <a:xfrm>
              <a:off x="5280" y="3024"/>
              <a:ext cx="425" cy="258"/>
              <a:chOff x="5280" y="3024"/>
              <a:chExt cx="425" cy="258"/>
            </a:xfrm>
          </p:grpSpPr>
          <p:sp>
            <p:nvSpPr>
              <p:cNvPr id="20535"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sp>
            <p:nvSpPr>
              <p:cNvPr id="20536"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sp>
            <p:nvSpPr>
              <p:cNvPr id="20537"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sp>
            <p:nvSpPr>
              <p:cNvPr id="20538"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sp>
            <p:nvSpPr>
              <p:cNvPr id="20539"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l-GR"/>
              </a:p>
            </p:txBody>
          </p:sp>
          <p:sp>
            <p:nvSpPr>
              <p:cNvPr id="20540"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l-GR"/>
              </a:p>
            </p:txBody>
          </p:sp>
          <p:sp>
            <p:nvSpPr>
              <p:cNvPr id="20541"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grpSp>
            <p:nvGrpSpPr>
              <p:cNvPr id="20542" name="Group 62"/>
              <p:cNvGrpSpPr>
                <a:grpSpLocks/>
              </p:cNvGrpSpPr>
              <p:nvPr/>
            </p:nvGrpSpPr>
            <p:grpSpPr bwMode="auto">
              <a:xfrm>
                <a:off x="5381" y="3085"/>
                <a:ext cx="227" cy="132"/>
                <a:chOff x="5381" y="3085"/>
                <a:chExt cx="227" cy="132"/>
              </a:xfrm>
            </p:grpSpPr>
            <p:sp>
              <p:nvSpPr>
                <p:cNvPr id="20543"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l-GR"/>
                </a:p>
              </p:txBody>
            </p:sp>
            <p:sp>
              <p:nvSpPr>
                <p:cNvPr id="20544"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l-GR"/>
                </a:p>
              </p:txBody>
            </p:sp>
            <p:sp>
              <p:nvSpPr>
                <p:cNvPr id="20545"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l-GR"/>
                </a:p>
              </p:txBody>
            </p:sp>
            <p:sp>
              <p:nvSpPr>
                <p:cNvPr id="20546"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l-GR"/>
                </a:p>
              </p:txBody>
            </p:sp>
          </p:grpSp>
        </p:grpSp>
      </p:grpSp>
      <p:sp>
        <p:nvSpPr>
          <p:cNvPr id="20547"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l-GR" smtClean="0"/>
              <a:t>Κάντε κλικ για επεξεργασία του τίτλου</a:t>
            </a:r>
          </a:p>
        </p:txBody>
      </p:sp>
      <p:sp>
        <p:nvSpPr>
          <p:cNvPr id="20548"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20549"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el-GR"/>
          </a:p>
        </p:txBody>
      </p:sp>
      <p:sp>
        <p:nvSpPr>
          <p:cNvPr id="20550"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el-GR"/>
          </a:p>
        </p:txBody>
      </p:sp>
      <p:sp>
        <p:nvSpPr>
          <p:cNvPr id="20551"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1FAA1212-6900-4D85-B5F8-E0B2818E7CA9}" type="slidenum">
              <a:rPr lang="el-GR"/>
              <a:pPr/>
              <a:t>‹#›</a:t>
            </a:fld>
            <a:endParaRPr lang="el-GR"/>
          </a:p>
        </p:txBody>
      </p:sp>
    </p:spTree>
  </p:cSld>
  <p:clrMap bg1="dk2" tx1="lt1" bg2="dk1" tx2="lt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diocles.civil.duth.gr/links/home/museum/mater/glass/glass1.html" TargetMode="External"/><Relationship Id="rId2" Type="http://schemas.openxmlformats.org/officeDocument/2006/relationships/hyperlink" Target="http://www.el.wikipedia.org/wiki/&#915;&#965;&#945;&#955;&#943;" TargetMode="External"/><Relationship Id="rId1" Type="http://schemas.openxmlformats.org/officeDocument/2006/relationships/slideLayout" Target="../slideLayouts/slideLayout2.xml"/><Relationship Id="rId5" Type="http://schemas.openxmlformats.org/officeDocument/2006/relationships/hyperlink" Target="http://www.newglass.bg/products/GlassHistory/?lang=gr" TargetMode="External"/><Relationship Id="rId4" Type="http://schemas.openxmlformats.org/officeDocument/2006/relationships/hyperlink" Target="http://www.cycladic.gr/frontoffice/portal.asp?cpage=resource&amp;cresrc=828&amp;cnode=55"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l-GR" b="1">
                <a:latin typeface="Tahoma" pitchFamily="34" charset="0"/>
              </a:rPr>
              <a:t>ΓΥΑΛΙ</a:t>
            </a:r>
          </a:p>
        </p:txBody>
      </p:sp>
      <p:sp>
        <p:nvSpPr>
          <p:cNvPr id="2053" name="Rectangle 5"/>
          <p:cNvSpPr>
            <a:spLocks noGrp="1" noChangeArrowheads="1"/>
          </p:cNvSpPr>
          <p:nvPr>
            <p:ph type="body" idx="1"/>
          </p:nvPr>
        </p:nvSpPr>
        <p:spPr/>
        <p:txBody>
          <a:bodyPr/>
          <a:lstStyle/>
          <a:p>
            <a:pPr>
              <a:lnSpc>
                <a:spcPct val="90000"/>
              </a:lnSpc>
            </a:pPr>
            <a:r>
              <a:rPr lang="el-GR" sz="2400" dirty="0"/>
              <a:t>Σχολείο: 2</a:t>
            </a:r>
            <a:r>
              <a:rPr lang="el-GR" sz="2400" baseline="30000" dirty="0"/>
              <a:t>ο</a:t>
            </a:r>
            <a:r>
              <a:rPr lang="el-GR" sz="2400" dirty="0"/>
              <a:t> Γυμνάσιο Σπάρτης</a:t>
            </a:r>
          </a:p>
          <a:p>
            <a:pPr>
              <a:lnSpc>
                <a:spcPct val="90000"/>
              </a:lnSpc>
            </a:pPr>
            <a:r>
              <a:rPr lang="el-GR" sz="2400" dirty="0"/>
              <a:t>Τάξη Γ, τμήμα Γ2</a:t>
            </a:r>
          </a:p>
          <a:p>
            <a:pPr>
              <a:lnSpc>
                <a:spcPct val="90000"/>
              </a:lnSpc>
            </a:pPr>
            <a:r>
              <a:rPr lang="el-GR" sz="2400" dirty="0"/>
              <a:t>Καθηγήτρια: Κ. </a:t>
            </a:r>
            <a:r>
              <a:rPr lang="el-GR" sz="2400" dirty="0" err="1"/>
              <a:t>Κόγια</a:t>
            </a:r>
            <a:endParaRPr lang="el-GR" sz="2400" dirty="0"/>
          </a:p>
          <a:p>
            <a:pPr>
              <a:lnSpc>
                <a:spcPct val="90000"/>
              </a:lnSpc>
              <a:buFont typeface="Wingdings" pitchFamily="2" charset="2"/>
              <a:buNone/>
            </a:pPr>
            <a:r>
              <a:rPr lang="el-GR" sz="2000" dirty="0"/>
              <a:t>   </a:t>
            </a:r>
          </a:p>
          <a:p>
            <a:pPr>
              <a:lnSpc>
                <a:spcPct val="90000"/>
              </a:lnSpc>
              <a:buFont typeface="Wingdings" pitchFamily="2" charset="2"/>
              <a:buNone/>
            </a:pPr>
            <a:endParaRPr lang="el-GR" sz="2000" dirty="0"/>
          </a:p>
          <a:p>
            <a:pPr>
              <a:lnSpc>
                <a:spcPct val="90000"/>
              </a:lnSpc>
              <a:buFont typeface="Wingdings" pitchFamily="2" charset="2"/>
              <a:buNone/>
            </a:pPr>
            <a:endParaRPr lang="el-GR" sz="2000" dirty="0"/>
          </a:p>
          <a:p>
            <a:pPr>
              <a:lnSpc>
                <a:spcPct val="90000"/>
              </a:lnSpc>
              <a:buFont typeface="Wingdings" pitchFamily="2" charset="2"/>
              <a:buNone/>
            </a:pPr>
            <a:endParaRPr lang="el-GR" sz="2000" dirty="0"/>
          </a:p>
          <a:p>
            <a:pPr>
              <a:lnSpc>
                <a:spcPct val="90000"/>
              </a:lnSpc>
              <a:buFont typeface="Wingdings" pitchFamily="2" charset="2"/>
              <a:buNone/>
            </a:pPr>
            <a:endParaRPr lang="el-GR" sz="2000" dirty="0"/>
          </a:p>
          <a:p>
            <a:pPr>
              <a:lnSpc>
                <a:spcPct val="90000"/>
              </a:lnSpc>
              <a:buFont typeface="Wingdings" pitchFamily="2" charset="2"/>
              <a:buNone/>
            </a:pPr>
            <a:endParaRPr lang="el-GR" sz="2000" dirty="0"/>
          </a:p>
          <a:p>
            <a:pPr>
              <a:lnSpc>
                <a:spcPct val="90000"/>
              </a:lnSpc>
              <a:buFont typeface="Wingdings" pitchFamily="2" charset="2"/>
              <a:buNone/>
            </a:pPr>
            <a:endParaRPr lang="el-GR" sz="2000" dirty="0"/>
          </a:p>
          <a:p>
            <a:pPr>
              <a:lnSpc>
                <a:spcPct val="90000"/>
              </a:lnSpc>
              <a:buFont typeface="Wingdings" pitchFamily="2" charset="2"/>
              <a:buNone/>
            </a:pPr>
            <a:r>
              <a:rPr lang="el-GR" sz="2000" dirty="0"/>
              <a:t>    </a:t>
            </a:r>
            <a:r>
              <a:rPr lang="el-GR" sz="2400" dirty="0"/>
              <a:t>Του μαθητή </a:t>
            </a:r>
            <a:r>
              <a:rPr lang="el-GR" sz="2400" dirty="0" err="1"/>
              <a:t>Λιναρδάκη</a:t>
            </a:r>
            <a:r>
              <a:rPr lang="el-GR" sz="2400" dirty="0"/>
              <a:t> Παναγιώτη</a:t>
            </a:r>
          </a:p>
          <a:p>
            <a:pPr algn="r">
              <a:lnSpc>
                <a:spcPct val="90000"/>
              </a:lnSpc>
              <a:buFont typeface="Wingdings" pitchFamily="2" charset="2"/>
              <a:buNone/>
            </a:pPr>
            <a:r>
              <a:rPr lang="el-GR" sz="2400" dirty="0"/>
              <a:t>Σχολικό έτος 2014-2015</a:t>
            </a:r>
          </a:p>
        </p:txBody>
      </p:sp>
      <p:pic>
        <p:nvPicPr>
          <p:cNvPr id="2058" name="Picture 10" descr="Glass fruit wallpaper"/>
          <p:cNvPicPr>
            <a:picLocks noChangeAspect="1" noChangeArrowheads="1"/>
          </p:cNvPicPr>
          <p:nvPr/>
        </p:nvPicPr>
        <p:blipFill>
          <a:blip r:embed="rId2" cstate="email"/>
          <a:srcRect/>
          <a:stretch>
            <a:fillRect/>
          </a:stretch>
        </p:blipFill>
        <p:spPr bwMode="auto">
          <a:xfrm>
            <a:off x="755650" y="2924175"/>
            <a:ext cx="7272338" cy="223361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7813"/>
            <a:ext cx="8229600" cy="1063625"/>
          </a:xfrm>
        </p:spPr>
        <p:txBody>
          <a:bodyPr/>
          <a:lstStyle/>
          <a:p>
            <a:r>
              <a:rPr lang="el-GR" sz="4000" b="1">
                <a:effectLst/>
                <a:latin typeface="Tahoma" pitchFamily="34" charset="0"/>
              </a:rPr>
              <a:t>ΠΑΡΑΣΚΕΥΗ ΓΥΑΛΙΟΥ</a:t>
            </a:r>
          </a:p>
        </p:txBody>
      </p:sp>
      <p:sp>
        <p:nvSpPr>
          <p:cNvPr id="34819" name="Rectangle 3"/>
          <p:cNvSpPr>
            <a:spLocks noGrp="1" noChangeArrowheads="1"/>
          </p:cNvSpPr>
          <p:nvPr>
            <p:ph type="body" idx="1"/>
          </p:nvPr>
        </p:nvSpPr>
        <p:spPr>
          <a:xfrm>
            <a:off x="468313" y="1412875"/>
            <a:ext cx="8229600" cy="4741863"/>
          </a:xfrm>
        </p:spPr>
        <p:txBody>
          <a:bodyPr/>
          <a:lstStyle/>
          <a:p>
            <a:pPr marL="609600" indent="-609600">
              <a:lnSpc>
                <a:spcPct val="90000"/>
              </a:lnSpc>
            </a:pPr>
            <a:r>
              <a:rPr lang="el-GR" sz="2200">
                <a:latin typeface="Tahoma" pitchFamily="34" charset="0"/>
              </a:rPr>
              <a:t>Τα υλικά που χρησιμοποιούνται για την παρασκευή του γυαλιού είναι το διοξείδιο του πυρίτιου</a:t>
            </a:r>
            <a:r>
              <a:rPr lang="en-US" sz="2200">
                <a:latin typeface="Tahoma" pitchFamily="34" charset="0"/>
              </a:rPr>
              <a:t> (SiO</a:t>
            </a:r>
            <a:r>
              <a:rPr lang="en-US" sz="2200" baseline="-25000">
                <a:latin typeface="Tahoma" pitchFamily="34" charset="0"/>
              </a:rPr>
              <a:t>2</a:t>
            </a:r>
            <a:r>
              <a:rPr lang="el-GR" sz="2200">
                <a:latin typeface="Tahoma" pitchFamily="34" charset="0"/>
              </a:rPr>
              <a:t>)  ή το οξείδιο του Βορίου </a:t>
            </a:r>
            <a:r>
              <a:rPr lang="en-US" sz="2200">
                <a:latin typeface="Tahoma" pitchFamily="34" charset="0"/>
              </a:rPr>
              <a:t>(B</a:t>
            </a:r>
            <a:r>
              <a:rPr lang="en-US" sz="2200" baseline="-25000">
                <a:latin typeface="Tahoma" pitchFamily="34" charset="0"/>
              </a:rPr>
              <a:t>2</a:t>
            </a:r>
            <a:r>
              <a:rPr lang="en-US" sz="2200">
                <a:latin typeface="Tahoma" pitchFamily="34" charset="0"/>
              </a:rPr>
              <a:t>O</a:t>
            </a:r>
            <a:r>
              <a:rPr lang="en-US" sz="2200" baseline="-25000">
                <a:latin typeface="Tahoma" pitchFamily="34" charset="0"/>
              </a:rPr>
              <a:t>3</a:t>
            </a:r>
            <a:r>
              <a:rPr lang="en-US" sz="2200">
                <a:latin typeface="Tahoma" pitchFamily="34" charset="0"/>
              </a:rPr>
              <a:t>), </a:t>
            </a:r>
            <a:r>
              <a:rPr lang="el-GR" sz="2200">
                <a:latin typeface="Tahoma" pitchFamily="34" charset="0"/>
              </a:rPr>
              <a:t>συλιπάσματα (αλκάλεα) και σταθεροποιητικές ύλες (άσβεστος). </a:t>
            </a:r>
          </a:p>
          <a:p>
            <a:pPr marL="609600" indent="-609600">
              <a:lnSpc>
                <a:spcPct val="90000"/>
              </a:lnSpc>
            </a:pPr>
            <a:r>
              <a:rPr lang="el-GR" sz="2200">
                <a:latin typeface="Tahoma" pitchFamily="34" charset="0"/>
              </a:rPr>
              <a:t>Για την παραγωγή του ακολουθούνται οι παρακάτω διεργασίες:</a:t>
            </a:r>
          </a:p>
          <a:p>
            <a:pPr marL="609600" indent="-609600">
              <a:lnSpc>
                <a:spcPct val="90000"/>
              </a:lnSpc>
              <a:buFont typeface="Wingdings" pitchFamily="2" charset="2"/>
              <a:buAutoNum type="arabicPeriod"/>
            </a:pPr>
            <a:r>
              <a:rPr lang="el-GR" sz="2200">
                <a:latin typeface="Tahoma" pitchFamily="34" charset="0"/>
              </a:rPr>
              <a:t>Ανάμειξη των πρώτων υλών με ορισμένη αναλογία σε ομοιογενές γέμισμα</a:t>
            </a:r>
          </a:p>
          <a:p>
            <a:pPr marL="609600" indent="-609600">
              <a:lnSpc>
                <a:spcPct val="90000"/>
              </a:lnSpc>
              <a:buFont typeface="Wingdings" pitchFamily="2" charset="2"/>
              <a:buAutoNum type="arabicPeriod"/>
            </a:pPr>
            <a:r>
              <a:rPr lang="el-GR" sz="2200">
                <a:latin typeface="Tahoma" pitchFamily="34" charset="0"/>
              </a:rPr>
              <a:t>Βράσιμο γεμίσματος σε υαλοκάμινα.</a:t>
            </a:r>
          </a:p>
          <a:p>
            <a:pPr marL="609600" indent="-609600">
              <a:lnSpc>
                <a:spcPct val="90000"/>
              </a:lnSpc>
              <a:buFont typeface="Wingdings" pitchFamily="2" charset="2"/>
              <a:buAutoNum type="arabicPeriod"/>
            </a:pPr>
            <a:r>
              <a:rPr lang="el-GR" sz="2200">
                <a:latin typeface="Tahoma" pitchFamily="34" charset="0"/>
              </a:rPr>
              <a:t>Δημιουργία της υαλομάζας με θερμοκρασία σύμφωνα με τις απαιτήσεις των γυάλινων αντικειμένων.</a:t>
            </a:r>
          </a:p>
          <a:p>
            <a:pPr marL="609600" indent="-609600">
              <a:lnSpc>
                <a:spcPct val="90000"/>
              </a:lnSpc>
              <a:buFont typeface="Wingdings" pitchFamily="2" charset="2"/>
              <a:buAutoNum type="arabicPeriod"/>
            </a:pPr>
            <a:r>
              <a:rPr lang="el-GR" sz="2200">
                <a:latin typeface="Tahoma" pitchFamily="34" charset="0"/>
              </a:rPr>
              <a:t>Γίνεται θερμική, χημική και μηχανική κατεργασία για να αποκτήσει τις απαραίτητες ιδιότητες.</a:t>
            </a:r>
          </a:p>
          <a:p>
            <a:pPr marL="609600" indent="-609600">
              <a:lnSpc>
                <a:spcPct val="90000"/>
              </a:lnSpc>
              <a:buFont typeface="Wingdings" pitchFamily="2" charset="2"/>
              <a:buAutoNum type="arabicPeriod"/>
            </a:pPr>
            <a:endParaRPr lang="el-GR" sz="2200">
              <a:latin typeface="Tahom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457200" y="260350"/>
            <a:ext cx="8435975" cy="5865813"/>
          </a:xfrm>
        </p:spPr>
        <p:txBody>
          <a:bodyPr/>
          <a:lstStyle/>
          <a:p>
            <a:r>
              <a:rPr lang="el-GR" sz="2400">
                <a:latin typeface="Tahoma" pitchFamily="34" charset="0"/>
              </a:rPr>
              <a:t>Για το βράσιμο του γυαλιού χρησιμοποιείται συνήθως χαλαζιακή άμμος, βορικό οξύ ασβεστόλιθος (κιμωλία), δολομίτης, ποτάσα κλπ. Το βράσιμο γίνεται σε 1400</a:t>
            </a:r>
            <a:r>
              <a:rPr lang="en-US" sz="2400">
                <a:latin typeface="Tahoma" pitchFamily="34" charset="0"/>
                <a:cs typeface="Tahoma" pitchFamily="34" charset="0"/>
              </a:rPr>
              <a:t>º</a:t>
            </a:r>
            <a:r>
              <a:rPr lang="el-GR" sz="2400">
                <a:latin typeface="Tahoma" pitchFamily="34" charset="0"/>
              </a:rPr>
              <a:t>-1600</a:t>
            </a:r>
            <a:r>
              <a:rPr lang="en-US" sz="2400">
                <a:latin typeface="Tahoma" pitchFamily="34" charset="0"/>
                <a:cs typeface="Tahoma" pitchFamily="34" charset="0"/>
              </a:rPr>
              <a:t>º</a:t>
            </a:r>
            <a:r>
              <a:rPr lang="el-GR" sz="2400">
                <a:latin typeface="Tahoma" pitchFamily="34" charset="0"/>
                <a:cs typeface="Tahoma" pitchFamily="34" charset="0"/>
              </a:rPr>
              <a:t> </a:t>
            </a:r>
            <a:r>
              <a:rPr lang="en-US" sz="2400">
                <a:latin typeface="Tahoma" pitchFamily="34" charset="0"/>
                <a:cs typeface="Tahoma" pitchFamily="34" charset="0"/>
              </a:rPr>
              <a:t>C. </a:t>
            </a:r>
          </a:p>
          <a:p>
            <a:r>
              <a:rPr lang="el-GR" sz="2400">
                <a:latin typeface="Tahoma" pitchFamily="34" charset="0"/>
                <a:cs typeface="Tahoma" pitchFamily="34" charset="0"/>
              </a:rPr>
              <a:t>Τα γυάλινα αντικείμενα κατασκευάζονται με μηχανικές μεθόδους, ανάλογες με τη μορφή που θέλουμε να τους δώσουμε. Οι πλάκες γυαλιού βγαίνουν απ΄το καμίνι με τη μορφή συνεχόμενης ταινίας, που στη συνέχεια περνάει ανάμεσα σε κυλίνδρους. Τα διάφορα γυάλινα αντικείμενα (βάζα, μπουκάλια) κατασκευάζονται από μηχανές που λειτουργούν με την αρχή εμφύσησης- πρεσαρίσματος. Αφού διαμορφωθούν όλα αυτά τα αντικείμενα υποβάλλονται σε «Ανόπτηση» σε ειδικά καμίνια με θερμοκρασία 450</a:t>
            </a:r>
            <a:r>
              <a:rPr lang="en-US" sz="2400">
                <a:latin typeface="Tahoma" pitchFamily="34" charset="0"/>
                <a:cs typeface="Tahoma" pitchFamily="34" charset="0"/>
              </a:rPr>
              <a:t>º</a:t>
            </a:r>
            <a:r>
              <a:rPr lang="el-GR" sz="2400">
                <a:latin typeface="Tahoma" pitchFamily="34" charset="0"/>
                <a:cs typeface="Tahoma" pitchFamily="34" charset="0"/>
              </a:rPr>
              <a:t> - 600</a:t>
            </a:r>
            <a:r>
              <a:rPr lang="en-US" sz="2400">
                <a:latin typeface="Tahoma" pitchFamily="34" charset="0"/>
                <a:cs typeface="Tahoma" pitchFamily="34" charset="0"/>
              </a:rPr>
              <a:t>º</a:t>
            </a:r>
            <a:r>
              <a:rPr lang="el-GR" sz="2400">
                <a:latin typeface="Tahoma" pitchFamily="34" charset="0"/>
                <a:cs typeface="Tahoma" pitchFamily="34" charset="0"/>
              </a:rPr>
              <a:t> </a:t>
            </a:r>
            <a:r>
              <a:rPr lang="en-US" sz="2400">
                <a:latin typeface="Tahoma" pitchFamily="34" charset="0"/>
                <a:cs typeface="Tahoma" pitchFamily="34" charset="0"/>
              </a:rPr>
              <a:t>C</a:t>
            </a:r>
            <a:r>
              <a:rPr lang="el-GR" sz="2400">
                <a:latin typeface="Tahoma" pitchFamily="34" charset="0"/>
                <a:cs typeface="Tahoma" pitchFamily="34" charset="0"/>
              </a:rPr>
              <a:t> και στη συνέχεια ψύχονται για την εξάλειψη εσωτερικών τάσεων.</a:t>
            </a:r>
            <a:endParaRPr lang="en-US" sz="2400">
              <a:latin typeface="Tahoma" pitchFamily="34" charset="0"/>
              <a:cs typeface="Tahom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7813"/>
            <a:ext cx="8229600" cy="919162"/>
          </a:xfrm>
        </p:spPr>
        <p:txBody>
          <a:bodyPr/>
          <a:lstStyle/>
          <a:p>
            <a:r>
              <a:rPr lang="el-GR" b="1">
                <a:latin typeface="Tahoma" pitchFamily="34" charset="0"/>
              </a:rPr>
              <a:t>ΚΑΤΗΓΟΡΙΕΣ</a:t>
            </a:r>
          </a:p>
        </p:txBody>
      </p:sp>
      <p:sp>
        <p:nvSpPr>
          <p:cNvPr id="36867" name="Rectangle 3"/>
          <p:cNvSpPr>
            <a:spLocks noGrp="1" noChangeArrowheads="1"/>
          </p:cNvSpPr>
          <p:nvPr>
            <p:ph type="body" idx="1"/>
          </p:nvPr>
        </p:nvSpPr>
        <p:spPr>
          <a:xfrm>
            <a:off x="457200" y="1268413"/>
            <a:ext cx="8229600" cy="4857750"/>
          </a:xfrm>
        </p:spPr>
        <p:txBody>
          <a:bodyPr/>
          <a:lstStyle/>
          <a:p>
            <a:pPr marL="609600" indent="-609600"/>
            <a:r>
              <a:rPr lang="el-GR" sz="2200">
                <a:latin typeface="Tahoma" pitchFamily="34" charset="0"/>
              </a:rPr>
              <a:t>Το γυαλί σήμερα χρησιμοποιείται σε μεγάλη κλίμακα στη διακόσμηση, στη δομική , στη γλυπτική κλπ. Η συστηματική είσοδός του στη βιομηχανία το έκανε παραγωγίσιμο σε μεγάλο βαθμό ώστε σήμερα να έχουμε πολλά είδη γυαλιών. Κάποια από αυτά είναι: </a:t>
            </a:r>
          </a:p>
          <a:p>
            <a:pPr marL="609600" indent="-609600">
              <a:buFont typeface="Wingdings" pitchFamily="2" charset="2"/>
              <a:buAutoNum type="arabicPeriod"/>
            </a:pPr>
            <a:r>
              <a:rPr lang="el-GR" sz="2200" b="1" u="sng">
                <a:latin typeface="Tahoma" pitchFamily="34" charset="0"/>
              </a:rPr>
              <a:t>Γυαλί νατρίου (κοινό γυαλί).</a:t>
            </a:r>
            <a:r>
              <a:rPr lang="el-GR" sz="2200">
                <a:latin typeface="Tahoma" pitchFamily="34" charset="0"/>
              </a:rPr>
              <a:t> Είναι φθηνό στην κατασκευή του και χρησιμοποιείται για την κατασκευή κοινών αντικειμένων όπως συσκευών (ποτήρια, μπουκάλια, δοχεία τροφίμων) και υαλοπινάκων.</a:t>
            </a:r>
          </a:p>
          <a:p>
            <a:pPr marL="609600" indent="-609600">
              <a:buFont typeface="Wingdings" pitchFamily="2" charset="2"/>
              <a:buAutoNum type="arabicPeriod"/>
            </a:pPr>
            <a:r>
              <a:rPr lang="el-GR" sz="2200" b="1" u="sng">
                <a:latin typeface="Tahoma" pitchFamily="34" charset="0"/>
              </a:rPr>
              <a:t> Γυαλί μολύβδου ή κρύσταλλο. </a:t>
            </a:r>
            <a:r>
              <a:rPr lang="el-GR" sz="2200">
                <a:latin typeface="Tahoma" pitchFamily="34" charset="0"/>
              </a:rPr>
              <a:t>Είναι βαρύ, φωτοθλαστικό, έχει μεγάλη διαύγεια και διαφάνεια. Χρησιμοποιείται για την κατασκευή γυάλινων σκευών πολυτελείας.</a:t>
            </a:r>
          </a:p>
          <a:p>
            <a:pPr marL="609600" indent="-609600">
              <a:buFont typeface="Wingdings" pitchFamily="2" charset="2"/>
              <a:buAutoNum type="arabicPeriod"/>
            </a:pPr>
            <a:endParaRPr lang="el-GR" sz="2200">
              <a:latin typeface="Tahom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457200" y="260350"/>
            <a:ext cx="8229600" cy="5865813"/>
          </a:xfrm>
        </p:spPr>
        <p:txBody>
          <a:bodyPr/>
          <a:lstStyle/>
          <a:p>
            <a:pPr marL="609600" indent="-609600">
              <a:lnSpc>
                <a:spcPct val="90000"/>
              </a:lnSpc>
              <a:buFont typeface="Wingdings" pitchFamily="2" charset="2"/>
              <a:buAutoNum type="arabicPeriod" startAt="3"/>
            </a:pPr>
            <a:r>
              <a:rPr lang="el-GR" sz="2200" b="1" u="sng">
                <a:latin typeface="Tahoma" pitchFamily="34" charset="0"/>
              </a:rPr>
              <a:t>Γυαλί βορίου ή πυρέξ.</a:t>
            </a:r>
            <a:r>
              <a:rPr lang="el-GR" sz="2200">
                <a:latin typeface="Tahoma" pitchFamily="34" charset="0"/>
              </a:rPr>
              <a:t> Ο μικρός συντελεστής θερμικής συστολής το κάνει ιδιαίτερα χρήσιμο για την κατασκευή εργαστηριακών οργάνων και συσκευών, σε λαμπτήρες υψηλών αποδόσεων (προβολέων) αλλά και για οικιακές εφαρμογές (σκεύη </a:t>
            </a:r>
            <a:r>
              <a:rPr lang="en-US" sz="2200">
                <a:latin typeface="Tahoma" pitchFamily="34" charset="0"/>
              </a:rPr>
              <a:t>Pyrex).</a:t>
            </a:r>
          </a:p>
          <a:p>
            <a:pPr marL="609600" indent="-609600">
              <a:lnSpc>
                <a:spcPct val="90000"/>
              </a:lnSpc>
              <a:buFont typeface="Wingdings" pitchFamily="2" charset="2"/>
              <a:buAutoNum type="arabicPeriod" startAt="3"/>
            </a:pPr>
            <a:r>
              <a:rPr lang="el-GR" sz="2200" b="1" u="sng">
                <a:latin typeface="Tahoma" pitchFamily="34" charset="0"/>
              </a:rPr>
              <a:t>Γυαλί ασφαλείας.</a:t>
            </a:r>
            <a:r>
              <a:rPr lang="el-GR" sz="2200">
                <a:latin typeface="Tahoma" pitchFamily="34" charset="0"/>
              </a:rPr>
              <a:t> Είναι ειδικής κατασκευής και σε περίπτωση θραύσεως δεν προκαλεί σοβαρό τραυματισμό (Τζάμια αυτοκινήτων).</a:t>
            </a:r>
          </a:p>
          <a:p>
            <a:pPr marL="609600" indent="-609600">
              <a:lnSpc>
                <a:spcPct val="90000"/>
              </a:lnSpc>
              <a:buFont typeface="Wingdings" pitchFamily="2" charset="2"/>
              <a:buAutoNum type="arabicPeriod" startAt="3"/>
            </a:pPr>
            <a:r>
              <a:rPr lang="el-GR" sz="2200" b="1" u="sng">
                <a:latin typeface="Tahoma" pitchFamily="34" charset="0"/>
              </a:rPr>
              <a:t>Γυαλί αφρώδες.</a:t>
            </a:r>
            <a:r>
              <a:rPr lang="el-GR" sz="2200">
                <a:latin typeface="Tahoma" pitchFamily="34" charset="0"/>
              </a:rPr>
              <a:t> Σχηματίζεται από πολλές φυσαλίδες οι οποίες διαχωρίζονται μεταξύ τους με λεπτά διαφράγματα. Έχει δομή ανάλογη με τη δομή της ελαφρόπετρας και γι’ αυτό είναι εξαιρετικά μονωτικό της θερμότητας.</a:t>
            </a:r>
          </a:p>
          <a:p>
            <a:pPr marL="609600" indent="-609600">
              <a:lnSpc>
                <a:spcPct val="90000"/>
              </a:lnSpc>
              <a:buFont typeface="Wingdings" pitchFamily="2" charset="2"/>
              <a:buAutoNum type="arabicPeriod" startAt="3"/>
            </a:pPr>
            <a:r>
              <a:rPr lang="el-GR" sz="2200" b="1" u="sng">
                <a:latin typeface="Tahoma" pitchFamily="34" charset="0"/>
              </a:rPr>
              <a:t>Γυαλί ουδέτερο.</a:t>
            </a:r>
            <a:r>
              <a:rPr lang="el-GR" sz="2200">
                <a:latin typeface="Tahoma" pitchFamily="34" charset="0"/>
              </a:rPr>
              <a:t> Χρησιμοποιείται κυρίως στην φαρμακευτική. Με αυτό φτιάχνονται φαρμακευτικές φύσιγγες που προορίζονται για τη συσκευασία ορών, εμβολίων, φαρμάκων χωρίς να μεταβάλλει τις ιδιότητές τους.</a:t>
            </a:r>
            <a:endParaRPr lang="el-GR" sz="2200" b="1" u="sng">
              <a:latin typeface="Tahoma"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457200" y="260350"/>
            <a:ext cx="8435975" cy="5865813"/>
          </a:xfrm>
        </p:spPr>
        <p:txBody>
          <a:bodyPr/>
          <a:lstStyle/>
          <a:p>
            <a:pPr marL="609600" indent="-609600">
              <a:buFont typeface="Wingdings" pitchFamily="2" charset="2"/>
              <a:buNone/>
            </a:pPr>
            <a:r>
              <a:rPr lang="el-GR" sz="2200">
                <a:solidFill>
                  <a:schemeClr val="hlink"/>
                </a:solidFill>
                <a:latin typeface="Tahoma" pitchFamily="34" charset="0"/>
              </a:rPr>
              <a:t>7</a:t>
            </a:r>
            <a:r>
              <a:rPr lang="el-GR" sz="2200" b="1">
                <a:solidFill>
                  <a:schemeClr val="hlink"/>
                </a:solidFill>
                <a:latin typeface="Tahoma" pitchFamily="34" charset="0"/>
              </a:rPr>
              <a:t>.</a:t>
            </a:r>
            <a:r>
              <a:rPr lang="el-GR"/>
              <a:t>   </a:t>
            </a:r>
            <a:r>
              <a:rPr lang="el-GR" sz="2200" b="1" u="sng">
                <a:latin typeface="Tahoma" pitchFamily="34" charset="0"/>
              </a:rPr>
              <a:t>Γυαλί οπτικών οργάνων.</a:t>
            </a:r>
            <a:r>
              <a:rPr lang="el-GR" sz="2200">
                <a:latin typeface="Tahoma" pitchFamily="34" charset="0"/>
              </a:rPr>
              <a:t> Είναι γυαλί εξαιρετικής διαφάνειας, χημικής ομογένειας και απουσίας εσωτερικών τάσεων.</a:t>
            </a:r>
          </a:p>
          <a:p>
            <a:pPr marL="609600" indent="-609600">
              <a:buFont typeface="Wingdings" pitchFamily="2" charset="2"/>
              <a:buAutoNum type="arabicPeriod" startAt="8"/>
            </a:pPr>
            <a:r>
              <a:rPr lang="el-GR" sz="2200" b="1" u="sng">
                <a:latin typeface="Tahoma" pitchFamily="34" charset="0"/>
              </a:rPr>
              <a:t>Γυαλί  </a:t>
            </a:r>
            <a:r>
              <a:rPr lang="en-US" sz="2200" b="1" u="sng">
                <a:latin typeface="Tahoma" pitchFamily="34" charset="0"/>
              </a:rPr>
              <a:t>Jena (</a:t>
            </a:r>
            <a:r>
              <a:rPr lang="el-GR" sz="2200" b="1" u="sng">
                <a:latin typeface="Tahoma" pitchFamily="34" charset="0"/>
              </a:rPr>
              <a:t>Ιένας).</a:t>
            </a:r>
            <a:r>
              <a:rPr lang="el-GR" sz="2200">
                <a:latin typeface="Tahoma" pitchFamily="34" charset="0"/>
              </a:rPr>
              <a:t> Χαρακτηριστικό γνώρισμα είναι ο μικρός συντελεστής διαστολής που συντελεί στη μεγάλη ανθεκτικότητα στις απότομες κυμάνσεις της θερμοκρασίας. Εξαιτίας της παρουσίας αλουμινίου είναι αρκετά ανθεκτικό στα αλκαλικά διαλύματα, ιδιαίτερα στα χημικά αντιδραστήρια των εργαστηρίων.</a:t>
            </a:r>
          </a:p>
          <a:p>
            <a:pPr marL="609600" indent="-609600">
              <a:buFont typeface="Wingdings" pitchFamily="2" charset="2"/>
              <a:buAutoNum type="arabicPeriod" startAt="8"/>
            </a:pPr>
            <a:r>
              <a:rPr lang="el-GR" sz="2200" b="1" u="sng">
                <a:latin typeface="Tahoma" pitchFamily="34" charset="0"/>
              </a:rPr>
              <a:t>Γυαλί καλίου ή βοημικό κρύσταλλο.</a:t>
            </a:r>
            <a:r>
              <a:rPr lang="el-GR" sz="2200">
                <a:latin typeface="Tahoma" pitchFamily="34" charset="0"/>
              </a:rPr>
              <a:t> Είναι περισσότερο σκληρό και διαφανές από το κοινό γυαλί. Αντέχει σε σχετικά υψηλές θερμοκρασίες. Απ΄αυτό κατασκευάζονται οι καθρέπτες.</a:t>
            </a:r>
          </a:p>
          <a:p>
            <a:pPr marL="609600" indent="-609600">
              <a:buFont typeface="Wingdings" pitchFamily="2" charset="2"/>
              <a:buAutoNum type="arabicPeriod" startAt="8"/>
            </a:pPr>
            <a:r>
              <a:rPr lang="el-GR" sz="2200" b="1" u="sng">
                <a:latin typeface="Tahoma" pitchFamily="34" charset="0"/>
              </a:rPr>
              <a:t>Γυαλί οργανικό.</a:t>
            </a:r>
            <a:r>
              <a:rPr lang="el-GR" sz="2200">
                <a:latin typeface="Tahoma" pitchFamily="34" charset="0"/>
              </a:rPr>
              <a:t> Διαφανής πλαστική ύλη που μπορεί να αντικαταστήσει το κοινό γυαλί σε ορισμένες από τις εφαρμογές του στην τεχνολογία.</a:t>
            </a:r>
            <a:endParaRPr lang="el-GR" sz="2200" b="1" u="sng">
              <a:latin typeface="Tahom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7813"/>
            <a:ext cx="8229600" cy="847725"/>
          </a:xfrm>
        </p:spPr>
        <p:txBody>
          <a:bodyPr/>
          <a:lstStyle/>
          <a:p>
            <a:r>
              <a:rPr lang="el-GR" sz="4000" b="1"/>
              <a:t>ΙΔΙΟΤΗΤΕΣ</a:t>
            </a:r>
            <a:endParaRPr lang="el-GR"/>
          </a:p>
        </p:txBody>
      </p:sp>
      <p:sp>
        <p:nvSpPr>
          <p:cNvPr id="39939" name="Rectangle 3"/>
          <p:cNvSpPr>
            <a:spLocks noGrp="1" noChangeArrowheads="1"/>
          </p:cNvSpPr>
          <p:nvPr>
            <p:ph type="body" idx="1"/>
          </p:nvPr>
        </p:nvSpPr>
        <p:spPr>
          <a:xfrm>
            <a:off x="457200" y="1268413"/>
            <a:ext cx="8229600" cy="4857750"/>
          </a:xfrm>
        </p:spPr>
        <p:txBody>
          <a:bodyPr/>
          <a:lstStyle/>
          <a:p>
            <a:r>
              <a:rPr lang="el-GR" sz="2200">
                <a:latin typeface="Tahoma" pitchFamily="34" charset="0"/>
              </a:rPr>
              <a:t>Υλικό σκληρό (Βρίσκεται στο 7 της κλίμακας </a:t>
            </a:r>
            <a:r>
              <a:rPr lang="en-US" sz="2200">
                <a:latin typeface="Tahoma" pitchFamily="34" charset="0"/>
              </a:rPr>
              <a:t>Mohs).</a:t>
            </a:r>
          </a:p>
          <a:p>
            <a:r>
              <a:rPr lang="el-GR" sz="2200">
                <a:latin typeface="Tahoma" pitchFamily="34" charset="0"/>
              </a:rPr>
              <a:t>Κακός αγωγός του ηλεκτρισμού.</a:t>
            </a:r>
          </a:p>
          <a:p>
            <a:r>
              <a:rPr lang="el-GR" sz="2200">
                <a:latin typeface="Tahoma" pitchFamily="34" charset="0"/>
              </a:rPr>
              <a:t>Είναι σώμα αδρανές, αντιδρά μόνο με το φθόριο (</a:t>
            </a:r>
            <a:r>
              <a:rPr lang="en-US" sz="2200">
                <a:latin typeface="Tahoma" pitchFamily="34" charset="0"/>
              </a:rPr>
              <a:t>F) </a:t>
            </a:r>
            <a:r>
              <a:rPr lang="el-GR" sz="2200">
                <a:latin typeface="Tahoma" pitchFamily="34" charset="0"/>
              </a:rPr>
              <a:t>και το  υδροφθόριο (</a:t>
            </a:r>
            <a:r>
              <a:rPr lang="en-US" sz="2200">
                <a:latin typeface="Tahoma" pitchFamily="34" charset="0"/>
              </a:rPr>
              <a:t>HF).</a:t>
            </a:r>
            <a:endParaRPr lang="el-GR" sz="2200">
              <a:latin typeface="Tahoma" pitchFamily="34" charset="0"/>
            </a:endParaRPr>
          </a:p>
          <a:p>
            <a:r>
              <a:rPr lang="el-GR" sz="2200">
                <a:latin typeface="Tahoma" pitchFamily="34" charset="0"/>
              </a:rPr>
              <a:t>Μονωτικό και δυσθερμαγωγό υλικό.</a:t>
            </a:r>
          </a:p>
          <a:p>
            <a:r>
              <a:rPr lang="el-GR" sz="2200">
                <a:latin typeface="Tahoma" pitchFamily="34" charset="0"/>
              </a:rPr>
              <a:t>Με την θέρμανση γίνεται πλαστικό και έτσι μπορεί να υποστεί επεξεργασία.</a:t>
            </a:r>
          </a:p>
          <a:p>
            <a:r>
              <a:rPr lang="el-GR" sz="2200">
                <a:latin typeface="Tahoma" pitchFamily="34" charset="0"/>
              </a:rPr>
              <a:t>Εξαιτίας της άμορφης δομής του είναι διαφανές.</a:t>
            </a:r>
          </a:p>
          <a:p>
            <a:r>
              <a:rPr lang="el-GR" sz="2200">
                <a:latin typeface="Tahoma" pitchFamily="34" charset="0"/>
              </a:rPr>
              <a:t>Αν και η καθημερινή εμπειρία δημιουργεί την εντύπωση ότι είναι εύθραυστο υλικό με μειωμένη αντοχή, στην πραγματικότητα είναι αρκετά ανθεκτικό ιδίως στην επιβολή θλιπτικών δυνάμεων</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68313" y="188913"/>
            <a:ext cx="8229600" cy="950912"/>
          </a:xfrm>
        </p:spPr>
        <p:txBody>
          <a:bodyPr/>
          <a:lstStyle/>
          <a:p>
            <a:r>
              <a:rPr lang="el-GR" sz="4000" b="1">
                <a:latin typeface="Tahoma" pitchFamily="34" charset="0"/>
              </a:rPr>
              <a:t>ΧΡΗΣΕΙΣ</a:t>
            </a:r>
          </a:p>
        </p:txBody>
      </p:sp>
      <p:sp>
        <p:nvSpPr>
          <p:cNvPr id="40963" name="Rectangle 3"/>
          <p:cNvSpPr>
            <a:spLocks noGrp="1" noChangeArrowheads="1"/>
          </p:cNvSpPr>
          <p:nvPr>
            <p:ph type="body" idx="1"/>
          </p:nvPr>
        </p:nvSpPr>
        <p:spPr>
          <a:xfrm>
            <a:off x="457200" y="1268413"/>
            <a:ext cx="8229600" cy="5256212"/>
          </a:xfrm>
        </p:spPr>
        <p:txBody>
          <a:bodyPr/>
          <a:lstStyle/>
          <a:p>
            <a:pPr>
              <a:lnSpc>
                <a:spcPct val="80000"/>
              </a:lnSpc>
              <a:buFont typeface="Wingdings" pitchFamily="2" charset="2"/>
              <a:buNone/>
            </a:pPr>
            <a:r>
              <a:rPr lang="el-GR" sz="2000">
                <a:latin typeface="Tahoma" pitchFamily="34" charset="0"/>
              </a:rPr>
              <a:t>Το γυαλί σήμερα χρησιμοποιείται σε μεγάλη κλίμακα</a:t>
            </a:r>
            <a:r>
              <a:rPr lang="el-GR" sz="2000"/>
              <a:t> </a:t>
            </a:r>
          </a:p>
          <a:p>
            <a:pPr>
              <a:lnSpc>
                <a:spcPct val="80000"/>
              </a:lnSpc>
            </a:pPr>
            <a:r>
              <a:rPr lang="el-GR" sz="2000">
                <a:latin typeface="Tahoma" pitchFamily="34" charset="0"/>
              </a:rPr>
              <a:t>Στην αυτοκινητοβιομηχανία.</a:t>
            </a:r>
          </a:p>
          <a:p>
            <a:pPr>
              <a:lnSpc>
                <a:spcPct val="80000"/>
              </a:lnSpc>
            </a:pPr>
            <a:r>
              <a:rPr lang="el-GR" sz="2000">
                <a:latin typeface="Tahoma" pitchFamily="34" charset="0"/>
              </a:rPr>
              <a:t>Στην φαρμακευτική (φαρμακευτικές φύσιγγες για συσκευασία ορών, φαρμάκων, εμβολίων).</a:t>
            </a:r>
          </a:p>
          <a:p>
            <a:pPr>
              <a:lnSpc>
                <a:spcPct val="80000"/>
              </a:lnSpc>
            </a:pPr>
            <a:r>
              <a:rPr lang="el-GR" sz="2000">
                <a:latin typeface="Tahoma" pitchFamily="34" charset="0"/>
              </a:rPr>
              <a:t>Στην ιατρική (φακοί επαφής, εργαστηριακά όργανα και συσκευές)</a:t>
            </a:r>
          </a:p>
          <a:p>
            <a:pPr>
              <a:lnSpc>
                <a:spcPct val="80000"/>
              </a:lnSpc>
            </a:pPr>
            <a:r>
              <a:rPr lang="el-GR" sz="2000">
                <a:latin typeface="Tahoma" pitchFamily="34" charset="0"/>
              </a:rPr>
              <a:t>Στις οικιακές συσκευές και για οικιακή χρήση (φούρνοι, ψυγεία, ποτήρια, σκεύη μαγειρικής).</a:t>
            </a:r>
          </a:p>
          <a:p>
            <a:pPr>
              <a:lnSpc>
                <a:spcPct val="80000"/>
              </a:lnSpc>
            </a:pPr>
            <a:r>
              <a:rPr lang="el-GR" sz="2000">
                <a:latin typeface="Tahoma" pitchFamily="34" charset="0"/>
              </a:rPr>
              <a:t>Στην ηλεκτροτεχνία και στην ηλεκτρονική (λαμπτήρες, κατασκευή ηλεκτρονικών εξαρτημάτων όπως μονωτές, πυκνωτές, οθόνες υπολογιστών).</a:t>
            </a:r>
          </a:p>
          <a:p>
            <a:pPr>
              <a:lnSpc>
                <a:spcPct val="80000"/>
              </a:lnSpc>
            </a:pPr>
            <a:r>
              <a:rPr lang="el-GR" sz="2000">
                <a:latin typeface="Tahoma" pitchFamily="34" charset="0"/>
              </a:rPr>
              <a:t>Στις τηλεπικοινωνίες. (οπτικές ίνες)</a:t>
            </a:r>
          </a:p>
          <a:p>
            <a:pPr>
              <a:lnSpc>
                <a:spcPct val="80000"/>
              </a:lnSpc>
            </a:pPr>
            <a:r>
              <a:rPr lang="el-GR" sz="2000">
                <a:latin typeface="Tahoma" pitchFamily="34" charset="0"/>
              </a:rPr>
              <a:t>Στην αρχιτεκτονική, ως δομικό υλικό (υαλότουβλα, διπλά τζάμια παραθύρων)</a:t>
            </a:r>
          </a:p>
          <a:p>
            <a:pPr>
              <a:lnSpc>
                <a:spcPct val="80000"/>
              </a:lnSpc>
            </a:pPr>
            <a:r>
              <a:rPr lang="el-GR" sz="2000">
                <a:latin typeface="Tahoma" pitchFamily="34" charset="0"/>
              </a:rPr>
              <a:t>Στη βιομηχανία τροφίμων. (τυποποίηση και συντήρηση τροφίμων)</a:t>
            </a:r>
          </a:p>
          <a:p>
            <a:pPr>
              <a:lnSpc>
                <a:spcPct val="80000"/>
              </a:lnSpc>
            </a:pPr>
            <a:r>
              <a:rPr lang="el-GR" sz="2000">
                <a:latin typeface="Tahoma" pitchFamily="34" charset="0"/>
              </a:rPr>
              <a:t>Στη διακόσμηση (βιτρώ, φυσητό γυαλί).</a:t>
            </a:r>
          </a:p>
          <a:p>
            <a:pPr>
              <a:lnSpc>
                <a:spcPct val="80000"/>
              </a:lnSpc>
              <a:buFont typeface="Wingdings" pitchFamily="2" charset="2"/>
              <a:buNone/>
            </a:pPr>
            <a:endParaRPr lang="el-GR" sz="2000">
              <a:latin typeface="Tahoma" pitchFamily="34" charset="0"/>
            </a:endParaRPr>
          </a:p>
          <a:p>
            <a:pPr>
              <a:lnSpc>
                <a:spcPct val="80000"/>
              </a:lnSpc>
            </a:pPr>
            <a:endParaRPr lang="el-GR" sz="2000">
              <a:latin typeface="Tahoma" pitchFamily="34" charset="0"/>
            </a:endParaRPr>
          </a:p>
          <a:p>
            <a:pPr>
              <a:lnSpc>
                <a:spcPct val="80000"/>
              </a:lnSpc>
              <a:buFont typeface="Wingdings" pitchFamily="2" charset="2"/>
              <a:buNone/>
            </a:pPr>
            <a:r>
              <a:rPr lang="el-GR" sz="1600">
                <a:latin typeface="Tahoma" pitchFamily="34"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l-GR" sz="4000" b="1">
                <a:latin typeface="Tahoma" pitchFamily="34" charset="0"/>
              </a:rPr>
              <a:t>ΠΛΕΟΝΕΚΤΗΜΑΤΑ</a:t>
            </a:r>
          </a:p>
        </p:txBody>
      </p:sp>
      <p:sp>
        <p:nvSpPr>
          <p:cNvPr id="41987" name="Rectangle 3"/>
          <p:cNvSpPr>
            <a:spLocks noGrp="1" noChangeArrowheads="1"/>
          </p:cNvSpPr>
          <p:nvPr>
            <p:ph type="body" idx="1"/>
          </p:nvPr>
        </p:nvSpPr>
        <p:spPr>
          <a:xfrm>
            <a:off x="457200" y="1600200"/>
            <a:ext cx="8229600" cy="3916363"/>
          </a:xfrm>
        </p:spPr>
        <p:txBody>
          <a:bodyPr/>
          <a:lstStyle/>
          <a:p>
            <a:r>
              <a:rPr lang="el-GR" sz="2400">
                <a:latin typeface="Tahoma" pitchFamily="34" charset="0"/>
              </a:rPr>
              <a:t>Δεν σκουριάζει.</a:t>
            </a:r>
          </a:p>
          <a:p>
            <a:r>
              <a:rPr lang="el-GR" sz="2400">
                <a:latin typeface="Tahoma" pitchFamily="34" charset="0"/>
              </a:rPr>
              <a:t>Είναι 100% ανακυκλώσιμο.</a:t>
            </a:r>
          </a:p>
          <a:p>
            <a:r>
              <a:rPr lang="el-GR" sz="2400">
                <a:latin typeface="Tahoma" pitchFamily="34" charset="0"/>
              </a:rPr>
              <a:t>Μας χαρίζει καλύτερη ποιότητα ζωής. </a:t>
            </a:r>
          </a:p>
          <a:p>
            <a:r>
              <a:rPr lang="el-GR" sz="2400">
                <a:latin typeface="Tahoma" pitchFamily="34" charset="0"/>
              </a:rPr>
              <a:t>Είναι μονωτικό υλικό.</a:t>
            </a:r>
          </a:p>
          <a:p>
            <a:r>
              <a:rPr lang="el-GR" sz="2400">
                <a:latin typeface="Tahoma" pitchFamily="34" charset="0"/>
              </a:rPr>
              <a:t>Μπορεί να του δώσουμε διάφορα σχήματα και μεγέθη αναλόγως τι χρειαζόμαστε. </a:t>
            </a:r>
          </a:p>
          <a:p>
            <a:endParaRPr lang="el-GR" sz="2400">
              <a:latin typeface="Tahoma" pitchFamily="34" charset="0"/>
            </a:endParaRPr>
          </a:p>
          <a:p>
            <a:endParaRPr lang="el-GR" sz="2400">
              <a:latin typeface="Tahoma"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l-GR" sz="4000" b="1">
                <a:latin typeface="Tahoma" pitchFamily="34" charset="0"/>
              </a:rPr>
              <a:t>ΜΕΙΟΝΕΚΤΗΜΑΤΑ</a:t>
            </a:r>
          </a:p>
        </p:txBody>
      </p:sp>
      <p:sp>
        <p:nvSpPr>
          <p:cNvPr id="43011" name="Rectangle 3"/>
          <p:cNvSpPr>
            <a:spLocks noGrp="1" noChangeArrowheads="1"/>
          </p:cNvSpPr>
          <p:nvPr>
            <p:ph type="body" idx="1"/>
          </p:nvPr>
        </p:nvSpPr>
        <p:spPr/>
        <p:txBody>
          <a:bodyPr/>
          <a:lstStyle/>
          <a:p>
            <a:r>
              <a:rPr lang="el-GR" sz="2400">
                <a:latin typeface="Tahoma" pitchFamily="34" charset="0"/>
              </a:rPr>
              <a:t>Λιώνει σε υψηλές θερμοκρασίες.</a:t>
            </a:r>
          </a:p>
          <a:p>
            <a:r>
              <a:rPr lang="el-GR" sz="2400">
                <a:latin typeface="Tahoma" pitchFamily="34" charset="0"/>
              </a:rPr>
              <a:t>Κατά την παρασκευή του παράγονται απόβλητα που ρυπαίνουν σε μικρό ποσοστό το περιβάλλον.</a:t>
            </a:r>
          </a:p>
          <a:p>
            <a:r>
              <a:rPr lang="el-GR" sz="2400">
                <a:latin typeface="Tahoma" pitchFamily="34" charset="0"/>
              </a:rPr>
              <a:t>Σπάζει εύκολα.</a:t>
            </a:r>
          </a:p>
          <a:p>
            <a:r>
              <a:rPr lang="el-GR" sz="2400">
                <a:latin typeface="Tahoma" pitchFamily="34" charset="0"/>
              </a:rPr>
              <a:t>Βαρύτερο από άλλα υλικά.</a:t>
            </a:r>
          </a:p>
          <a:p>
            <a:endParaRPr lang="el-GR" sz="2400">
              <a:latin typeface="Tahoma" pitchFamily="34" charset="0"/>
            </a:endParaRPr>
          </a:p>
          <a:p>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68313" y="260350"/>
            <a:ext cx="8218487" cy="1157288"/>
          </a:xfrm>
        </p:spPr>
        <p:txBody>
          <a:bodyPr/>
          <a:lstStyle/>
          <a:p>
            <a:r>
              <a:rPr lang="el-GR"/>
              <a:t>ΕΙΚΟΝΕΣ</a:t>
            </a:r>
          </a:p>
        </p:txBody>
      </p:sp>
      <p:pic>
        <p:nvPicPr>
          <p:cNvPr id="44038" name="Picture 6" descr="ANd9GcR6N3wizoSG4nJJkB-RavtA1fcZhpAlI_s4R0Gx2rsHvxXYQ6vx"/>
          <p:cNvPicPr>
            <a:picLocks noChangeAspect="1" noChangeArrowheads="1"/>
          </p:cNvPicPr>
          <p:nvPr>
            <p:ph type="body" idx="1"/>
          </p:nvPr>
        </p:nvPicPr>
        <p:blipFill>
          <a:blip r:embed="rId2" cstate="email"/>
          <a:srcRect/>
          <a:stretch>
            <a:fillRect/>
          </a:stretch>
        </p:blipFill>
        <p:spPr>
          <a:xfrm>
            <a:off x="395288" y="1484313"/>
            <a:ext cx="2705100" cy="1800225"/>
          </a:xfrm>
          <a:noFill/>
          <a:ln/>
        </p:spPr>
      </p:pic>
      <p:pic>
        <p:nvPicPr>
          <p:cNvPr id="44039" name="irc_mi" descr="decorative-glass-5"/>
          <p:cNvPicPr>
            <a:picLocks noChangeAspect="1" noChangeArrowheads="1"/>
          </p:cNvPicPr>
          <p:nvPr/>
        </p:nvPicPr>
        <p:blipFill>
          <a:blip r:embed="rId3" cstate="email"/>
          <a:srcRect/>
          <a:stretch>
            <a:fillRect/>
          </a:stretch>
        </p:blipFill>
        <p:spPr bwMode="auto">
          <a:xfrm>
            <a:off x="3563938" y="1484313"/>
            <a:ext cx="2514600" cy="1728787"/>
          </a:xfrm>
          <a:prstGeom prst="rect">
            <a:avLst/>
          </a:prstGeom>
          <a:noFill/>
          <a:ln w="9525">
            <a:noFill/>
            <a:miter lim="800000"/>
            <a:headEnd/>
            <a:tailEnd/>
          </a:ln>
        </p:spPr>
      </p:pic>
      <p:pic>
        <p:nvPicPr>
          <p:cNvPr id="44040" name="irc_mi" descr="gyali-texnh-thumb-large"/>
          <p:cNvPicPr>
            <a:picLocks noChangeAspect="1" noChangeArrowheads="1"/>
          </p:cNvPicPr>
          <p:nvPr/>
        </p:nvPicPr>
        <p:blipFill>
          <a:blip r:embed="rId4" cstate="email"/>
          <a:srcRect/>
          <a:stretch>
            <a:fillRect/>
          </a:stretch>
        </p:blipFill>
        <p:spPr bwMode="auto">
          <a:xfrm>
            <a:off x="6516688" y="1412875"/>
            <a:ext cx="2303462" cy="1800225"/>
          </a:xfrm>
          <a:prstGeom prst="rect">
            <a:avLst/>
          </a:prstGeom>
          <a:noFill/>
          <a:ln w="9525">
            <a:noFill/>
            <a:miter lim="800000"/>
            <a:headEnd/>
            <a:tailEnd/>
          </a:ln>
        </p:spPr>
      </p:pic>
      <p:pic>
        <p:nvPicPr>
          <p:cNvPr id="44041" name="irc_mi" descr="ekpliktika-glypta-apo-gyali-03"/>
          <p:cNvPicPr>
            <a:picLocks noChangeAspect="1" noChangeArrowheads="1"/>
          </p:cNvPicPr>
          <p:nvPr/>
        </p:nvPicPr>
        <p:blipFill>
          <a:blip r:embed="rId5" cstate="email"/>
          <a:srcRect/>
          <a:stretch>
            <a:fillRect/>
          </a:stretch>
        </p:blipFill>
        <p:spPr bwMode="auto">
          <a:xfrm>
            <a:off x="395288" y="3573463"/>
            <a:ext cx="2663825" cy="2057400"/>
          </a:xfrm>
          <a:prstGeom prst="rect">
            <a:avLst/>
          </a:prstGeom>
          <a:noFill/>
          <a:ln w="9525">
            <a:noFill/>
            <a:miter lim="800000"/>
            <a:headEnd/>
            <a:tailEnd/>
          </a:ln>
        </p:spPr>
      </p:pic>
      <p:pic>
        <p:nvPicPr>
          <p:cNvPr id="44042" name="irc_mi" descr="ekpliktika-glypta-apo-gyali-05"/>
          <p:cNvPicPr>
            <a:picLocks noChangeAspect="1" noChangeArrowheads="1"/>
          </p:cNvPicPr>
          <p:nvPr/>
        </p:nvPicPr>
        <p:blipFill>
          <a:blip r:embed="rId6" cstate="email"/>
          <a:srcRect/>
          <a:stretch>
            <a:fillRect/>
          </a:stretch>
        </p:blipFill>
        <p:spPr bwMode="auto">
          <a:xfrm>
            <a:off x="6588125" y="3357563"/>
            <a:ext cx="2305050" cy="2171700"/>
          </a:xfrm>
          <a:prstGeom prst="rect">
            <a:avLst/>
          </a:prstGeom>
          <a:noFill/>
          <a:ln w="9525">
            <a:noFill/>
            <a:miter lim="800000"/>
            <a:headEnd/>
            <a:tailEnd/>
          </a:ln>
        </p:spPr>
      </p:pic>
      <p:pic>
        <p:nvPicPr>
          <p:cNvPr id="44043" name="irc_mi" descr="milanobird"/>
          <p:cNvPicPr>
            <a:picLocks noChangeAspect="1" noChangeArrowheads="1"/>
          </p:cNvPicPr>
          <p:nvPr/>
        </p:nvPicPr>
        <p:blipFill>
          <a:blip r:embed="rId7" cstate="email"/>
          <a:srcRect/>
          <a:stretch>
            <a:fillRect/>
          </a:stretch>
        </p:blipFill>
        <p:spPr bwMode="auto">
          <a:xfrm>
            <a:off x="3492500" y="3573463"/>
            <a:ext cx="2628900" cy="19431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l-GR" b="1">
                <a:latin typeface="Tahoma" pitchFamily="34" charset="0"/>
              </a:rPr>
              <a:t>Τι είναι το γυαλί;</a:t>
            </a:r>
          </a:p>
        </p:txBody>
      </p:sp>
      <p:sp>
        <p:nvSpPr>
          <p:cNvPr id="8195" name="Rectangle 3"/>
          <p:cNvSpPr>
            <a:spLocks noGrp="1" noChangeArrowheads="1"/>
          </p:cNvSpPr>
          <p:nvPr>
            <p:ph type="body" idx="1"/>
          </p:nvPr>
        </p:nvSpPr>
        <p:spPr>
          <a:xfrm>
            <a:off x="468313" y="1412875"/>
            <a:ext cx="8229600" cy="4618038"/>
          </a:xfrm>
        </p:spPr>
        <p:txBody>
          <a:bodyPr/>
          <a:lstStyle/>
          <a:p>
            <a:r>
              <a:rPr lang="el-GR" sz="2400">
                <a:effectLst/>
              </a:rPr>
              <a:t>Το γυαλί είναι στερεό σώμα, ομογενές, άμορφο (μη κρυσταλλικό), με μικρό ή μεγάλο βαθμό διαφάνειας, χημικά ανθεκτικό. Προκύπτει από τη γρήγορη ψύξη τήγματος ορισμένων υλικών όπως χαλαζιακή άμμο, σόδα ή ποτάσα και ανθρακικό ασβέστιο.</a:t>
            </a:r>
            <a:r>
              <a:rPr lang="el-GR" sz="2800">
                <a:effectLst/>
              </a:rPr>
              <a:t> </a:t>
            </a:r>
          </a:p>
          <a:p>
            <a:pPr>
              <a:buFont typeface="Wingdings" pitchFamily="2" charset="2"/>
              <a:buNone/>
            </a:pPr>
            <a:endParaRPr lang="el-GR" sz="2800">
              <a:effectLst/>
            </a:endParaRPr>
          </a:p>
        </p:txBody>
      </p:sp>
      <p:pic>
        <p:nvPicPr>
          <p:cNvPr id="8196" name="Picture 4" descr="γυαλι 1"/>
          <p:cNvPicPr>
            <a:picLocks noChangeAspect="1" noChangeArrowheads="1"/>
          </p:cNvPicPr>
          <p:nvPr/>
        </p:nvPicPr>
        <p:blipFill>
          <a:blip r:embed="rId3" cstate="email"/>
          <a:srcRect/>
          <a:stretch>
            <a:fillRect/>
          </a:stretch>
        </p:blipFill>
        <p:spPr bwMode="auto">
          <a:xfrm>
            <a:off x="1042988" y="3500438"/>
            <a:ext cx="7058025" cy="273685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7813"/>
            <a:ext cx="8229600" cy="774700"/>
          </a:xfrm>
        </p:spPr>
        <p:txBody>
          <a:bodyPr/>
          <a:lstStyle/>
          <a:p>
            <a:r>
              <a:rPr lang="el-GR" sz="4000">
                <a:latin typeface="Tahoma" pitchFamily="34" charset="0"/>
              </a:rPr>
              <a:t>ΒΙΒΛΙΟΓΡΑΦΙΑ</a:t>
            </a:r>
          </a:p>
        </p:txBody>
      </p:sp>
      <p:sp>
        <p:nvSpPr>
          <p:cNvPr id="45059" name="Rectangle 3"/>
          <p:cNvSpPr>
            <a:spLocks noGrp="1" noChangeArrowheads="1"/>
          </p:cNvSpPr>
          <p:nvPr>
            <p:ph type="body" idx="1"/>
          </p:nvPr>
        </p:nvSpPr>
        <p:spPr>
          <a:xfrm>
            <a:off x="468313" y="1268413"/>
            <a:ext cx="8229600" cy="5040312"/>
          </a:xfrm>
        </p:spPr>
        <p:txBody>
          <a:bodyPr/>
          <a:lstStyle/>
          <a:p>
            <a:pPr>
              <a:lnSpc>
                <a:spcPct val="90000"/>
              </a:lnSpc>
              <a:buFont typeface="Wingdings" pitchFamily="2" charset="2"/>
              <a:buNone/>
            </a:pPr>
            <a:r>
              <a:rPr lang="el-GR" sz="2400" b="1">
                <a:latin typeface="Tahoma" pitchFamily="34" charset="0"/>
              </a:rPr>
              <a:t>                                      ΒΙΒΛΙΑ</a:t>
            </a:r>
          </a:p>
          <a:p>
            <a:pPr>
              <a:lnSpc>
                <a:spcPct val="90000"/>
              </a:lnSpc>
            </a:pPr>
            <a:r>
              <a:rPr lang="el-GR" sz="2200" b="1" i="1">
                <a:latin typeface="Tahoma" pitchFamily="34" charset="0"/>
              </a:rPr>
              <a:t>Για σας παιδιά</a:t>
            </a:r>
            <a:r>
              <a:rPr lang="el-GR" sz="2200" b="1">
                <a:latin typeface="Tahoma" pitchFamily="34" charset="0"/>
              </a:rPr>
              <a:t>: Μοντέρνα έγχρωμη εγκυκλοπαίδεια. </a:t>
            </a:r>
            <a:r>
              <a:rPr lang="el-GR" sz="2200">
                <a:latin typeface="Tahoma" pitchFamily="34" charset="0"/>
              </a:rPr>
              <a:t>Αθήνα: Αυλός, [χ.χ.], τ.3, σ.1054-1055.</a:t>
            </a:r>
            <a:r>
              <a:rPr lang="el-GR"/>
              <a:t> </a:t>
            </a:r>
          </a:p>
          <a:p>
            <a:pPr>
              <a:lnSpc>
                <a:spcPct val="90000"/>
              </a:lnSpc>
            </a:pPr>
            <a:r>
              <a:rPr lang="el-GR" sz="2200" b="1" i="1">
                <a:latin typeface="Tahoma" pitchFamily="34" charset="0"/>
              </a:rPr>
              <a:t>Εγκυκλοπαίδεια Πάπυρος Λαρούς Μπριτάνικα</a:t>
            </a:r>
            <a:r>
              <a:rPr lang="el-GR" sz="2200">
                <a:latin typeface="Tahoma" pitchFamily="34" charset="0"/>
              </a:rPr>
              <a:t>. Αθήνα: Πάπυρος, [1997], τ.19, σ.269-275.</a:t>
            </a:r>
          </a:p>
          <a:p>
            <a:pPr>
              <a:lnSpc>
                <a:spcPct val="90000"/>
              </a:lnSpc>
            </a:pPr>
            <a:r>
              <a:rPr lang="el-GR" sz="2200" b="1" i="1">
                <a:latin typeface="Tahoma" pitchFamily="34" charset="0"/>
              </a:rPr>
              <a:t>Επιστήμη και ζωή</a:t>
            </a:r>
            <a:r>
              <a:rPr lang="el-GR" sz="2200" i="1">
                <a:latin typeface="Tahoma" pitchFamily="34" charset="0"/>
              </a:rPr>
              <a:t>:</a:t>
            </a:r>
            <a:r>
              <a:rPr lang="el-GR" sz="2200">
                <a:latin typeface="Tahoma" pitchFamily="34" charset="0"/>
              </a:rPr>
              <a:t> Εγκυκλοπαίδεια. Θεσσαλονίκη: Χατζηιακώβου, [χ.χ.], τ.4, σ.191-192. </a:t>
            </a:r>
          </a:p>
          <a:p>
            <a:pPr>
              <a:lnSpc>
                <a:spcPct val="90000"/>
              </a:lnSpc>
            </a:pPr>
            <a:r>
              <a:rPr lang="el-GR" sz="2200">
                <a:latin typeface="Tahoma" pitchFamily="34" charset="0"/>
              </a:rPr>
              <a:t>Ottenheimer-Maquet, Laurence - Brice, Raphaëlle – Fortier, Katia [κ.ά.]... </a:t>
            </a:r>
            <a:r>
              <a:rPr lang="el-GR" sz="2200" b="1" i="1"/>
              <a:t>Πρώτες ύλες και αντικείμενα</a:t>
            </a:r>
            <a:r>
              <a:rPr lang="el-GR"/>
              <a:t>. </a:t>
            </a:r>
            <a:r>
              <a:rPr lang="el-GR" sz="2200">
                <a:latin typeface="Tahoma" pitchFamily="34" charset="0"/>
              </a:rPr>
              <a:t>Αθήνα : Δεληθανάσης, c1992.</a:t>
            </a:r>
          </a:p>
          <a:p>
            <a:pPr>
              <a:lnSpc>
                <a:spcPct val="90000"/>
              </a:lnSpc>
            </a:pPr>
            <a:r>
              <a:rPr lang="el-GR" sz="2200" i="1">
                <a:latin typeface="Tahoma" pitchFamily="34" charset="0"/>
              </a:rPr>
              <a:t>Πρώτη</a:t>
            </a:r>
            <a:r>
              <a:rPr lang="el-GR" sz="2200">
                <a:latin typeface="Tahoma" pitchFamily="34" charset="0"/>
              </a:rPr>
              <a:t>: Παγκόσμια νεοελληνική εγκυκλοπαίδεια. Θεσσαλονίκη: Εκδοτική Πρώτη, 1983-1984, τ.6, σ.2-4.</a:t>
            </a:r>
          </a:p>
          <a:p>
            <a:pPr>
              <a:lnSpc>
                <a:spcPct val="90000"/>
              </a:lnSpc>
            </a:pPr>
            <a:r>
              <a:rPr lang="el-GR" sz="2200" b="1">
                <a:latin typeface="Tahoma" pitchFamily="34" charset="0"/>
              </a:rPr>
              <a:t>Παγκόσμια σύγχρονη παιδεία</a:t>
            </a:r>
            <a:r>
              <a:rPr lang="el-GR" sz="2200">
                <a:latin typeface="Tahoma" pitchFamily="34" charset="0"/>
              </a:rPr>
              <a:t>: Εγκυκλοπαίδεια. Θεσσαλονίκη: Μαλλιάρης,</a:t>
            </a:r>
            <a:r>
              <a:rPr lang="en-US" sz="2200">
                <a:latin typeface="Tahoma" pitchFamily="34" charset="0"/>
              </a:rPr>
              <a:t> c1980, </a:t>
            </a:r>
            <a:r>
              <a:rPr lang="el-GR" sz="2200">
                <a:latin typeface="Tahoma" pitchFamily="34" charset="0"/>
              </a:rPr>
              <a:t>τ.3, σ.398-399.</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l-GR" sz="4000" b="1">
                <a:latin typeface="Tahoma" pitchFamily="34" charset="0"/>
              </a:rPr>
              <a:t>ΒΙΒΛΙΟΓΡΑΦΙΑ</a:t>
            </a:r>
          </a:p>
        </p:txBody>
      </p:sp>
      <p:sp>
        <p:nvSpPr>
          <p:cNvPr id="46083" name="Rectangle 3"/>
          <p:cNvSpPr>
            <a:spLocks noGrp="1" noChangeArrowheads="1"/>
          </p:cNvSpPr>
          <p:nvPr>
            <p:ph type="body" idx="1"/>
          </p:nvPr>
        </p:nvSpPr>
        <p:spPr/>
        <p:txBody>
          <a:bodyPr/>
          <a:lstStyle/>
          <a:p>
            <a:pPr>
              <a:buFont typeface="Wingdings" pitchFamily="2" charset="2"/>
              <a:buNone/>
            </a:pPr>
            <a:r>
              <a:rPr lang="el-GR"/>
              <a:t>                       </a:t>
            </a:r>
            <a:r>
              <a:rPr lang="el-GR" sz="2200" b="1">
                <a:latin typeface="Tahoma" pitchFamily="34" charset="0"/>
              </a:rPr>
              <a:t>Ιστοσελίδες</a:t>
            </a:r>
          </a:p>
          <a:p>
            <a:r>
              <a:rPr lang="en-US" sz="2200">
                <a:latin typeface="Tahoma" pitchFamily="34" charset="0"/>
                <a:hlinkClick r:id="rId2"/>
              </a:rPr>
              <a:t>www.el.wikipedia.org/wiki/</a:t>
            </a:r>
            <a:r>
              <a:rPr lang="el-GR" sz="2200">
                <a:latin typeface="Tahoma" pitchFamily="34" charset="0"/>
                <a:hlinkClick r:id="rId2"/>
              </a:rPr>
              <a:t>Γυαλί</a:t>
            </a:r>
            <a:endParaRPr lang="el-GR" sz="2200">
              <a:latin typeface="Tahoma" pitchFamily="34" charset="0"/>
            </a:endParaRPr>
          </a:p>
          <a:p>
            <a:r>
              <a:rPr lang="el-GR" sz="2200">
                <a:latin typeface="Tahoma" pitchFamily="34" charset="0"/>
                <a:hlinkClick r:id="rId3"/>
              </a:rPr>
              <a:t>http://diocles.civil.duth.gr/links/home/museum/mater/glass/glass1.html</a:t>
            </a:r>
            <a:endParaRPr lang="el-GR" sz="2200">
              <a:latin typeface="Tahoma" pitchFamily="34" charset="0"/>
            </a:endParaRPr>
          </a:p>
          <a:p>
            <a:r>
              <a:rPr lang="el-GR" sz="2200">
                <a:latin typeface="Tahoma" pitchFamily="34" charset="0"/>
                <a:hlinkClick r:id="rId4"/>
              </a:rPr>
              <a:t>http://www.cycladic.gr/frontoffice/portal.asp?cpage=resource&amp;cresrc=828&amp;cnode=55</a:t>
            </a:r>
            <a:endParaRPr lang="el-GR" sz="2200">
              <a:latin typeface="Tahoma" pitchFamily="34" charset="0"/>
            </a:endParaRPr>
          </a:p>
          <a:p>
            <a:r>
              <a:rPr lang="el-GR" sz="2200">
                <a:latin typeface="Tahoma" pitchFamily="34" charset="0"/>
                <a:hlinkClick r:id="rId5"/>
              </a:rPr>
              <a:t>http://www.newglass.bg/products/GlassHistory/?lang=gr</a:t>
            </a:r>
            <a:endParaRPr lang="el-GR" sz="2200">
              <a:latin typeface="Tahoma" pitchFamily="34" charset="0"/>
            </a:endParaRPr>
          </a:p>
          <a:p>
            <a:endParaRPr lang="el-GR" sz="2200">
              <a:latin typeface="Tahoma" pitchFamily="34" charset="0"/>
            </a:endParaRPr>
          </a:p>
          <a:p>
            <a:pPr>
              <a:buFont typeface="Wingdings" pitchFamily="2" charset="2"/>
              <a:buNone/>
            </a:pPr>
            <a:endParaRPr lang="el-GR" sz="2200">
              <a:latin typeface="Tahom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260350"/>
            <a:ext cx="8229600" cy="1139825"/>
          </a:xfrm>
        </p:spPr>
        <p:txBody>
          <a:bodyPr/>
          <a:lstStyle/>
          <a:p>
            <a:r>
              <a:rPr lang="el-GR" b="1">
                <a:latin typeface="Tahoma" pitchFamily="34" charset="0"/>
              </a:rPr>
              <a:t>Ιστορική αναδρομή</a:t>
            </a:r>
          </a:p>
        </p:txBody>
      </p:sp>
      <p:sp>
        <p:nvSpPr>
          <p:cNvPr id="13315" name="Rectangle 3"/>
          <p:cNvSpPr>
            <a:spLocks noGrp="1" noChangeArrowheads="1"/>
          </p:cNvSpPr>
          <p:nvPr>
            <p:ph type="body" idx="1"/>
          </p:nvPr>
        </p:nvSpPr>
        <p:spPr>
          <a:xfrm>
            <a:off x="457200" y="1341438"/>
            <a:ext cx="8229600" cy="4784725"/>
          </a:xfrm>
        </p:spPr>
        <p:txBody>
          <a:bodyPr/>
          <a:lstStyle/>
          <a:p>
            <a:r>
              <a:rPr lang="el-GR" sz="2200"/>
              <a:t>Το αρχαιότερο δείγμα κατεργασμένου γυαλιού είναι χάντρες από τη Μεσοποταμία και την αρχαία Αίγυπτο, που χρονολογούνται περίπου το 2.500 π.Χ. Οι χάντρες αυτές όπως και άλλα μεταγενέστερα ευρήματα είναι εξαιρετικά μεγάλου ενδιαφέροντος γιατί οι χρονολογίες τους αποκαλύπτουν τη μεγάλη διάρκεια του χρόνου που πέρασε, μέχρι οι υαλοτεχνίτες να ανακαλύψουν τους πολυάριθμους τρόπους με τους οποίους είναι δυνατόν να πραγματοποιηθεί η κατεργασία του. </a:t>
            </a:r>
          </a:p>
          <a:p>
            <a:pPr>
              <a:buFont typeface="Wingdings" pitchFamily="2" charset="2"/>
              <a:buNone/>
            </a:pPr>
            <a:endParaRPr lang="el-GR" sz="2200"/>
          </a:p>
          <a:p>
            <a:pPr>
              <a:buFont typeface="Wingdings" pitchFamily="2" charset="2"/>
              <a:buNone/>
            </a:pPr>
            <a:endParaRPr lang="el-GR" sz="2400"/>
          </a:p>
        </p:txBody>
      </p:sp>
      <p:pic>
        <p:nvPicPr>
          <p:cNvPr id="13318" name="Picture 6" descr="agate%20mak%2010-b"/>
          <p:cNvPicPr>
            <a:picLocks noChangeAspect="1" noChangeArrowheads="1"/>
          </p:cNvPicPr>
          <p:nvPr/>
        </p:nvPicPr>
        <p:blipFill>
          <a:blip r:embed="rId2" cstate="email"/>
          <a:srcRect/>
          <a:stretch>
            <a:fillRect/>
          </a:stretch>
        </p:blipFill>
        <p:spPr bwMode="auto">
          <a:xfrm>
            <a:off x="755650" y="4508500"/>
            <a:ext cx="2952750" cy="1512888"/>
          </a:xfrm>
          <a:prstGeom prst="rect">
            <a:avLst/>
          </a:prstGeom>
          <a:noFill/>
        </p:spPr>
      </p:pic>
      <p:pic>
        <p:nvPicPr>
          <p:cNvPr id="13319" name="Picture 7" descr="antikeimena"/>
          <p:cNvPicPr>
            <a:picLocks noChangeAspect="1" noChangeArrowheads="1"/>
          </p:cNvPicPr>
          <p:nvPr/>
        </p:nvPicPr>
        <p:blipFill>
          <a:blip r:embed="rId3" cstate="email"/>
          <a:srcRect/>
          <a:stretch>
            <a:fillRect/>
          </a:stretch>
        </p:blipFill>
        <p:spPr bwMode="auto">
          <a:xfrm>
            <a:off x="5292725" y="4508500"/>
            <a:ext cx="3095625" cy="151288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41" name="Rectangle 13"/>
          <p:cNvSpPr>
            <a:spLocks noGrp="1" noChangeArrowheads="1"/>
          </p:cNvSpPr>
          <p:nvPr>
            <p:ph type="body" idx="1"/>
          </p:nvPr>
        </p:nvSpPr>
        <p:spPr>
          <a:xfrm>
            <a:off x="468313" y="404813"/>
            <a:ext cx="8424862" cy="5721350"/>
          </a:xfrm>
        </p:spPr>
        <p:txBody>
          <a:bodyPr/>
          <a:lstStyle/>
          <a:p>
            <a:pPr>
              <a:lnSpc>
                <a:spcPct val="90000"/>
              </a:lnSpc>
            </a:pPr>
            <a:r>
              <a:rPr lang="el-GR" sz="2400">
                <a:latin typeface="Tahoma" pitchFamily="34" charset="0"/>
              </a:rPr>
              <a:t>Η επανάσταση όμως στο χώρο της υαλοτεχνίας έγινε με την εισαγωγή ενός απλού εργαλείου του σιδερένιου φυσητήρα που χρονολογείται περίπου το 200 π.Χ. και πιστεύεται ότι χρησιμοποιήθηκε πρώτα στη Βαβυλώνα και στη συνέχεια υιοθετήθηκε με ενθουσιασμό από τους Ρωμαίους. Τόσο οι Ρωμαίοι όσο και οι Αιγύπτιοι είχαν επιδείξει μια εκπληκτική ικανότητα στη χρησιμοποίηση μεταλλοοξειδίων ως χρωστικές ύλες. Οι παραμικρές διαφορές στην περιεκτικότητα του γυαλιού σε κάποιο οξείδιο επέφεραν αλλαγή στο τελικό του χρώμα. Ο χαλκός χρησιμοποιήθηκε για παραγωγή γυαλιού με πράσινο χρώμα, ο σίδηρος για μαύρες και καστανές αποχρώσεις, το μαγγάνιο για παραγωγή γυαλιού με πορφυρό χρώμα και το αντιμόνιο για κίτρινες αποχρώσεις.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250825" y="404813"/>
            <a:ext cx="8642350" cy="5721350"/>
          </a:xfrm>
        </p:spPr>
        <p:txBody>
          <a:bodyPr/>
          <a:lstStyle/>
          <a:p>
            <a:r>
              <a:rPr lang="el-GR" sz="2200">
                <a:latin typeface="Tahoma" pitchFamily="34" charset="0"/>
              </a:rPr>
              <a:t>Η επιδεξιότητα των Ευρωπαίων στην υαλουργία μειώθηκε αισθητά ύστερα από το 200 μ.Χ. Για 1.000 χρόνια παρέμεινε σε επίπεδα κατώτερα από των Ρωμαίων. Η ποικιλία  των αντικειμένων ήταν περιορισμένη και η ποιότητα του χαμηλή. Τα χρώματα δεν ήταν επιτυχημένα, ενώ τα γυαλί ήταν γεμάτο φυσαλίδες και ραβδώσεις. </a:t>
            </a:r>
          </a:p>
          <a:p>
            <a:r>
              <a:rPr lang="el-GR" sz="2200">
                <a:latin typeface="Tahoma" pitchFamily="34" charset="0"/>
              </a:rPr>
              <a:t>Η πραγματική αναγέννηση στην υαλουργία στην Ευρώπη συντελέστηκε όταν οι Ενετοί συνάντησαν τους Βυζαντινούς. Οι Ενετοί πραγματοποίησαν οι ίδιοι ανακαλύψεις και προχώρησαν σε καινούρια πράγματα. Επανέκτησαν τη δεξιοτεχνία των Ρωμαίων. Τα προϊόντα τους αλλά και τα μυστικά κατασκευής τους είχαν γίνει τόσο περιζήτητα , ώστε καθιέρωσαν νόμους που απαγόρευαν τη μετανάστευση εργατών και απειλούσαν με τη θανατική ποινή όσους πρόδιδαν τα μυστικά. Το 16</a:t>
            </a:r>
            <a:r>
              <a:rPr lang="el-GR" sz="2200" baseline="30000">
                <a:latin typeface="Tahoma" pitchFamily="34" charset="0"/>
              </a:rPr>
              <a:t>ο</a:t>
            </a:r>
            <a:r>
              <a:rPr lang="el-GR" sz="2200">
                <a:latin typeface="Tahoma" pitchFamily="34" charset="0"/>
              </a:rPr>
              <a:t> αιώνα όμως τα μυστικά είχαν διαρρεύσει σε ολόκληρη την Ευρώπη και έτσι ξεκίνησε η παραγωγή γυαλιού με αρκετά βελτιωμένη ποιότητα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250825" y="188913"/>
            <a:ext cx="8713788" cy="5937250"/>
          </a:xfrm>
        </p:spPr>
        <p:txBody>
          <a:bodyPr/>
          <a:lstStyle/>
          <a:p>
            <a:r>
              <a:rPr lang="el-GR" sz="2400">
                <a:latin typeface="Tahoma" pitchFamily="34" charset="0"/>
              </a:rPr>
              <a:t>Στη Βρετανία παρατηρείται και εκεί εξέλιξη στην τεχνολογία του γυαλιού. Με την ίδρυση της </a:t>
            </a:r>
            <a:r>
              <a:rPr lang="el-GR" sz="2400" b="1">
                <a:effectLst/>
                <a:latin typeface="Tahoma" pitchFamily="34" charset="0"/>
              </a:rPr>
              <a:t>Βρετανικής Εταιρείας Υαλοπινάκων</a:t>
            </a:r>
            <a:r>
              <a:rPr lang="el-GR" sz="2400">
                <a:latin typeface="Tahoma" pitchFamily="34" charset="0"/>
              </a:rPr>
              <a:t> το 1773 η Αγγλία έγινε το κέντρου του κόσμου όσο αφορά τους ποιοτικούς υαλοπίνακες παραθύρων. Για πρώτη φορά στην ιστορία κατάλληλο για τα παράθυρα γυαλί ήταν διαθέσιμο και προσιτό για τους περισσότερους ιδιοκτήτες σπιτιών. Το 1870 ο υαλουργός </a:t>
            </a:r>
            <a:r>
              <a:rPr lang="en-US" sz="2400" b="1">
                <a:effectLst/>
                <a:latin typeface="Tahoma" pitchFamily="34" charset="0"/>
              </a:rPr>
              <a:t>George Ravenscroft</a:t>
            </a:r>
            <a:r>
              <a:rPr lang="en-US" sz="2400">
                <a:latin typeface="Tahoma" pitchFamily="34" charset="0"/>
              </a:rPr>
              <a:t> </a:t>
            </a:r>
            <a:r>
              <a:rPr lang="el-GR" sz="2400">
                <a:latin typeface="Tahoma" pitchFamily="34" charset="0"/>
              </a:rPr>
              <a:t>χρησιμοποίησε οξείδιο του μολύβδου αντί για ποτάσα και παρήγαγε διαυγές γυαλί μεγάλης αντοχής το οποίο μπορούσε και να χαραχθεί.</a:t>
            </a:r>
          </a:p>
          <a:p>
            <a:endParaRPr lang="el-GR" sz="2400">
              <a:latin typeface="Tahoma" pitchFamily="34" charset="0"/>
            </a:endParaRPr>
          </a:p>
        </p:txBody>
      </p:sp>
      <p:pic>
        <p:nvPicPr>
          <p:cNvPr id="30724" name="irc_mi" descr="Ravenscroft_Glass_VAndA"/>
          <p:cNvPicPr>
            <a:picLocks noChangeAspect="1" noChangeArrowheads="1"/>
          </p:cNvPicPr>
          <p:nvPr/>
        </p:nvPicPr>
        <p:blipFill>
          <a:blip r:embed="rId2" cstate="email"/>
          <a:srcRect/>
          <a:stretch>
            <a:fillRect/>
          </a:stretch>
        </p:blipFill>
        <p:spPr bwMode="auto">
          <a:xfrm>
            <a:off x="2195513" y="3933825"/>
            <a:ext cx="4752975" cy="19335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457200" y="333375"/>
            <a:ext cx="8435975" cy="5792788"/>
          </a:xfrm>
        </p:spPr>
        <p:txBody>
          <a:bodyPr/>
          <a:lstStyle/>
          <a:p>
            <a:r>
              <a:rPr lang="el-GR" sz="2400">
                <a:latin typeface="Tahoma" pitchFamily="34" charset="0"/>
              </a:rPr>
              <a:t>Την ίδια περίπου περίοδο άρχισε στη Γαλλία η παραγωγή μεγαλύτερων υαλοπινάκων. Στα 1688 αναπτύχθηκε μια καινούρια διαδικασία για την παραγωγή καθρεπτών των οποίων η οπτική ποιότητα μέχρι τότε, απείχε πολύ από το επιθυμητό αποτέλεσμα.</a:t>
            </a:r>
          </a:p>
          <a:p>
            <a:r>
              <a:rPr lang="el-GR" sz="2400">
                <a:latin typeface="Tahoma" pitchFamily="34" charset="0"/>
              </a:rPr>
              <a:t>Η Ευρωπαϊκή τεχνογνωσία στον τομέα της υαλουργίας εισήχθη στην Αμερική μετά από την Αμερικανική Επανάσταση αφού μέχρι τότε η Αγγλία φοβούμενη τον ανταγωνισμό απαγόρευε την υαλουργία στην Αμερική. Έτσι άρχισε σταδιακά η άνθηση της υαλουργίας και σε αυτή την ήπειρο. Το 1871 ο </a:t>
            </a:r>
            <a:r>
              <a:rPr lang="en-US" sz="2400" b="1">
                <a:effectLst/>
                <a:latin typeface="Tahoma" pitchFamily="34" charset="0"/>
              </a:rPr>
              <a:t>William Pilkington</a:t>
            </a:r>
            <a:r>
              <a:rPr lang="en-US" sz="2400">
                <a:latin typeface="Tahoma" pitchFamily="34" charset="0"/>
              </a:rPr>
              <a:t> </a:t>
            </a:r>
            <a:r>
              <a:rPr lang="el-GR" sz="2400">
                <a:latin typeface="Tahoma" pitchFamily="34" charset="0"/>
              </a:rPr>
              <a:t>εφηύρε μια μηχανή που αυτοματοποίησε την παραγωγή των υαλοπινάκων που φτιάχνονταν με τη μέθοδο των κυλίνδρων. Τη μηχανή αυτή βελτίωσε το 1903 ο Αμερικανός </a:t>
            </a:r>
            <a:r>
              <a:rPr lang="en-US" sz="2400" b="1">
                <a:effectLst/>
                <a:latin typeface="Tahoma" pitchFamily="34" charset="0"/>
              </a:rPr>
              <a:t>J. H. Lubber</a:t>
            </a:r>
            <a:r>
              <a:rPr lang="en-US" sz="2400">
                <a:latin typeface="Tahoma" pitchFamily="34" charset="0"/>
              </a:rPr>
              <a:t>.</a:t>
            </a:r>
            <a:endParaRPr lang="el-GR" sz="2400">
              <a:latin typeface="Tahom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457200" y="260350"/>
            <a:ext cx="8229600" cy="5865813"/>
          </a:xfrm>
        </p:spPr>
        <p:txBody>
          <a:bodyPr/>
          <a:lstStyle/>
          <a:p>
            <a:r>
              <a:rPr lang="el-GR" sz="2400">
                <a:latin typeface="Tahoma" pitchFamily="34" charset="0"/>
              </a:rPr>
              <a:t>Στην Αμερική επίσης ο μηχανικός </a:t>
            </a:r>
            <a:r>
              <a:rPr lang="en-US" sz="2400" b="1">
                <a:latin typeface="Tahoma" pitchFamily="34" charset="0"/>
              </a:rPr>
              <a:t>Michael Owens</a:t>
            </a:r>
            <a:r>
              <a:rPr lang="en-US" sz="2400">
                <a:latin typeface="Tahoma" pitchFamily="34" charset="0"/>
              </a:rPr>
              <a:t> </a:t>
            </a:r>
            <a:r>
              <a:rPr lang="el-GR" sz="2400">
                <a:latin typeface="Tahoma" pitchFamily="34" charset="0"/>
              </a:rPr>
              <a:t>έφτιαξε μια αυτόματη μηχανή παραγωγής φυσητού γυαλιού.</a:t>
            </a:r>
          </a:p>
          <a:p>
            <a:pPr>
              <a:buFont typeface="Wingdings" pitchFamily="2" charset="2"/>
              <a:buNone/>
            </a:pPr>
            <a:endParaRPr lang="el-GR" sz="2400">
              <a:latin typeface="Tahoma" pitchFamily="34" charset="0"/>
            </a:endParaRPr>
          </a:p>
          <a:p>
            <a:endParaRPr lang="el-GR" sz="2400">
              <a:latin typeface="Tahoma" pitchFamily="34" charset="0"/>
            </a:endParaRPr>
          </a:p>
          <a:p>
            <a:endParaRPr lang="el-GR" sz="2400">
              <a:latin typeface="Tahoma" pitchFamily="34" charset="0"/>
            </a:endParaRPr>
          </a:p>
          <a:p>
            <a:endParaRPr lang="el-GR" sz="2400">
              <a:latin typeface="Tahoma" pitchFamily="34" charset="0"/>
            </a:endParaRPr>
          </a:p>
          <a:p>
            <a:r>
              <a:rPr lang="el-GR" sz="2400">
                <a:latin typeface="Tahoma" pitchFamily="34" charset="0"/>
              </a:rPr>
              <a:t>Και στις 2 πλευρές του Ατλαντικού αναπτύχτηκαν καινοτόμες μέθοδοι παραγωγής αρχιτεκτονικού γυαλιού. Μια απ’ αυτές ήταν η μέθοδος του τραβηχτού (</a:t>
            </a:r>
            <a:r>
              <a:rPr lang="en-US" sz="2400">
                <a:latin typeface="Tahoma" pitchFamily="34" charset="0"/>
              </a:rPr>
              <a:t>etire) </a:t>
            </a:r>
            <a:r>
              <a:rPr lang="el-GR" sz="2400">
                <a:latin typeface="Tahoma" pitchFamily="34" charset="0"/>
              </a:rPr>
              <a:t>γυάλινου σεντονιού (</a:t>
            </a:r>
            <a:r>
              <a:rPr lang="en-US" sz="2400">
                <a:latin typeface="Tahoma" pitchFamily="34" charset="0"/>
              </a:rPr>
              <a:t>sheet glass) </a:t>
            </a:r>
            <a:r>
              <a:rPr lang="el-GR" sz="2400">
                <a:latin typeface="Tahoma" pitchFamily="34" charset="0"/>
              </a:rPr>
              <a:t>του Βέλγου </a:t>
            </a:r>
            <a:r>
              <a:rPr lang="en-US" sz="2400" b="1">
                <a:latin typeface="Tahoma" pitchFamily="34" charset="0"/>
              </a:rPr>
              <a:t>Emille Fourcault</a:t>
            </a:r>
            <a:r>
              <a:rPr lang="en-US" sz="2400">
                <a:latin typeface="Tahoma" pitchFamily="34" charset="0"/>
              </a:rPr>
              <a:t> </a:t>
            </a:r>
            <a:r>
              <a:rPr lang="el-GR" sz="2400">
                <a:latin typeface="Tahoma" pitchFamily="34" charset="0"/>
              </a:rPr>
              <a:t>το 1905. Η τεχνική αυτή έδωσε τη δυνατότητα παραγωγής διακοσμημένου γυαλιού.</a:t>
            </a:r>
          </a:p>
          <a:p>
            <a:pPr>
              <a:buFont typeface="Wingdings" pitchFamily="2" charset="2"/>
              <a:buNone/>
            </a:pPr>
            <a:endParaRPr lang="el-GR" sz="2400">
              <a:latin typeface="Tahoma" pitchFamily="34" charset="0"/>
            </a:endParaRPr>
          </a:p>
          <a:p>
            <a:endParaRPr lang="el-GR" sz="2400">
              <a:latin typeface="Tahoma" pitchFamily="34" charset="0"/>
            </a:endParaRPr>
          </a:p>
          <a:p>
            <a:pPr>
              <a:buFont typeface="Wingdings" pitchFamily="2" charset="2"/>
              <a:buNone/>
            </a:pPr>
            <a:endParaRPr lang="el-GR" sz="2400">
              <a:latin typeface="Tahoma" pitchFamily="34" charset="0"/>
            </a:endParaRPr>
          </a:p>
        </p:txBody>
      </p:sp>
      <p:pic>
        <p:nvPicPr>
          <p:cNvPr id="32773" name="Picture 5" descr="Ten_Arm_Owens_Automatic_Bottle_Machine"/>
          <p:cNvPicPr>
            <a:picLocks noChangeAspect="1" noChangeArrowheads="1"/>
          </p:cNvPicPr>
          <p:nvPr/>
        </p:nvPicPr>
        <p:blipFill>
          <a:blip r:embed="rId2" cstate="email"/>
          <a:srcRect/>
          <a:stretch>
            <a:fillRect/>
          </a:stretch>
        </p:blipFill>
        <p:spPr bwMode="auto">
          <a:xfrm>
            <a:off x="2195513" y="1125538"/>
            <a:ext cx="4537075" cy="2057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457200" y="476250"/>
            <a:ext cx="8229600" cy="5649913"/>
          </a:xfrm>
        </p:spPr>
        <p:txBody>
          <a:bodyPr/>
          <a:lstStyle/>
          <a:p>
            <a:r>
              <a:rPr lang="el-GR" sz="2400">
                <a:latin typeface="Tahoma" pitchFamily="34" charset="0"/>
              </a:rPr>
              <a:t>Έως το 1929 το 70% της παραγωγής επίπεδου γυαλιού στην Αμερική διοχετευόταν στην αυτοκινητοβιομηχανία. Μετά τον δεύτερο παγκόσμιο πόλεμο, η Βρετανική Εταιρία </a:t>
            </a:r>
            <a:r>
              <a:rPr lang="el-GR" sz="2400" b="1">
                <a:latin typeface="Tahoma" pitchFamily="34" charset="0"/>
              </a:rPr>
              <a:t>«</a:t>
            </a:r>
            <a:r>
              <a:rPr lang="en-US" sz="2400" b="1">
                <a:latin typeface="Tahoma" pitchFamily="34" charset="0"/>
              </a:rPr>
              <a:t>Pilkington Brothers LTD</a:t>
            </a:r>
            <a:r>
              <a:rPr lang="el-GR" sz="2400" b="1">
                <a:latin typeface="Tahoma" pitchFamily="34" charset="0"/>
              </a:rPr>
              <a:t>»</a:t>
            </a:r>
            <a:r>
              <a:rPr lang="el-GR" sz="2400">
                <a:latin typeface="Tahoma" pitchFamily="34" charset="0"/>
              </a:rPr>
              <a:t> παρουσίασε τη νέα μέθοδο παραγωγής επίπεδου γυαλιού την οποία εφηύρε ο </a:t>
            </a:r>
            <a:r>
              <a:rPr lang="en-US" sz="2400" b="1">
                <a:latin typeface="Tahoma" pitchFamily="34" charset="0"/>
              </a:rPr>
              <a:t>Alastair Pilkington</a:t>
            </a:r>
            <a:r>
              <a:rPr lang="en-US" sz="2400">
                <a:latin typeface="Tahoma" pitchFamily="34" charset="0"/>
              </a:rPr>
              <a:t> </a:t>
            </a:r>
            <a:r>
              <a:rPr lang="el-GR" sz="2400">
                <a:latin typeface="Tahoma" pitchFamily="34" charset="0"/>
              </a:rPr>
              <a:t>με την επωνυμία </a:t>
            </a:r>
            <a:r>
              <a:rPr lang="en-US" sz="2400">
                <a:latin typeface="Tahoma" pitchFamily="34" charset="0"/>
              </a:rPr>
              <a:t>float</a:t>
            </a:r>
            <a:r>
              <a:rPr lang="el-GR" sz="2400">
                <a:latin typeface="Tahoma" pitchFamily="34" charset="0"/>
              </a:rPr>
              <a:t> και η οποία τέθηκε σε εμπορική εφαρμογή το 1959 συνδυάζοντας για πρώτη φορά το λαμπερό φινίρισμα του γυάλινου «σεντονιού» με την οπτική ποιότητα της πλάκας γυαλιού. </a:t>
            </a:r>
          </a:p>
          <a:p>
            <a:r>
              <a:rPr lang="el-GR" sz="2400">
                <a:latin typeface="Tahoma" pitchFamily="34" charset="0"/>
              </a:rPr>
              <a:t>Σήμερα το σύνολο σχεδόν του επίπεδου γυαλιού παρασκευάζεται με αυτή τη μέθοδο.  </a:t>
            </a:r>
          </a:p>
        </p:txBody>
      </p:sp>
    </p:spTree>
  </p:cSld>
  <p:clrMapOvr>
    <a:masterClrMapping/>
  </p:clrMapOvr>
</p:sld>
</file>

<file path=ppt/theme/theme1.xml><?xml version="1.0" encoding="utf-8"?>
<a:theme xmlns:a="http://schemas.openxmlformats.org/drawingml/2006/main" name="Κυματάκι">
  <a:themeElements>
    <a:clrScheme name="Κυματάκι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Κυματάκι">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Κυματάκι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Κυματάκι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Κυματάκι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Κυματάκι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Κυματάκι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Κυματάκι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Κυματάκι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Κυματάκι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Κυματάκι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391</TotalTime>
  <Words>1662</Words>
  <Application>Microsoft Office PowerPoint</Application>
  <PresentationFormat>Προβολή στην οθόνη (4:3)</PresentationFormat>
  <Paragraphs>102</Paragraphs>
  <Slides>21</Slides>
  <Notes>1</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21</vt:i4>
      </vt:variant>
    </vt:vector>
  </HeadingPairs>
  <TitlesOfParts>
    <vt:vector size="25" baseType="lpstr">
      <vt:lpstr>Arial</vt:lpstr>
      <vt:lpstr>Wingdings</vt:lpstr>
      <vt:lpstr>Tahoma</vt:lpstr>
      <vt:lpstr>Κυματάκι</vt:lpstr>
      <vt:lpstr>ΓΥΑΛΙ</vt:lpstr>
      <vt:lpstr>Τι είναι το γυαλί;</vt:lpstr>
      <vt:lpstr>Ιστορική αναδρομή</vt:lpstr>
      <vt:lpstr>Διαφάνεια 4</vt:lpstr>
      <vt:lpstr>Διαφάνεια 5</vt:lpstr>
      <vt:lpstr>Διαφάνεια 6</vt:lpstr>
      <vt:lpstr>Διαφάνεια 7</vt:lpstr>
      <vt:lpstr>Διαφάνεια 8</vt:lpstr>
      <vt:lpstr>Διαφάνεια 9</vt:lpstr>
      <vt:lpstr>ΠΑΡΑΣΚΕΥΗ ΓΥΑΛΙΟΥ</vt:lpstr>
      <vt:lpstr>Διαφάνεια 11</vt:lpstr>
      <vt:lpstr>ΚΑΤΗΓΟΡΙΕΣ</vt:lpstr>
      <vt:lpstr>Διαφάνεια 13</vt:lpstr>
      <vt:lpstr>Διαφάνεια 14</vt:lpstr>
      <vt:lpstr>ΙΔΙΟΤΗΤΕΣ</vt:lpstr>
      <vt:lpstr>ΧΡΗΣΕΙΣ</vt:lpstr>
      <vt:lpstr>ΠΛΕΟΝΕΚΤΗΜΑΤΑ</vt:lpstr>
      <vt:lpstr>ΜΕΙΟΝΕΚΤΗΜΑΤΑ</vt:lpstr>
      <vt:lpstr>ΕΙΚΟΝΕΣ</vt:lpstr>
      <vt:lpstr>ΒΙΒΛΙΟΓΡΑΦΙΑ</vt:lpstr>
      <vt:lpstr>ΒΙΒΛΙΟΓΡΑΦΙΑ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ΓΥΑΛΙ</dc:title>
  <dc:creator>Stratis</dc:creator>
  <cp:lastModifiedBy>kostas</cp:lastModifiedBy>
  <cp:revision>43</cp:revision>
  <dcterms:created xsi:type="dcterms:W3CDTF">2015-01-16T19:50:38Z</dcterms:created>
  <dcterms:modified xsi:type="dcterms:W3CDTF">2015-05-09T15:41:07Z</dcterms:modified>
</cp:coreProperties>
</file>