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sldIdLst>
    <p:sldId id="256" r:id="rId2"/>
    <p:sldId id="257" r:id="rId3"/>
    <p:sldId id="258" r:id="rId4"/>
    <p:sldId id="259" r:id="rId5"/>
    <p:sldId id="260" r:id="rId6"/>
    <p:sldId id="262" r:id="rId7"/>
    <p:sldId id="261" r:id="rId8"/>
    <p:sldId id="263" r:id="rId9"/>
    <p:sldId id="266" r:id="rId10"/>
    <p:sldId id="267" r:id="rId11"/>
    <p:sldId id="264" r:id="rId12"/>
    <p:sldId id="265"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7" autoAdjust="0"/>
  </p:normalViewPr>
  <p:slideViewPr>
    <p:cSldViewPr>
      <p:cViewPr varScale="1">
        <p:scale>
          <a:sx n="81" d="100"/>
          <a:sy n="81" d="100"/>
        </p:scale>
        <p:origin x="-7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0BF42-0DB6-4C17-A5F7-06EC0E254A72}" type="datetimeFigureOut">
              <a:rPr lang="el-GR" smtClean="0"/>
              <a:pPr/>
              <a:t>09/05/2015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80E3-444A-454B-8430-216A3695895E}" type="slidenum">
              <a:rPr lang="el-GR" smtClean="0"/>
              <a:pPr/>
              <a:t>‹#›</a:t>
            </a:fld>
            <a:endParaRPr lang="el-GR"/>
          </a:p>
        </p:txBody>
      </p:sp>
    </p:spTree>
    <p:extLst>
      <p:ext uri="{BB962C8B-B14F-4D97-AF65-F5344CB8AC3E}">
        <p14:creationId xmlns:p14="http://schemas.microsoft.com/office/powerpoint/2010/main" xmlns="" val="391229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5A680E3-444A-454B-8430-216A3695895E}" type="slidenum">
              <a:rPr lang="el-GR" smtClean="0"/>
              <a:pPr/>
              <a:t>9</a:t>
            </a:fld>
            <a:endParaRPr lang="el-GR"/>
          </a:p>
        </p:txBody>
      </p:sp>
    </p:spTree>
    <p:extLst>
      <p:ext uri="{BB962C8B-B14F-4D97-AF65-F5344CB8AC3E}">
        <p14:creationId xmlns:p14="http://schemas.microsoft.com/office/powerpoint/2010/main" xmlns="" val="110778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5A680E3-444A-454B-8430-216A3695895E}" type="slidenum">
              <a:rPr lang="el-GR" smtClean="0"/>
              <a:pPr/>
              <a:t>12</a:t>
            </a:fld>
            <a:endParaRPr lang="el-GR"/>
          </a:p>
        </p:txBody>
      </p:sp>
    </p:spTree>
    <p:extLst>
      <p:ext uri="{BB962C8B-B14F-4D97-AF65-F5344CB8AC3E}">
        <p14:creationId xmlns:p14="http://schemas.microsoft.com/office/powerpoint/2010/main" xmlns="" val="3597177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2342CEA3-3058-4D43-AE35-B3DA76CB4003}" type="datetimeFigureOut">
              <a:rPr lang="el-GR" smtClean="0"/>
              <a:pPr/>
              <a:t>09/05/2015</a:t>
            </a:fld>
            <a:endParaRPr lang="el-GR"/>
          </a:p>
        </p:txBody>
      </p:sp>
      <p:sp>
        <p:nvSpPr>
          <p:cNvPr id="5" name="Footer Placeholder 4"/>
          <p:cNvSpPr>
            <a:spLocks noGrp="1"/>
          </p:cNvSpPr>
          <p:nvPr>
            <p:ph type="ftr" sz="quarter" idx="11"/>
          </p:nvPr>
        </p:nvSpPr>
        <p:spPr>
          <a:xfrm>
            <a:off x="533401" y="5936189"/>
            <a:ext cx="4021666" cy="365125"/>
          </a:xfrm>
        </p:spPr>
        <p:txBody>
          <a:bodyPr/>
          <a:lstStyle/>
          <a:p>
            <a:endParaRPr lang="el-GR"/>
          </a:p>
        </p:txBody>
      </p:sp>
      <p:sp>
        <p:nvSpPr>
          <p:cNvPr id="6" name="Slide Number Placeholder 5"/>
          <p:cNvSpPr>
            <a:spLocks noGrp="1"/>
          </p:cNvSpPr>
          <p:nvPr>
            <p:ph type="sldNum" sz="quarter" idx="12"/>
          </p:nvPr>
        </p:nvSpPr>
        <p:spPr>
          <a:xfrm>
            <a:off x="7010399" y="2750337"/>
            <a:ext cx="1370293" cy="1356442"/>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75245735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7856438" y="4711310"/>
            <a:ext cx="1149836" cy="1090789"/>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458573791"/>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7856438" y="4711616"/>
            <a:ext cx="1149836" cy="1090789"/>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951421088"/>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7856438" y="4709926"/>
            <a:ext cx="1149836" cy="1090789"/>
          </a:xfrm>
        </p:spPr>
        <p:txBody>
          <a:bodyPr/>
          <a:lstStyle/>
          <a:p>
            <a:fld id="{D3F1D1C4-C2D9-4231-9FB2-B2D9D97AA41D}" type="slidenum">
              <a:rPr lang="el-GR" smtClean="0"/>
              <a:pPr/>
              <a:t>‹#›</a:t>
            </a:fld>
            <a:endParaRPr lang="el-G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2841640925"/>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7856438" y="4709926"/>
            <a:ext cx="1149836" cy="1090789"/>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940432461"/>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751555357"/>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037612130"/>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1219655733"/>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2342CEA3-3058-4D43-AE35-B3DA76CB4003}" type="datetimeFigureOut">
              <a:rPr lang="el-GR" smtClean="0"/>
              <a:pPr/>
              <a:t>09/05/2015</a:t>
            </a:fld>
            <a:endParaRPr lang="el-GR"/>
          </a:p>
        </p:txBody>
      </p:sp>
      <p:sp>
        <p:nvSpPr>
          <p:cNvPr id="5" name="Footer Placeholder 4"/>
          <p:cNvSpPr>
            <a:spLocks noGrp="1"/>
          </p:cNvSpPr>
          <p:nvPr>
            <p:ph type="ftr" sz="quarter" idx="11"/>
          </p:nvPr>
        </p:nvSpPr>
        <p:spPr>
          <a:xfrm>
            <a:off x="510241" y="5936189"/>
            <a:ext cx="4518959" cy="365125"/>
          </a:xfrm>
        </p:spPr>
        <p:txBody>
          <a:bodyPr/>
          <a:lstStyle/>
          <a:p>
            <a:endParaRPr lang="el-G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68150020"/>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821248141"/>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365810" y="5936188"/>
            <a:ext cx="2057400" cy="365125"/>
          </a:xfrm>
        </p:spPr>
        <p:txBody>
          <a:bodyPr/>
          <a:lstStyle/>
          <a:p>
            <a:fld id="{2342CEA3-3058-4D43-AE35-B3DA76CB4003}" type="datetimeFigureOut">
              <a:rPr lang="el-GR" smtClean="0"/>
              <a:pPr/>
              <a:t>09/05/2015</a:t>
            </a:fld>
            <a:endParaRPr lang="el-GR"/>
          </a:p>
        </p:txBody>
      </p:sp>
      <p:sp>
        <p:nvSpPr>
          <p:cNvPr id="5" name="Footer Placeholder 4"/>
          <p:cNvSpPr>
            <a:spLocks noGrp="1"/>
          </p:cNvSpPr>
          <p:nvPr>
            <p:ph type="ftr" sz="quarter" idx="11"/>
          </p:nvPr>
        </p:nvSpPr>
        <p:spPr>
          <a:xfrm>
            <a:off x="533400" y="5936189"/>
            <a:ext cx="4834673" cy="365125"/>
          </a:xfrm>
        </p:spPr>
        <p:txBody>
          <a:bodyPr/>
          <a:lstStyle/>
          <a:p>
            <a:endParaRPr lang="el-GR"/>
          </a:p>
        </p:txBody>
      </p:sp>
      <p:sp>
        <p:nvSpPr>
          <p:cNvPr id="6" name="Slide Number Placeholder 5"/>
          <p:cNvSpPr>
            <a:spLocks noGrp="1"/>
          </p:cNvSpPr>
          <p:nvPr>
            <p:ph type="sldNum" sz="quarter" idx="12"/>
          </p:nvPr>
        </p:nvSpPr>
        <p:spPr>
          <a:xfrm>
            <a:off x="7856438" y="2869896"/>
            <a:ext cx="1149836" cy="1090789"/>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245523225"/>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79068589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531638" y="3030009"/>
            <a:ext cx="336704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061129" y="3030009"/>
            <a:ext cx="3367044"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893238298"/>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824433484"/>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383645114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659069635"/>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09/05/2015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703447245"/>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342CEA3-3058-4D43-AE35-B3DA76CB4003}" type="datetimeFigureOut">
              <a:rPr lang="el-GR" smtClean="0"/>
              <a:pPr/>
              <a:t>09/05/2015</a:t>
            </a:fld>
            <a:endParaRPr lang="el-G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xmlns="" val="204830425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Ορθογώνιο 3"/>
          <p:cNvSpPr/>
          <p:nvPr/>
        </p:nvSpPr>
        <p:spPr>
          <a:xfrm>
            <a:off x="251520" y="1844824"/>
            <a:ext cx="8458200" cy="3477875"/>
          </a:xfrm>
          <a:prstGeom prst="rect">
            <a:avLst/>
          </a:prstGeom>
          <a:noFill/>
        </p:spPr>
        <p:txBody>
          <a:bodyPr wrap="square" lIns="91440" tIns="45720" rIns="91440" bIns="45720">
            <a:spAutoFit/>
          </a:bodyPr>
          <a:lstStyle/>
          <a:p>
            <a:pPr algn="ctr"/>
            <a:r>
              <a:rPr lang="el-GR" sz="4400" b="1" cap="none" spc="0" dirty="0">
                <a:ln w="22225">
                  <a:solidFill>
                    <a:schemeClr val="accent2"/>
                  </a:solidFill>
                  <a:prstDash val="solid"/>
                </a:ln>
                <a:solidFill>
                  <a:srgbClr val="FF0000"/>
                </a:solidFill>
                <a:effectLst>
                  <a:outerShdw blurRad="38100" dist="38100" dir="2700000" algn="tl">
                    <a:srgbClr val="000000">
                      <a:alpha val="43137"/>
                    </a:srgbClr>
                  </a:outerShdw>
                </a:effectLst>
              </a:rPr>
              <a:t>Εργασία Β΄ Τριμήνου  στο μάθημα της Βιολογίας </a:t>
            </a:r>
            <a:br>
              <a:rPr lang="el-GR" sz="4400" b="1" cap="none" spc="0" dirty="0">
                <a:ln w="22225">
                  <a:solidFill>
                    <a:schemeClr val="accent2"/>
                  </a:solidFill>
                  <a:prstDash val="solid"/>
                </a:ln>
                <a:solidFill>
                  <a:srgbClr val="FF0000"/>
                </a:solidFill>
                <a:effectLst>
                  <a:outerShdw blurRad="38100" dist="38100" dir="2700000" algn="tl">
                    <a:srgbClr val="000000">
                      <a:alpha val="43137"/>
                    </a:srgbClr>
                  </a:outerShdw>
                </a:effectLst>
              </a:rPr>
            </a:br>
            <a:r>
              <a:rPr lang="el-GR" sz="4400" b="1" cap="none" spc="0" dirty="0">
                <a:ln w="22225">
                  <a:solidFill>
                    <a:schemeClr val="accent2"/>
                  </a:solidFill>
                  <a:prstDash val="solid"/>
                </a:ln>
                <a:solidFill>
                  <a:srgbClr val="FF0000"/>
                </a:solidFill>
                <a:effectLst>
                  <a:outerShdw blurRad="38100" dist="38100" dir="2700000" algn="tl">
                    <a:srgbClr val="000000">
                      <a:alpha val="43137"/>
                    </a:srgbClr>
                  </a:outerShdw>
                </a:effectLst>
              </a:rPr>
              <a:t>Θέμα: «Περιγραφή του φαινομένου του Φωτοχημικού Νέφους»</a:t>
            </a:r>
          </a:p>
        </p:txBody>
      </p:sp>
    </p:spTree>
    <p:extLst>
      <p:ext uri="{BB962C8B-B14F-4D97-AF65-F5344CB8AC3E}">
        <p14:creationId xmlns:p14="http://schemas.microsoft.com/office/powerpoint/2010/main" xmlns="" val="271097934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79512" y="2132856"/>
            <a:ext cx="8610600" cy="4404495"/>
          </a:xfrm>
        </p:spPr>
        <p:txBody>
          <a:bodyPr>
            <a:normAutofit fontScale="92500"/>
          </a:bodyPr>
          <a:lstStyle/>
          <a:p>
            <a:r>
              <a:rPr lang="el-GR" dirty="0"/>
              <a:t>Υπερβάσεις των ορίων ατμοσφαιρικής ρύπανσης από αιωρούμενα σωματίδια και στον Βόλο, ενώ εξίσου ανησυχητικές είναι οι τιμές των ρύπων στην Πάτρα και στη Λάρισα</a:t>
            </a:r>
            <a:r>
              <a:rPr lang="el-GR" dirty="0" smtClean="0"/>
              <a:t>.</a:t>
            </a:r>
            <a:endParaRPr lang="el-GR" dirty="0"/>
          </a:p>
          <a:p>
            <a:r>
              <a:rPr lang="el-GR" dirty="0"/>
              <a:t>Πάντως, οι υψηλές συγκεντρώσεις ρύπων που παρατηρούνται το τελευταίο διάστημα δεν εξηγούνται πλήρως, αναφέρουν οι ειδικοί. Μιλώντας στα Νέα της Τρίτης ο αναπληρωτής καθηγητής Χημικών Μηχανικών του ΕΜΠ κ. </a:t>
            </a:r>
            <a:r>
              <a:rPr lang="el-GR" dirty="0" err="1"/>
              <a:t>Ζιώμας</a:t>
            </a:r>
            <a:r>
              <a:rPr lang="el-GR" dirty="0"/>
              <a:t> σημειώνει</a:t>
            </a:r>
            <a:r>
              <a:rPr lang="el-GR" dirty="0" smtClean="0"/>
              <a:t>:</a:t>
            </a:r>
            <a:endParaRPr lang="el-GR" dirty="0"/>
          </a:p>
          <a:p>
            <a:r>
              <a:rPr lang="el-GR" dirty="0"/>
              <a:t>«Ένα μεγάλο ποσοστό- της τάξης του 30% - των υπερβάσεων στις συγκεντρώσεις οφείλεται στη σκόνη φυσικής προέλευσης. Τα τελευταία τουλάχιστον 6 χρόνια, είναι εξαιρετικά έντονο το φαινόμενο της μεταφοράς σκόνης από τη Σαχάρα.»</a:t>
            </a:r>
          </a:p>
        </p:txBody>
      </p:sp>
    </p:spTree>
    <p:extLst>
      <p:ext uri="{BB962C8B-B14F-4D97-AF65-F5344CB8AC3E}">
        <p14:creationId xmlns:p14="http://schemas.microsoft.com/office/powerpoint/2010/main" xmlns="" val="1027790412"/>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a:p>
        </p:txBody>
      </p:sp>
      <p:pic>
        <p:nvPicPr>
          <p:cNvPr id="4" name="Εικόνα 3"/>
          <p:cNvPicPr>
            <a:picLocks noChangeAspect="1"/>
          </p:cNvPicPr>
          <p:nvPr/>
        </p:nvPicPr>
        <p:blipFill>
          <a:blip r:embed="rId2" cstate="email"/>
          <a:stretch>
            <a:fillRect/>
          </a:stretch>
        </p:blipFill>
        <p:spPr>
          <a:xfrm>
            <a:off x="0" y="780430"/>
            <a:ext cx="4711381" cy="3096344"/>
          </a:xfrm>
          <a:prstGeom prst="rect">
            <a:avLst/>
          </a:prstGeom>
          <a:ln>
            <a:noFill/>
          </a:ln>
          <a:effectLst>
            <a:softEdge rad="112500"/>
          </a:effectLst>
        </p:spPr>
      </p:pic>
      <p:pic>
        <p:nvPicPr>
          <p:cNvPr id="5" name="Εικόνα 4"/>
          <p:cNvPicPr>
            <a:picLocks noChangeAspect="1"/>
          </p:cNvPicPr>
          <p:nvPr/>
        </p:nvPicPr>
        <p:blipFill>
          <a:blip r:embed="rId3" cstate="email"/>
          <a:stretch>
            <a:fillRect/>
          </a:stretch>
        </p:blipFill>
        <p:spPr>
          <a:xfrm>
            <a:off x="4355976" y="271189"/>
            <a:ext cx="4913362" cy="2738301"/>
          </a:xfrm>
          <a:prstGeom prst="rect">
            <a:avLst/>
          </a:prstGeom>
          <a:ln>
            <a:noFill/>
          </a:ln>
          <a:effectLst>
            <a:softEdge rad="112500"/>
          </a:effectLst>
        </p:spPr>
      </p:pic>
      <p:pic>
        <p:nvPicPr>
          <p:cNvPr id="6" name="Εικόνα 5"/>
          <p:cNvPicPr>
            <a:picLocks noChangeAspect="1"/>
          </p:cNvPicPr>
          <p:nvPr/>
        </p:nvPicPr>
        <p:blipFill>
          <a:blip r:embed="rId4" cstate="email"/>
          <a:stretch>
            <a:fillRect/>
          </a:stretch>
        </p:blipFill>
        <p:spPr>
          <a:xfrm>
            <a:off x="4440279" y="2921441"/>
            <a:ext cx="4545082" cy="3384376"/>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5" cstate="email"/>
          <a:stretch>
            <a:fillRect/>
          </a:stretch>
        </p:blipFill>
        <p:spPr>
          <a:xfrm>
            <a:off x="209493" y="3746345"/>
            <a:ext cx="4390503" cy="2851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83087739"/>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5" name="Εικόνα 4"/>
          <p:cNvPicPr>
            <a:picLocks noChangeAspect="1"/>
          </p:cNvPicPr>
          <p:nvPr/>
        </p:nvPicPr>
        <p:blipFill rotWithShape="1">
          <a:blip r:embed="rId3" cstate="email"/>
          <a:srcRect/>
          <a:stretch/>
        </p:blipFill>
        <p:spPr>
          <a:xfrm>
            <a:off x="-14859" y="3408530"/>
            <a:ext cx="5114089" cy="3332838"/>
          </a:xfrm>
          <a:prstGeom prst="rect">
            <a:avLst/>
          </a:prstGeom>
          <a:ln>
            <a:noFill/>
          </a:ln>
          <a:effectLst>
            <a:softEdge rad="112500"/>
          </a:effectLst>
        </p:spPr>
      </p:pic>
      <p:pic>
        <p:nvPicPr>
          <p:cNvPr id="7" name="Εικόνα 6"/>
          <p:cNvPicPr>
            <a:picLocks noChangeAspect="1"/>
          </p:cNvPicPr>
          <p:nvPr/>
        </p:nvPicPr>
        <p:blipFill>
          <a:blip r:embed="rId4" cstate="email"/>
          <a:stretch>
            <a:fillRect/>
          </a:stretch>
        </p:blipFill>
        <p:spPr>
          <a:xfrm>
            <a:off x="4572000" y="3709259"/>
            <a:ext cx="4405024" cy="2938977"/>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5" cstate="email"/>
          <a:stretch>
            <a:fillRect/>
          </a:stretch>
        </p:blipFill>
        <p:spPr>
          <a:xfrm>
            <a:off x="4276675" y="189908"/>
            <a:ext cx="4864422" cy="3538778"/>
          </a:xfrm>
          <a:prstGeom prst="rect">
            <a:avLst/>
          </a:prstGeom>
          <a:ln>
            <a:noFill/>
          </a:ln>
          <a:effectLst>
            <a:softEdge rad="112500"/>
          </a:effectLst>
        </p:spPr>
      </p:pic>
      <p:pic>
        <p:nvPicPr>
          <p:cNvPr id="8" name="Εικόνα 7"/>
          <p:cNvPicPr>
            <a:picLocks noChangeAspect="1"/>
          </p:cNvPicPr>
          <p:nvPr/>
        </p:nvPicPr>
        <p:blipFill rotWithShape="1">
          <a:blip r:embed="rId6" cstate="email"/>
          <a:srcRect r="10779"/>
          <a:stretch/>
        </p:blipFill>
        <p:spPr>
          <a:xfrm>
            <a:off x="46322" y="488980"/>
            <a:ext cx="4453670" cy="2881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096081717"/>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ΤΕΛΟΣ</a:t>
            </a:r>
            <a:endParaRPr lang="el-GR" dirty="0"/>
          </a:p>
        </p:txBody>
      </p:sp>
      <p:sp>
        <p:nvSpPr>
          <p:cNvPr id="3" name="Θέση περιεχομένου 2"/>
          <p:cNvSpPr>
            <a:spLocks noGrp="1"/>
          </p:cNvSpPr>
          <p:nvPr>
            <p:ph idx="1"/>
          </p:nvPr>
        </p:nvSpPr>
        <p:spPr/>
        <p:txBody>
          <a:bodyPr/>
          <a:lstStyle/>
          <a:p>
            <a:r>
              <a:rPr lang="el-GR" dirty="0" smtClean="0"/>
              <a:t>Βασίλης </a:t>
            </a:r>
            <a:r>
              <a:rPr lang="el-GR" dirty="0" err="1" smtClean="0"/>
              <a:t>Γάββαρης</a:t>
            </a:r>
            <a:r>
              <a:rPr lang="el-GR" dirty="0" smtClean="0"/>
              <a:t> </a:t>
            </a:r>
          </a:p>
          <a:p>
            <a:r>
              <a:rPr lang="el-GR" dirty="0" smtClean="0"/>
              <a:t>Β1</a:t>
            </a:r>
          </a:p>
          <a:p>
            <a:r>
              <a:rPr lang="el-GR" dirty="0" smtClean="0"/>
              <a:t>Σχολικό Έτος: 2014-15</a:t>
            </a:r>
          </a:p>
        </p:txBody>
      </p:sp>
    </p:spTree>
    <p:extLst>
      <p:ext uri="{BB962C8B-B14F-4D97-AF65-F5344CB8AC3E}">
        <p14:creationId xmlns:p14="http://schemas.microsoft.com/office/powerpoint/2010/main" xmlns="" val="2290494996"/>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11" y="4754507"/>
            <a:ext cx="9171814" cy="2103493"/>
          </a:xfrm>
          <a:prstGeom prst="rect">
            <a:avLst/>
          </a:prstGeom>
          <a:ln>
            <a:noFill/>
          </a:ln>
          <a:effectLst>
            <a:softEdge rad="112500"/>
          </a:effectLst>
        </p:spPr>
      </p:pic>
      <p:sp>
        <p:nvSpPr>
          <p:cNvPr id="2" name="Τίτλος 1"/>
          <p:cNvSpPr>
            <a:spLocks noGrp="1"/>
          </p:cNvSpPr>
          <p:nvPr>
            <p:ph type="title"/>
          </p:nvPr>
        </p:nvSpPr>
        <p:spPr>
          <a:xfrm>
            <a:off x="108809" y="836712"/>
            <a:ext cx="6896534" cy="1080938"/>
          </a:xfrm>
        </p:spPr>
        <p:txBody>
          <a:bodyPr/>
          <a:lstStyle/>
          <a:p>
            <a:r>
              <a:rPr lang="el-GR" dirty="0" smtClean="0"/>
              <a:t>Περιγραφή του φαινομένου</a:t>
            </a:r>
            <a:endParaRPr lang="el-GR" dirty="0"/>
          </a:p>
        </p:txBody>
      </p:sp>
      <p:sp>
        <p:nvSpPr>
          <p:cNvPr id="3" name="Θέση περιεχομένου 2"/>
          <p:cNvSpPr>
            <a:spLocks noGrp="1"/>
          </p:cNvSpPr>
          <p:nvPr>
            <p:ph idx="1"/>
          </p:nvPr>
        </p:nvSpPr>
        <p:spPr>
          <a:xfrm>
            <a:off x="114525" y="2132856"/>
            <a:ext cx="9036496" cy="4869160"/>
          </a:xfrm>
        </p:spPr>
        <p:txBody>
          <a:bodyPr>
            <a:normAutofit/>
          </a:bodyPr>
          <a:lstStyle/>
          <a:p>
            <a:r>
              <a:rPr lang="el-GR" dirty="0"/>
              <a:t>Το φωτοχημικό νέφος είναι μία μορφή  ρύπανσης της ατμόσφαιρας που εμφανίζεται σε μεγάλες πόλεις, όπως η  Αθήνα. Πρόκειται για μία κατάσταση που οφείλεται σε συσσώρευση αέριων ρύπων, οι οποίοι προέρχονται από τις μηχανές καύσεις των βιομηχανιών και των αυτοκινήτων. </a:t>
            </a:r>
            <a:endParaRPr lang="el-GR" dirty="0" smtClean="0"/>
          </a:p>
          <a:p>
            <a:r>
              <a:rPr lang="el-GR" dirty="0" smtClean="0"/>
              <a:t>Παρουσιάζεται </a:t>
            </a:r>
            <a:r>
              <a:rPr lang="el-GR" dirty="0"/>
              <a:t>όταν έχουμε υψηλές θερμοκρασίες, μεγάλη ηλιοφάνεια, μικρή σχετικά υγρασία και υψηλή συγκέντρωση οξειδίων του αζώτου, υδρογονανθράκων, μονοξειδίου του άνθρακα, όζοντος και δευτερογενών προϊόντων, που αποτελούν τα κύρια συστατικά </a:t>
            </a:r>
            <a:r>
              <a:rPr lang="el-GR" dirty="0" smtClean="0"/>
              <a:t>του.</a:t>
            </a:r>
            <a:endParaRPr lang="el-GR" dirty="0"/>
          </a:p>
        </p:txBody>
      </p:sp>
    </p:spTree>
    <p:extLst>
      <p:ext uri="{BB962C8B-B14F-4D97-AF65-F5344CB8AC3E}">
        <p14:creationId xmlns:p14="http://schemas.microsoft.com/office/powerpoint/2010/main" xmlns="" val="1972146809"/>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420888"/>
            <a:ext cx="8359080" cy="4188471"/>
          </a:xfrm>
        </p:spPr>
        <p:txBody>
          <a:bodyPr>
            <a:normAutofit lnSpcReduction="10000"/>
          </a:bodyPr>
          <a:lstStyle/>
          <a:p>
            <a:r>
              <a:rPr lang="el-GR" dirty="0"/>
              <a:t>Κύρια συστατικά του είναι διάφορα οξείδια του αζώτου, το μονοξείδιο του άνθρακα και το όζον. Το όζον, που είναι δευτερογενής ρύπος, παράγεται -στην περίπτωση του φωτοχημικού νέφους- από την αλληλεπίδραση των οξειδίων του αζώτου με την ηλιακή ακτινοβολία, </a:t>
            </a:r>
            <a:r>
              <a:rPr lang="el-GR" dirty="0" err="1"/>
              <a:t>γιαυτό</a:t>
            </a:r>
            <a:r>
              <a:rPr lang="el-GR" dirty="0"/>
              <a:t> και το νέφος ονομάζεται "φωτοχημικό". Ονομάζεται επίσης "νέφος τύπου </a:t>
            </a:r>
            <a:r>
              <a:rPr lang="el-GR" dirty="0" err="1"/>
              <a:t>Λος</a:t>
            </a:r>
            <a:r>
              <a:rPr lang="el-GR" dirty="0"/>
              <a:t> </a:t>
            </a:r>
            <a:r>
              <a:rPr lang="el-GR" dirty="0" err="1"/>
              <a:t>Άντζελες</a:t>
            </a:r>
            <a:r>
              <a:rPr lang="el-GR" dirty="0"/>
              <a:t>" επειδή μελετήθηκε για πρώτη φορά στην ομώνυμη μεγαλούπολη των ΗΠΑ, όπου αποτελούσε σοβαρό πρόβλημα. Οι ρύποι που αποτελούν το φωτοχημικό νέφος, ειδικά τα οξείδια αζώτου και το όζον, προκαλούν σημαντικά προβλήματα υγείας στους ανθρώπους που ζουν στις μεγαλουπόλεις και τους εισπνέουν καθημερινά.</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967537" y="235937"/>
            <a:ext cx="4176463" cy="186114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781787"/>
            <a:ext cx="6804248" cy="769441"/>
          </a:xfrm>
          <a:prstGeom prst="rect">
            <a:avLst/>
          </a:prstGeom>
          <a:noFill/>
        </p:spPr>
        <p:txBody>
          <a:bodyPr wrap="square" rtlCol="0">
            <a:spAutoFit/>
          </a:bodyPr>
          <a:lstStyle/>
          <a:p>
            <a:r>
              <a:rPr lang="el-GR" sz="4400" dirty="0" smtClean="0"/>
              <a:t>Τα συστατικά του</a:t>
            </a:r>
            <a:endParaRPr lang="el-GR" sz="4400" dirty="0"/>
          </a:p>
        </p:txBody>
      </p:sp>
    </p:spTree>
    <p:extLst>
      <p:ext uri="{BB962C8B-B14F-4D97-AF65-F5344CB8AC3E}">
        <p14:creationId xmlns:p14="http://schemas.microsoft.com/office/powerpoint/2010/main" xmlns="" val="3053087335"/>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του Φαινομένου</a:t>
            </a:r>
          </a:p>
        </p:txBody>
      </p:sp>
      <p:sp>
        <p:nvSpPr>
          <p:cNvPr id="3" name="Θέση περιεχομένου 2"/>
          <p:cNvSpPr>
            <a:spLocks noGrp="1"/>
          </p:cNvSpPr>
          <p:nvPr>
            <p:ph idx="1"/>
          </p:nvPr>
        </p:nvSpPr>
        <p:spPr>
          <a:xfrm>
            <a:off x="179512" y="2060848"/>
            <a:ext cx="8856984" cy="4464495"/>
          </a:xfrm>
        </p:spPr>
        <p:txBody>
          <a:bodyPr>
            <a:normAutofit fontScale="92500" lnSpcReduction="10000"/>
          </a:bodyPr>
          <a:lstStyle/>
          <a:p>
            <a:r>
              <a:rPr lang="el-GR" dirty="0"/>
              <a:t>Το φωτοχημικό νέφος δημιουργείται από την ένωση του ηλιακού φωτός με ρύπους που έχουν ελευθερωθεί στην ατμόσφαιρα. Οι ουσίες αυτές μπορεί να είναι οξείδια του αζώτου (</a:t>
            </a:r>
            <a:r>
              <a:rPr lang="el-GR" dirty="0" err="1"/>
              <a:t>NOx</a:t>
            </a:r>
            <a:r>
              <a:rPr lang="el-GR" dirty="0"/>
              <a:t>), πτητικές οργανικές ενώσεις (VOC) που υπάρχουν σε τεχνητές ουσίες όπως η βενζίνη και τα τεχνητά χρώματα, ορισμένες αλδεΰδες (RCHO) και το όζον (Ο3) όταν βρίσκεται στα χαμηλά επίπεδα της ατμόσφαιρας. Συναντώνται σε </a:t>
            </a:r>
            <a:r>
              <a:rPr lang="el-GR" dirty="0" err="1"/>
              <a:t>πυκνοκατοικημένες</a:t>
            </a:r>
            <a:r>
              <a:rPr lang="el-GR" dirty="0"/>
              <a:t> περιοχές, κυρίως με θερμό και ξηρό κλίμα, καθώς οι ουσίες αυτές προέρχονται από οχήματα και βιομηχανίες και αναπτύσσονται σε υψηλές θερμοκρασίες. Είναι λογικό, λοιπόν, γιατί στην Αθήνα συναντάται το φαινόμενο σε τόσο μεγάλο βαθμό. Ενδεικτικά, έρευνες στο </a:t>
            </a:r>
            <a:r>
              <a:rPr lang="el-GR" dirty="0" err="1"/>
              <a:t>Λος</a:t>
            </a:r>
            <a:r>
              <a:rPr lang="el-GR" dirty="0"/>
              <a:t> </a:t>
            </a:r>
            <a:r>
              <a:rPr lang="el-GR" dirty="0" err="1"/>
              <a:t>Άντζελες</a:t>
            </a:r>
            <a:r>
              <a:rPr lang="el-GR" dirty="0"/>
              <a:t> έδειξαν πως το φωτοχημικό νέφος της πόλης οφείλεται κατά 50% στη μεγάλη κυκλοφορία των αυτοκινήτων. Η παρουσία του σε πιο αραιοκατοικημένες περιοχές οφείλεται στη μεταφορά των ρύπων με τον αέρα.</a:t>
            </a:r>
          </a:p>
        </p:txBody>
      </p:sp>
    </p:spTree>
    <p:extLst>
      <p:ext uri="{BB962C8B-B14F-4D97-AF65-F5344CB8AC3E}">
        <p14:creationId xmlns:p14="http://schemas.microsoft.com/office/powerpoint/2010/main" xmlns="" val="1906550396"/>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Συνέπειες του φαινομένου</a:t>
            </a:r>
          </a:p>
        </p:txBody>
      </p:sp>
      <p:sp>
        <p:nvSpPr>
          <p:cNvPr id="3" name="Θέση περιεχομένου 2"/>
          <p:cNvSpPr>
            <a:spLocks noGrp="1"/>
          </p:cNvSpPr>
          <p:nvPr>
            <p:ph idx="1"/>
          </p:nvPr>
        </p:nvSpPr>
        <p:spPr>
          <a:xfrm>
            <a:off x="-108520" y="1988840"/>
            <a:ext cx="9252520" cy="5157192"/>
          </a:xfrm>
        </p:spPr>
        <p:txBody>
          <a:bodyPr>
            <a:noAutofit/>
          </a:bodyPr>
          <a:lstStyle/>
          <a:p>
            <a:r>
              <a:rPr lang="el-GR" dirty="0"/>
              <a:t>Οι συνέπειες του φαινομένου αφορούν κυρίως την υγεία του ανθρώπου. Οι ασθένειες που οφείλονται στο φωτοχημικό νέφος μπορούν να προκαλέσουν ακόμα και το θάνατο. Μερικές απ’ αυτές είναι το άσθμα, η βρογχίτιδα και το εμφύσημα. Επίσης, αποτελεί αιτία αναπνευστικών προβλημάτων (δυσκολία στην αναπνοή, βήχα) και ερεθισμών στα μάτια. Τέλος, μπορεί να επηρεάσει ακόμα και το ανοσοποιητικό σύστημα του ανθρώπου, περιορίζοντας έτσι τη δυνατότητά του να αντιστέκεται σε κάθε μορφής ασθένεια. Πρώτη χώρα στην ατμοσφαιρική ρύπανση έχουν αναδειχτεί οι Η.Π.Α. Σύμφωνα με μεγάλη έρευνα ομάδας ερευνητών των πανεπιστημίων του Σαν Φρανσίσκο και της Νέας Υόρκης που ολοκληρώθηκε το 2009, από τους 450.000 ανθρώπους που παρακολουθούνταν, οι 118.000 έχασαν τη ζωή τους κατά τη διάρκεια των 20 χρόνων που η έρευνα διήρκεσε. </a:t>
            </a:r>
          </a:p>
        </p:txBody>
      </p:sp>
    </p:spTree>
    <p:extLst>
      <p:ext uri="{BB962C8B-B14F-4D97-AF65-F5344CB8AC3E}">
        <p14:creationId xmlns:p14="http://schemas.microsoft.com/office/powerpoint/2010/main" xmlns="" val="3551336006"/>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251520" y="3068960"/>
            <a:ext cx="8352928" cy="3599316"/>
          </a:xfrm>
        </p:spPr>
        <p:txBody>
          <a:bodyPr>
            <a:normAutofit/>
          </a:bodyPr>
          <a:lstStyle/>
          <a:p>
            <a:r>
              <a:rPr lang="el-GR" dirty="0"/>
              <a:t>Οι ερευνητές παρατήρησαν πως το ποσοστό αυτό, που αποτελεί το 26,2% του δείγματος, κατοικούσε σε </a:t>
            </a:r>
            <a:r>
              <a:rPr lang="el-GR" dirty="0" err="1"/>
              <a:t>πυκνοκατοικημένες</a:t>
            </a:r>
            <a:r>
              <a:rPr lang="el-GR" dirty="0"/>
              <a:t> περιοχές. Συμπέραναν, τελικώς, πως οι κάτοικοι αστικών κέντρων έχουν 30% περισσότερες πιθανότητες να αποκτήσουν κάποια πνευμονική ασθένεια. Σε συνέντευξή τους μάλιστα, οι ερευνητές τόνισαν το μεγάλο αριθμό κατοίκων σε μολυσμένες περιοχές, συσχετίζοντάς τον με το ποσοστό που αναφέραμε προηγουμένως.</a:t>
            </a:r>
          </a:p>
          <a:p>
            <a:endParaRPr lang="el-GR" dirty="0"/>
          </a:p>
        </p:txBody>
      </p:sp>
      <p:pic>
        <p:nvPicPr>
          <p:cNvPr id="5" name="Εικόνα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27584" y="322296"/>
            <a:ext cx="7078153" cy="2746664"/>
          </a:xfrm>
          <a:prstGeom prst="rect">
            <a:avLst/>
          </a:prstGeom>
          <a:ln>
            <a:noFill/>
          </a:ln>
          <a:effectLst>
            <a:softEdge rad="112500"/>
          </a:effectLst>
        </p:spPr>
      </p:pic>
    </p:spTree>
    <p:extLst>
      <p:ext uri="{BB962C8B-B14F-4D97-AF65-F5344CB8AC3E}">
        <p14:creationId xmlns:p14="http://schemas.microsoft.com/office/powerpoint/2010/main" xmlns="" val="1321654370"/>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Τρόποι Αντιμετώπισης</a:t>
            </a:r>
          </a:p>
        </p:txBody>
      </p:sp>
      <p:sp>
        <p:nvSpPr>
          <p:cNvPr id="3" name="Θέση περιεχομένου 2"/>
          <p:cNvSpPr>
            <a:spLocks noGrp="1"/>
          </p:cNvSpPr>
          <p:nvPr>
            <p:ph idx="1"/>
          </p:nvPr>
        </p:nvSpPr>
        <p:spPr>
          <a:xfrm>
            <a:off x="0" y="2022807"/>
            <a:ext cx="8820472" cy="4835193"/>
          </a:xfrm>
        </p:spPr>
        <p:txBody>
          <a:bodyPr>
            <a:noAutofit/>
          </a:bodyPr>
          <a:lstStyle/>
          <a:p>
            <a:r>
              <a:rPr lang="el-GR" sz="1800" dirty="0"/>
              <a:t>Αν και το </a:t>
            </a:r>
            <a:r>
              <a:rPr lang="el-GR" sz="2000" dirty="0" err="1"/>
              <a:t>Λος</a:t>
            </a:r>
            <a:r>
              <a:rPr lang="el-GR" sz="2000" dirty="0"/>
              <a:t> </a:t>
            </a:r>
            <a:r>
              <a:rPr lang="el-GR" sz="2000" dirty="0" err="1"/>
              <a:t>Άντζελες</a:t>
            </a:r>
            <a:r>
              <a:rPr lang="el-GR" sz="2000" dirty="0"/>
              <a:t> ήταν η πρώτη πόλη όπου παρουσιάστηκε το φωτοχημικό νέφος, απορία δημιουργεί το γεγονός ότι από την περίοδο 1960-1970 μέχρι σήμερα παρατηρείται σημαντική μείωση των επιπέδων φωτοχημικού νέφους πάνω από την πόλη. Η παρατήρηση αυτή δεν είναι ανεξήγητη. Από την περίοδο εκείνη ένα μεγάλο ποσοστό των τεχνολογικών επιτευγμάτων που λάμβαναν χώρα στις Ηνωμένες Πολιτείες Αμερικής αφορούσαν τον περιορισμό της ατμοσφαιρικής ρύπανσης. Ο παράγοντας, ωστόσο, που συνέβαλλε στη μείωση του φωτοχημικού νέφους ήταν ο Έλεγχος Νέφους Καλιφόρνιας, ένα σύνολο κανόνων που στοχεύουν στην εξάλειψη της ατμοσφαιρικής ρύπανσης της πολιτείας της Καλιφόρνια. Οι κανόνες αυτοί περιλαμβάνουν τον υποχρεωτικό έλεγχο των οχημάτων κάθε δύο χρόνια, την προσθήκη μικρών χρηματικών ποσών στη φορολόγηση των </a:t>
            </a:r>
            <a:r>
              <a:rPr lang="el-GR" sz="2000" dirty="0" err="1"/>
              <a:t>αμερικανών</a:t>
            </a:r>
            <a:r>
              <a:rPr lang="el-GR" sz="2000" dirty="0"/>
              <a:t> πολιτών με σκοπό την ενίσχυση περιβαλλοντικών προγραμμάτων (12$ από την αρχή του 2005, 6$ τα προηγούμενα χρόνια) και έρευνες για να συγκεντρωθούν χρήσιμες πληροφορίες για τα αίτια του φαινομένου</a:t>
            </a:r>
            <a:r>
              <a:rPr lang="el-GR" sz="2000" dirty="0" smtClean="0"/>
              <a:t>.</a:t>
            </a:r>
            <a:endParaRPr lang="el-GR" sz="2000" dirty="0"/>
          </a:p>
        </p:txBody>
      </p:sp>
    </p:spTree>
    <p:extLst>
      <p:ext uri="{BB962C8B-B14F-4D97-AF65-F5344CB8AC3E}">
        <p14:creationId xmlns:p14="http://schemas.microsoft.com/office/powerpoint/2010/main" xmlns="" val="627846973"/>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email"/>
          <a:stretch>
            <a:fillRect/>
          </a:stretch>
        </p:blipFill>
        <p:spPr>
          <a:xfrm>
            <a:off x="533400" y="260648"/>
            <a:ext cx="7217387" cy="2736304"/>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a:xfrm>
            <a:off x="533400" y="116632"/>
            <a:ext cx="6896534" cy="1080938"/>
          </a:xfrm>
          <a:noFill/>
        </p:spPr>
        <p:txBody>
          <a:bodyPr/>
          <a:lstStyle/>
          <a:p>
            <a:endParaRPr lang="el-GR" dirty="0"/>
          </a:p>
        </p:txBody>
      </p:sp>
      <p:sp>
        <p:nvSpPr>
          <p:cNvPr id="3" name="Θέση περιεχομένου 2"/>
          <p:cNvSpPr>
            <a:spLocks noGrp="1"/>
          </p:cNvSpPr>
          <p:nvPr>
            <p:ph idx="1"/>
          </p:nvPr>
        </p:nvSpPr>
        <p:spPr>
          <a:xfrm>
            <a:off x="179512" y="3228173"/>
            <a:ext cx="8280920" cy="3599316"/>
          </a:xfrm>
        </p:spPr>
        <p:txBody>
          <a:bodyPr>
            <a:normAutofit/>
          </a:bodyPr>
          <a:lstStyle/>
          <a:p>
            <a:r>
              <a:rPr lang="el-GR" dirty="0"/>
              <a:t>Οι ερευνητές παρατήρησαν πως το ποσοστό αυτό, που αποτελεί το 26,2% του δείγματος, κατοικούσε σε </a:t>
            </a:r>
            <a:r>
              <a:rPr lang="el-GR" dirty="0" err="1"/>
              <a:t>πυκνοκατοικημένες</a:t>
            </a:r>
            <a:r>
              <a:rPr lang="el-GR" dirty="0"/>
              <a:t> περιοχές. Συμπέραναν, τελικώς, πως οι κάτοικοι αστικών κέντρων έχουν 30% περισσότερες πιθανότητες να αποκτήσουν κάποια πνευμονική ασθένεια. Σε συνέντευξή τους μάλιστα, οι ερευνητές τόνισαν το μεγάλο αριθμό κατοίκων σε μολυσμένες περιοχές, συσχετίζοντάς τον με το ποσοστό που αναφέραμε προηγουμένως.</a:t>
            </a:r>
          </a:p>
          <a:p>
            <a:pPr marL="0" indent="0">
              <a:buNone/>
            </a:pPr>
            <a:endParaRPr lang="el-GR" dirty="0"/>
          </a:p>
        </p:txBody>
      </p:sp>
    </p:spTree>
    <p:extLst>
      <p:ext uri="{BB962C8B-B14F-4D97-AF65-F5344CB8AC3E}">
        <p14:creationId xmlns:p14="http://schemas.microsoft.com/office/powerpoint/2010/main" xmlns="" val="2820965966"/>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φαινόμενο παρουσιάζεται έντονα και στη χώρα μας</a:t>
            </a:r>
          </a:p>
        </p:txBody>
      </p:sp>
      <p:sp>
        <p:nvSpPr>
          <p:cNvPr id="7" name="Θέση περιεχομένου 6"/>
          <p:cNvSpPr>
            <a:spLocks noGrp="1"/>
          </p:cNvSpPr>
          <p:nvPr>
            <p:ph idx="1"/>
          </p:nvPr>
        </p:nvSpPr>
        <p:spPr>
          <a:xfrm>
            <a:off x="107504" y="2060848"/>
            <a:ext cx="8892480" cy="4680519"/>
          </a:xfrm>
        </p:spPr>
        <p:txBody>
          <a:bodyPr>
            <a:normAutofit fontScale="92500" lnSpcReduction="20000"/>
          </a:bodyPr>
          <a:lstStyle/>
          <a:p>
            <a:r>
              <a:rPr lang="el-GR" dirty="0"/>
              <a:t>Η </a:t>
            </a:r>
            <a:r>
              <a:rPr lang="el-GR" dirty="0" err="1"/>
              <a:t>υπερσυσσώρευση</a:t>
            </a:r>
            <a:r>
              <a:rPr lang="el-GR" dirty="0"/>
              <a:t> αυτοκινήτων στην Αθήνα προκάλεσε τη δημιουργία του φωτοχημικού νέφους, το οποίο αποτελείται από όζον, οξείδια του αζώτου και βενζόλιο και αναμένεται να «επικαθίσει» στην πρωτεύουσα για μεγάλο χρονικό </a:t>
            </a:r>
            <a:r>
              <a:rPr lang="el-GR" dirty="0" smtClean="0"/>
              <a:t>διάστημα. Τον </a:t>
            </a:r>
            <a:r>
              <a:rPr lang="el-GR" dirty="0"/>
              <a:t>κώδωνα του κινδύνου κρούουν οι επιστήμονες από την εμφάνιση του εξαιρετικά επικίνδυνου φωτοχημικού νέφους σε πόλεις της περιφέρειας. Έντονο το πρόβλημα σε Θεσσαλονίκη, Κοζάνη, Πάτρα, Βόλο και Λάρισα. Οι ειδικοί επισημαίνουν την ανάγκη λήψης μέτρων.</a:t>
            </a:r>
          </a:p>
          <a:p>
            <a:r>
              <a:rPr lang="el-GR" dirty="0"/>
              <a:t>Στη Θεσσαλονίκη εντός του 2005 οι τιμές των αιωρούμενων σωματιδίων ξεπέρασαν τα ανώτατα επιτρεπτά όρια 216 φορές. Οι ειδικοί υπογραμμίζουν ότι οι κάτοικοι της πόλης «πληρώνουν» την κακή ρυμοτομία, την έλλειψη πρασίνου και τον μεγάλο αριθμό αυτοκινήτων</a:t>
            </a:r>
            <a:r>
              <a:rPr lang="el-GR" dirty="0" smtClean="0"/>
              <a:t>.</a:t>
            </a:r>
            <a:endParaRPr lang="el-GR" dirty="0"/>
          </a:p>
          <a:p>
            <a:r>
              <a:rPr lang="el-GR" dirty="0"/>
              <a:t>Στην Κοζάνη, τα αιωρούμενα σωματίδια είναι το κυριότερο πρόβλημα ατμοσφαιρικής ρύπανσης: Περίπου 8,5 τόνοι ιπτάμενης τέφρας την ημέρα μεταφέρονται στην ατμόσφαιρα, εξαιτίας της λειτουργίας του σταθμού παραγωγής ηλεκτρικής ενέργειας.</a:t>
            </a:r>
          </a:p>
        </p:txBody>
      </p:sp>
    </p:spTree>
    <p:extLst>
      <p:ext uri="{BB962C8B-B14F-4D97-AF65-F5344CB8AC3E}">
        <p14:creationId xmlns:p14="http://schemas.microsoft.com/office/powerpoint/2010/main" xmlns="" val="484349093"/>
      </p:ext>
    </p:extLst>
  </p:cSld>
  <p:clrMapOvr>
    <a:masterClrMapping/>
  </p:clrMapOvr>
  <mc:AlternateContent xmlns:mc="http://schemas.openxmlformats.org/markup-compatibility/2006">
    <mc:Choice xmlns:p14="http://schemas.microsoft.com/office/powerpoint/2010/main" xmlns="" Requires="p14">
      <p:transition spd="slow" p14:dur="1200">
        <p:zoom dir="in"/>
      </p:transition>
    </mc:Choice>
    <mc:Fallback>
      <p:transition spd="slow">
        <p:zoom dir="in"/>
      </p:transition>
    </mc:Fallback>
  </mc:AlternateContent>
  <p:timing>
    <p:tnLst>
      <p:par>
        <p:cTn id="1" dur="indefinite" restart="never" nodeType="tmRoot"/>
      </p:par>
    </p:tnLst>
  </p:timing>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Βερολίνο">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TM04033917[[fn=Βερολίνο]]</Template>
  <TotalTime>84</TotalTime>
  <Words>1058</Words>
  <Application>Microsoft Office PowerPoint</Application>
  <PresentationFormat>Προβολή στην οθόνη (4:3)</PresentationFormat>
  <Paragraphs>27</Paragraphs>
  <Slides>13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Βερολίνο</vt:lpstr>
      <vt:lpstr>Διαφάνεια 1</vt:lpstr>
      <vt:lpstr>Περιγραφή του φαινομένου</vt:lpstr>
      <vt:lpstr>Διαφάνεια 3</vt:lpstr>
      <vt:lpstr>Αίτια του Φαινομένου</vt:lpstr>
      <vt:lpstr>Συνέπειες του φαινομένου</vt:lpstr>
      <vt:lpstr>Διαφάνεια 6</vt:lpstr>
      <vt:lpstr>Τρόποι Αντιμετώπισης</vt:lpstr>
      <vt:lpstr>Διαφάνεια 8</vt:lpstr>
      <vt:lpstr>Το φαινόμενο παρουσιάζεται έντονα και στη χώρα μας</vt:lpstr>
      <vt:lpstr>Διαφάνεια 10</vt:lpstr>
      <vt:lpstr>Διαφάνεια 11</vt:lpstr>
      <vt:lpstr>Διαφάνεια 12</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Bill&amp;Chris</dc:creator>
  <cp:lastModifiedBy>kostas</cp:lastModifiedBy>
  <cp:revision>13</cp:revision>
  <dcterms:created xsi:type="dcterms:W3CDTF">2015-02-28T19:22:04Z</dcterms:created>
  <dcterms:modified xsi:type="dcterms:W3CDTF">2015-05-09T16:23:41Z</dcterms:modified>
</cp:coreProperties>
</file>