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7" r:id="rId7"/>
    <p:sldId id="268" r:id="rId8"/>
    <p:sldId id="263" r:id="rId9"/>
    <p:sldId id="264" r:id="rId10"/>
    <p:sldId id="265" r:id="rId11"/>
    <p:sldId id="266" r:id="rId12"/>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2" autoAdjust="0"/>
    <p:restoredTop sz="94660"/>
  </p:normalViewPr>
  <p:slideViewPr>
    <p:cSldViewPr>
      <p:cViewPr varScale="1">
        <p:scale>
          <a:sx n="85" d="100"/>
          <a:sy n="85" d="100"/>
        </p:scale>
        <p:origin x="-60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B178D4C3-E164-4FB6-980E-BF5E3083DE84}" type="slidenum">
              <a:rPr lang="el-GR"/>
              <a:pPr>
                <a:defRPr/>
              </a:pPr>
              <a:t>‹#›</a:t>
            </a:fld>
            <a:endParaRPr lang="el-GR"/>
          </a:p>
        </p:txBody>
      </p:sp>
    </p:spTree>
  </p:cSld>
  <p:clrMapOvr>
    <a:masterClrMapping/>
  </p:clrMapOvr>
  <p:transition spd="med" advTm="5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31FABCC1-C79C-49E0-8A8C-805875218D06}" type="slidenum">
              <a:rPr lang="el-GR"/>
              <a:pPr>
                <a:defRPr/>
              </a:pPr>
              <a:t>‹#›</a:t>
            </a:fld>
            <a:endParaRPr lang="el-GR"/>
          </a:p>
        </p:txBody>
      </p:sp>
    </p:spTree>
  </p:cSld>
  <p:clrMapOvr>
    <a:masterClrMapping/>
  </p:clrMapOvr>
  <p:transition spd="med" advTm="5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D4AFFA17-3450-4DBD-9388-291F28B20CA7}" type="slidenum">
              <a:rPr lang="el-GR"/>
              <a:pPr>
                <a:defRPr/>
              </a:pPr>
              <a:t>‹#›</a:t>
            </a:fld>
            <a:endParaRPr lang="el-GR"/>
          </a:p>
        </p:txBody>
      </p:sp>
    </p:spTree>
  </p:cSld>
  <p:clrMapOvr>
    <a:masterClrMapping/>
  </p:clrMapOvr>
  <p:transition spd="med" advTm="5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E0D94DE0-B946-4B7D-BFA6-DD4BFE636FD0}" type="slidenum">
              <a:rPr lang="el-GR"/>
              <a:pPr>
                <a:defRPr/>
              </a:pPr>
              <a:t>‹#›</a:t>
            </a:fld>
            <a:endParaRPr lang="el-GR"/>
          </a:p>
        </p:txBody>
      </p:sp>
    </p:spTree>
  </p:cSld>
  <p:clrMapOvr>
    <a:masterClrMapping/>
  </p:clrMapOvr>
  <p:transition spd="med" advTm="5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3A5849C6-E538-4DA1-9C8B-E1157AEDFD9A}" type="slidenum">
              <a:rPr lang="el-GR"/>
              <a:pPr>
                <a:defRPr/>
              </a:pPr>
              <a:t>‹#›</a:t>
            </a:fld>
            <a:endParaRPr lang="el-GR"/>
          </a:p>
        </p:txBody>
      </p:sp>
    </p:spTree>
  </p:cSld>
  <p:clrMapOvr>
    <a:masterClrMapping/>
  </p:clrMapOvr>
  <p:transition spd="med" advTm="5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0BA3724-98AA-4EC6-903D-5E0A68F1ED7D}" type="slidenum">
              <a:rPr lang="el-GR"/>
              <a:pPr>
                <a:defRPr/>
              </a:pPr>
              <a:t>‹#›</a:t>
            </a:fld>
            <a:endParaRPr lang="el-GR"/>
          </a:p>
        </p:txBody>
      </p:sp>
    </p:spTree>
  </p:cSld>
  <p:clrMapOvr>
    <a:masterClrMapping/>
  </p:clrMapOvr>
  <p:transition spd="med" advTm="5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36FED0B5-A251-4207-8025-28239A1ABB22}" type="slidenum">
              <a:rPr lang="el-GR"/>
              <a:pPr>
                <a:defRPr/>
              </a:pPr>
              <a:t>‹#›</a:t>
            </a:fld>
            <a:endParaRPr lang="el-GR"/>
          </a:p>
        </p:txBody>
      </p:sp>
    </p:spTree>
  </p:cSld>
  <p:clrMapOvr>
    <a:masterClrMapping/>
  </p:clrMapOvr>
  <p:transition spd="med" advTm="5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D1070994-ACE9-47F1-8F78-9F0FCB023ADC}" type="slidenum">
              <a:rPr lang="el-GR"/>
              <a:pPr>
                <a:defRPr/>
              </a:pPr>
              <a:t>‹#›</a:t>
            </a:fld>
            <a:endParaRPr lang="el-GR"/>
          </a:p>
        </p:txBody>
      </p:sp>
    </p:spTree>
  </p:cSld>
  <p:clrMapOvr>
    <a:masterClrMapping/>
  </p:clrMapOvr>
  <p:transition spd="med" advTm="5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395A8733-2AFC-4272-9636-AF7AB857F63A}" type="slidenum">
              <a:rPr lang="el-GR"/>
              <a:pPr>
                <a:defRPr/>
              </a:pPr>
              <a:t>‹#›</a:t>
            </a:fld>
            <a:endParaRPr lang="el-GR"/>
          </a:p>
        </p:txBody>
      </p:sp>
    </p:spTree>
  </p:cSld>
  <p:clrMapOvr>
    <a:masterClrMapping/>
  </p:clrMapOvr>
  <p:transition spd="med" advTm="5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B5953671-7900-4F2B-9972-E1A007287B17}" type="slidenum">
              <a:rPr lang="el-GR"/>
              <a:pPr>
                <a:defRPr/>
              </a:pPr>
              <a:t>‹#›</a:t>
            </a:fld>
            <a:endParaRPr lang="el-GR"/>
          </a:p>
        </p:txBody>
      </p:sp>
    </p:spTree>
  </p:cSld>
  <p:clrMapOvr>
    <a:masterClrMapping/>
  </p:clrMapOvr>
  <p:transition spd="med" advTm="5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626226A3-92C6-4FD7-ABEA-5BA1D6FF8427}" type="slidenum">
              <a:rPr lang="el-GR"/>
              <a:pPr>
                <a:defRPr/>
              </a:pPr>
              <a:t>‹#›</a:t>
            </a:fld>
            <a:endParaRPr lang="el-GR"/>
          </a:p>
        </p:txBody>
      </p:sp>
    </p:spTree>
  </p:cSld>
  <p:clrMapOvr>
    <a:masterClrMapping/>
  </p:clrMapOvr>
  <p:transition spd="med" advTm="5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215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l-GR"/>
          </a:p>
        </p:txBody>
      </p:sp>
      <p:sp>
        <p:nvSpPr>
          <p:cNvPr id="215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l-GR"/>
          </a:p>
        </p:txBody>
      </p:sp>
      <p:sp>
        <p:nvSpPr>
          <p:cNvPr id="215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8654EC5-CD67-4A5E-B924-269132B15D3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spd="med" advTm="5000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700213"/>
            <a:ext cx="7772400" cy="1470025"/>
          </a:xfrm>
        </p:spPr>
        <p:txBody>
          <a:bodyPr/>
          <a:lstStyle/>
          <a:p>
            <a:pPr eaLnBrk="1" hangingPunct="1"/>
            <a:r>
              <a:rPr lang="el-GR" sz="9600" b="1" i="1" u="sng" smtClean="0"/>
              <a:t>ΠΥΡΙΤΙΟ</a:t>
            </a:r>
          </a:p>
        </p:txBody>
      </p:sp>
      <p:sp>
        <p:nvSpPr>
          <p:cNvPr id="2051" name="Rectangle 3"/>
          <p:cNvSpPr>
            <a:spLocks noGrp="1" noChangeArrowheads="1"/>
          </p:cNvSpPr>
          <p:nvPr>
            <p:ph type="subTitle" idx="1"/>
          </p:nvPr>
        </p:nvSpPr>
        <p:spPr>
          <a:xfrm>
            <a:off x="611188" y="3357563"/>
            <a:ext cx="7775575" cy="2016125"/>
          </a:xfrm>
        </p:spPr>
        <p:txBody>
          <a:bodyPr/>
          <a:lstStyle/>
          <a:p>
            <a:pPr eaLnBrk="1" hangingPunct="1">
              <a:lnSpc>
                <a:spcPct val="80000"/>
              </a:lnSpc>
            </a:pPr>
            <a:r>
              <a:rPr lang="el-GR" sz="2000" b="1" smtClean="0"/>
              <a:t>2</a:t>
            </a:r>
            <a:r>
              <a:rPr lang="el-GR" sz="2000" b="1" baseline="30000" smtClean="0"/>
              <a:t>ο</a:t>
            </a:r>
            <a:r>
              <a:rPr lang="el-GR" sz="2000" b="1" smtClean="0"/>
              <a:t> Γυμνάσιο Σπάρτης</a:t>
            </a:r>
          </a:p>
          <a:p>
            <a:pPr eaLnBrk="1" hangingPunct="1">
              <a:lnSpc>
                <a:spcPct val="80000"/>
              </a:lnSpc>
            </a:pPr>
            <a:r>
              <a:rPr lang="el-GR" sz="2000" b="1" smtClean="0"/>
              <a:t>Γ΄2</a:t>
            </a:r>
          </a:p>
          <a:p>
            <a:pPr eaLnBrk="1" hangingPunct="1">
              <a:lnSpc>
                <a:spcPct val="80000"/>
              </a:lnSpc>
              <a:buClr>
                <a:schemeClr val="tx1"/>
              </a:buClr>
              <a:buFontTx/>
              <a:buChar char="•"/>
            </a:pPr>
            <a:r>
              <a:rPr lang="el-GR" sz="2000" b="1" smtClean="0"/>
              <a:t>Κανελλοπούλου Δέσποινα</a:t>
            </a:r>
          </a:p>
          <a:p>
            <a:pPr eaLnBrk="1" hangingPunct="1">
              <a:lnSpc>
                <a:spcPct val="80000"/>
              </a:lnSpc>
              <a:buClr>
                <a:schemeClr val="tx1"/>
              </a:buClr>
              <a:buFontTx/>
              <a:buChar char="•"/>
            </a:pPr>
            <a:r>
              <a:rPr lang="el-GR" sz="2000" b="1" smtClean="0"/>
              <a:t>Λαδά Αννίτα</a:t>
            </a:r>
          </a:p>
          <a:p>
            <a:pPr eaLnBrk="1" hangingPunct="1">
              <a:lnSpc>
                <a:spcPct val="80000"/>
              </a:lnSpc>
              <a:buClr>
                <a:schemeClr val="tx1"/>
              </a:buClr>
              <a:buFontTx/>
              <a:buChar char="•"/>
            </a:pPr>
            <a:r>
              <a:rPr lang="el-GR" sz="2000" b="1" smtClean="0"/>
              <a:t>Κουτσουμάνη Σωτηρία</a:t>
            </a:r>
          </a:p>
          <a:p>
            <a:pPr eaLnBrk="1" hangingPunct="1">
              <a:lnSpc>
                <a:spcPct val="80000"/>
              </a:lnSpc>
              <a:buClr>
                <a:schemeClr val="tx1"/>
              </a:buClr>
              <a:buFontTx/>
              <a:buChar char="•"/>
            </a:pPr>
            <a:r>
              <a:rPr lang="el-GR" sz="2000" b="1" smtClean="0"/>
              <a:t>Κόνιαρη Μαρία</a:t>
            </a:r>
          </a:p>
        </p:txBody>
      </p:sp>
    </p:spTree>
  </p:cSld>
  <p:clrMapOvr>
    <a:masterClrMapping/>
  </p:clrMapOvr>
  <p:transition spd="med" advClick="0" advTm="5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endSync delay="0"/>
                                  <p:childTnLst>
                                    <p:set>
                                      <p:cBhvr>
                                        <p:cTn id="6" dur="1" fill="hold">
                                          <p:endSync delay="0"/>
                                        </p:cTn>
                                        <p:tgtEl>
                                          <p:spTgt spid="2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endSync delay="0"/>
                                  <p:childTnLst>
                                    <p:set>
                                      <p:cBhvr>
                                        <p:cTn id="10" dur="1" fill="hold">
                                          <p:endSync delay="0"/>
                                        </p:cTn>
                                        <p:tgtEl>
                                          <p:spTgt spid="2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endSync delay="0"/>
                                  <p:childTnLst>
                                    <p:set>
                                      <p:cBhvr>
                                        <p:cTn id="14" dur="1" fill="hold">
                                          <p:endSync delay="0"/>
                                        </p:cTn>
                                        <p:tgtEl>
                                          <p:spTgt spid="2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endSync delay="0"/>
                                  <p:childTnLst>
                                    <p:set>
                                      <p:cBhvr>
                                        <p:cTn id="18" dur="1" fill="hold">
                                          <p:endSync delay="0"/>
                                        </p:cTn>
                                        <p:tgtEl>
                                          <p:spTgt spid="20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endSync delay="0"/>
                                  <p:childTnLst>
                                    <p:set>
                                      <p:cBhvr>
                                        <p:cTn id="22" dur="1" fill="hold">
                                          <p:endSync delay="0"/>
                                        </p:cTn>
                                        <p:tgtEl>
                                          <p:spTgt spid="20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endSync delay="0"/>
                                  <p:childTnLst>
                                    <p:set>
                                      <p:cBhvr>
                                        <p:cTn id="26" dur="1" fill="hold">
                                          <p:endSync delay="0"/>
                                        </p:cTn>
                                        <p:tgtEl>
                                          <p:spTgt spid="20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5"/>
          <p:cNvPicPr>
            <a:picLocks noChangeAspect="1" noChangeArrowheads="1"/>
          </p:cNvPicPr>
          <p:nvPr/>
        </p:nvPicPr>
        <p:blipFill>
          <a:blip r:embed="rId2" cstate="email"/>
          <a:srcRect/>
          <a:stretch>
            <a:fillRect/>
          </a:stretch>
        </p:blipFill>
        <p:spPr bwMode="auto">
          <a:xfrm>
            <a:off x="1258888" y="1365250"/>
            <a:ext cx="6481762" cy="4221163"/>
          </a:xfrm>
          <a:prstGeom prst="rect">
            <a:avLst/>
          </a:prstGeom>
          <a:noFill/>
          <a:ln w="9525">
            <a:noFill/>
            <a:miter lim="800000"/>
            <a:headEnd/>
            <a:tailEnd/>
          </a:ln>
          <a:effectLst/>
        </p:spPr>
      </p:pic>
    </p:spTree>
  </p:cSld>
  <p:clrMapOvr>
    <a:masterClrMapping/>
  </p:clrMapOvr>
  <p:transition spd="med" advClick="0" advTm="4000">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l-GR" smtClean="0"/>
              <a:t>Πηγές</a:t>
            </a:r>
          </a:p>
        </p:txBody>
      </p:sp>
      <p:sp>
        <p:nvSpPr>
          <p:cNvPr id="16387" name="Rectangle 3"/>
          <p:cNvSpPr>
            <a:spLocks noGrp="1" noChangeArrowheads="1"/>
          </p:cNvSpPr>
          <p:nvPr>
            <p:ph type="body" idx="1"/>
          </p:nvPr>
        </p:nvSpPr>
        <p:spPr/>
        <p:txBody>
          <a:bodyPr/>
          <a:lstStyle/>
          <a:p>
            <a:pPr eaLnBrk="1" hangingPunct="1"/>
            <a:r>
              <a:rPr lang="en-US" smtClean="0"/>
              <a:t>Internet</a:t>
            </a:r>
            <a:r>
              <a:rPr lang="el-GR" smtClean="0"/>
              <a:t> </a:t>
            </a:r>
            <a:r>
              <a:rPr lang="en-US" smtClean="0"/>
              <a:t>(</a:t>
            </a:r>
            <a:r>
              <a:rPr lang="el-GR" smtClean="0"/>
              <a:t>βικιπαίδεια)</a:t>
            </a:r>
          </a:p>
          <a:p>
            <a:pPr eaLnBrk="1" hangingPunct="1"/>
            <a:r>
              <a:rPr lang="en-US" smtClean="0"/>
              <a:t>Google</a:t>
            </a:r>
            <a:r>
              <a:rPr lang="el-GR" smtClean="0"/>
              <a:t> (εικόνες) </a:t>
            </a:r>
          </a:p>
          <a:p>
            <a:pPr eaLnBrk="1" hangingPunct="1"/>
            <a:r>
              <a:rPr lang="el-GR" smtClean="0"/>
              <a:t>Εγκυκλοπαίδεια (δομή)</a:t>
            </a:r>
          </a:p>
        </p:txBody>
      </p:sp>
      <p:pic>
        <p:nvPicPr>
          <p:cNvPr id="12292" name="Picture 4"/>
          <p:cNvPicPr>
            <a:picLocks noChangeAspect="1" noChangeArrowheads="1"/>
          </p:cNvPicPr>
          <p:nvPr/>
        </p:nvPicPr>
        <p:blipFill>
          <a:blip r:embed="rId2" cstate="email"/>
          <a:srcRect/>
          <a:stretch>
            <a:fillRect/>
          </a:stretch>
        </p:blipFill>
        <p:spPr bwMode="auto">
          <a:xfrm>
            <a:off x="4643438" y="3357563"/>
            <a:ext cx="4159250" cy="3095625"/>
          </a:xfrm>
          <a:prstGeom prst="rect">
            <a:avLst/>
          </a:prstGeom>
          <a:noFill/>
          <a:ln w="9525">
            <a:noFill/>
            <a:miter lim="800000"/>
            <a:headEnd/>
            <a:tailEnd/>
          </a:ln>
          <a:effectLst/>
        </p:spPr>
      </p:pic>
    </p:spTree>
  </p:cSld>
  <p:clrMapOvr>
    <a:masterClrMapping/>
  </p:clrMapOvr>
  <p:transition spd="med" advClick="0" advTm="5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anim calcmode="lin" valueType="num">
                                      <p:cBhvr>
                                        <p:cTn id="9" dur="500" fill="hold"/>
                                        <p:tgtEl>
                                          <p:spTgt spid="16386"/>
                                        </p:tgtEl>
                                        <p:attrNameLst>
                                          <p:attrName>style.rotation</p:attrName>
                                        </p:attrNameLst>
                                      </p:cBhvr>
                                      <p:tavLst>
                                        <p:tav tm="0">
                                          <p:val>
                                            <p:fltVal val="360"/>
                                          </p:val>
                                        </p:tav>
                                        <p:tav tm="100000">
                                          <p:val>
                                            <p:fltVal val="0"/>
                                          </p:val>
                                        </p:tav>
                                      </p:tavLst>
                                    </p:anim>
                                    <p:animEffect transition="in" filter="fade">
                                      <p:cBhvr>
                                        <p:cTn id="10" dur="500"/>
                                        <p:tgtEl>
                                          <p:spTgt spid="1638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6387">
                                            <p:txEl>
                                              <p:pRg st="0" end="0"/>
                                            </p:txEl>
                                          </p:spTgt>
                                        </p:tgtEl>
                                        <p:attrNameLst>
                                          <p:attrName>style.visibility</p:attrName>
                                        </p:attrNameLst>
                                      </p:cBhvr>
                                      <p:to>
                                        <p:strVal val="visible"/>
                                      </p:to>
                                    </p:set>
                                    <p:anim calcmode="lin" valueType="num">
                                      <p:cBhvr>
                                        <p:cTn id="15"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638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638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6387">
                                            <p:txEl>
                                              <p:pRg st="1" end="1"/>
                                            </p:txEl>
                                          </p:spTgt>
                                        </p:tgtEl>
                                        <p:attrNameLst>
                                          <p:attrName>style.visibility</p:attrName>
                                        </p:attrNameLst>
                                      </p:cBhvr>
                                      <p:to>
                                        <p:strVal val="visible"/>
                                      </p:to>
                                    </p:set>
                                    <p:anim calcmode="lin" valueType="num">
                                      <p:cBhvr>
                                        <p:cTn id="23"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638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638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6387">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6387">
                                            <p:txEl>
                                              <p:pRg st="2" end="2"/>
                                            </p:txEl>
                                          </p:spTgt>
                                        </p:tgtEl>
                                        <p:attrNameLst>
                                          <p:attrName>style.visibility</p:attrName>
                                        </p:attrNameLst>
                                      </p:cBhvr>
                                      <p:to>
                                        <p:strVal val="visible"/>
                                      </p:to>
                                    </p:set>
                                    <p:anim calcmode="lin" valueType="num">
                                      <p:cBhvr>
                                        <p:cTn id="31"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638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638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l-GR" u="sng" smtClean="0"/>
              <a:t>Γενικά για το </a:t>
            </a:r>
            <a:r>
              <a:rPr lang="el-GR" b="1" i="1" u="sng" smtClean="0"/>
              <a:t>πυρίτιο</a:t>
            </a:r>
            <a:endParaRPr lang="el-GR" u="sng" smtClean="0"/>
          </a:p>
        </p:txBody>
      </p:sp>
      <p:sp>
        <p:nvSpPr>
          <p:cNvPr id="3075" name="Rectangle 3"/>
          <p:cNvSpPr>
            <a:spLocks noGrp="1" noChangeArrowheads="1"/>
          </p:cNvSpPr>
          <p:nvPr>
            <p:ph type="body" idx="1"/>
          </p:nvPr>
        </p:nvSpPr>
        <p:spPr/>
        <p:txBody>
          <a:bodyPr/>
          <a:lstStyle/>
          <a:p>
            <a:pPr eaLnBrk="1" hangingPunct="1">
              <a:lnSpc>
                <a:spcPct val="90000"/>
              </a:lnSpc>
            </a:pPr>
            <a:r>
              <a:rPr lang="el-GR" sz="2800" smtClean="0"/>
              <a:t>Το </a:t>
            </a:r>
            <a:r>
              <a:rPr lang="el-GR" sz="2800" b="1" u="sng" smtClean="0"/>
              <a:t>πυρίτιο</a:t>
            </a:r>
            <a:r>
              <a:rPr lang="el-GR" sz="2800" smtClean="0"/>
              <a:t> είναι το χημικό στοιχείο με χημικό σύμβολο </a:t>
            </a:r>
            <a:r>
              <a:rPr lang="el-GR" sz="2800" b="1" u="sng" smtClean="0"/>
              <a:t>Si (Silicium</a:t>
            </a:r>
            <a:r>
              <a:rPr lang="el-GR" sz="2800" smtClean="0"/>
              <a:t>) .Είναι ένα μεταλλοειδές με ατομικό αριθμό 14. Είναι το όγδοο (8ο) κατά σειρά αφθονίας μάζας στοιχείο στο σύμπαν και δεύτερο στο φλοιό της Γης, αποτελώντας συγκεκριμένα το 25,7% της μάζας του, όπου όμως σπάνια βρίσκεται σε ελεύθερη στοιχειακή κατάσταση. Η πιο συνηθισμένη μορφή του στη διαστρική σκόνη, σε αστεροειδείς, δορυφόρους και πλανήτες είναι το διοξείδιο του πυριτίου(SiO2) και διάφορες πυριτικές ενώσεις.</a:t>
            </a:r>
          </a:p>
        </p:txBody>
      </p:sp>
    </p:spTree>
  </p:cSld>
  <p:clrMapOvr>
    <a:masterClrMapping/>
  </p:clrMapOvr>
  <p:transition spd="med" advClick="0" advTm="5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1000">
                                          <p:stCondLst>
                                            <p:cond delay="0"/>
                                          </p:stCondLst>
                                        </p:cTn>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stCondLst>
                                            <p:cond delay="0"/>
                                          </p:stCondLst>
                                        </p:cTn>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5"/>
          <p:cNvPicPr>
            <a:picLocks noChangeAspect="1" noChangeArrowheads="1"/>
          </p:cNvPicPr>
          <p:nvPr/>
        </p:nvPicPr>
        <p:blipFill>
          <a:blip r:embed="rId2" cstate="email"/>
          <a:srcRect/>
          <a:stretch>
            <a:fillRect/>
          </a:stretch>
        </p:blipFill>
        <p:spPr bwMode="auto">
          <a:xfrm>
            <a:off x="971550" y="839788"/>
            <a:ext cx="7129463" cy="5338762"/>
          </a:xfrm>
          <a:prstGeom prst="rect">
            <a:avLst/>
          </a:prstGeom>
          <a:noFill/>
          <a:ln w="9525">
            <a:noFill/>
            <a:miter lim="800000"/>
            <a:headEnd/>
            <a:tailEnd/>
          </a:ln>
          <a:effectLst/>
        </p:spPr>
      </p:pic>
    </p:spTree>
  </p:cSld>
  <p:clrMapOvr>
    <a:masterClrMapping/>
  </p:clrMapOvr>
  <p:transition spd="med" advClick="0" advTm="4000">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b="1" i="1" u="sng" smtClean="0"/>
              <a:t>Ιστορική Αναδρομή</a:t>
            </a:r>
          </a:p>
        </p:txBody>
      </p:sp>
      <p:sp>
        <p:nvSpPr>
          <p:cNvPr id="8195" name="Rectangle 3"/>
          <p:cNvSpPr>
            <a:spLocks noGrp="1" noChangeArrowheads="1"/>
          </p:cNvSpPr>
          <p:nvPr>
            <p:ph type="body" idx="1"/>
          </p:nvPr>
        </p:nvSpPr>
        <p:spPr/>
        <p:txBody>
          <a:bodyPr/>
          <a:lstStyle/>
          <a:p>
            <a:pPr eaLnBrk="1" hangingPunct="1">
              <a:lnSpc>
                <a:spcPct val="90000"/>
              </a:lnSpc>
            </a:pPr>
            <a:r>
              <a:rPr lang="el-GR" sz="2400" smtClean="0"/>
              <a:t>Πριν από 500.000 χρόνια, κατά την Παλαιολιθική εποχή, οι άνθρωποι έφτιαχναν απλά εργαλεία από πυρόλιθους, το βασικό συστατικό των οποίων είναι το διοξείδιο του πυριτίου (SiO2). Πριν από 20.000 χρόνια, κατά τη Nεολιθική εποχή, έφτιαχναν επίσης από πυρόλιθους μαχαίρια και αιχμές για τα βέλη τους. Στη σημερινή εποχή, οι άνθρωποι φτιάχνουν ηλεκτρονικές συσκευές σε εκπληκτικά μικρό μέγεθος και με ασύλληπτες δυνατότητες, στις οποίες χρησιμοποιούν «τσιπάκια». Τα «τσιπάκια» αυτά δε θα υπήρχαν χωρίς το πυρίτιο.</a:t>
            </a:r>
            <a:r>
              <a:rPr lang="el-GR" sz="2400" b="1" smtClean="0"/>
              <a:t> </a:t>
            </a:r>
          </a:p>
        </p:txBody>
      </p:sp>
    </p:spTree>
  </p:cSld>
  <p:clrMapOvr>
    <a:masterClrMapping/>
  </p:clrMapOvr>
  <p:transition spd="med" advClick="0" advTm="27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95"/>
                                        </p:tgtEl>
                                        <p:attrNameLst>
                                          <p:attrName>style.visibility</p:attrName>
                                        </p:attrNameLst>
                                      </p:cBhvr>
                                      <p:to>
                                        <p:strVal val="visible"/>
                                      </p:to>
                                    </p:set>
                                    <p:animEffect transition="in" filter="fade">
                                      <p:cBhvr>
                                        <p:cTn id="10" dur="2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4"/>
          <p:cNvPicPr>
            <a:picLocks noChangeAspect="1" noChangeArrowheads="1"/>
          </p:cNvPicPr>
          <p:nvPr/>
        </p:nvPicPr>
        <p:blipFill>
          <a:blip r:embed="rId2" cstate="email"/>
          <a:srcRect/>
          <a:stretch>
            <a:fillRect/>
          </a:stretch>
        </p:blipFill>
        <p:spPr bwMode="auto">
          <a:xfrm>
            <a:off x="0" y="0"/>
            <a:ext cx="4572000" cy="3425825"/>
          </a:xfrm>
          <a:prstGeom prst="rect">
            <a:avLst/>
          </a:prstGeom>
          <a:noFill/>
          <a:ln w="9525">
            <a:noFill/>
            <a:miter lim="800000"/>
            <a:headEnd/>
            <a:tailEnd/>
          </a:ln>
          <a:effectLst/>
        </p:spPr>
      </p:pic>
      <p:pic>
        <p:nvPicPr>
          <p:cNvPr id="6147" name="Picture 5"/>
          <p:cNvPicPr>
            <a:picLocks noChangeAspect="1" noChangeArrowheads="1"/>
          </p:cNvPicPr>
          <p:nvPr/>
        </p:nvPicPr>
        <p:blipFill>
          <a:blip r:embed="rId3" cstate="email"/>
          <a:srcRect/>
          <a:stretch>
            <a:fillRect/>
          </a:stretch>
        </p:blipFill>
        <p:spPr bwMode="auto">
          <a:xfrm>
            <a:off x="4572000" y="0"/>
            <a:ext cx="4572000" cy="3443288"/>
          </a:xfrm>
          <a:prstGeom prst="rect">
            <a:avLst/>
          </a:prstGeom>
          <a:noFill/>
          <a:ln w="9525">
            <a:noFill/>
            <a:miter lim="800000"/>
            <a:headEnd/>
            <a:tailEnd/>
          </a:ln>
          <a:effectLst/>
        </p:spPr>
      </p:pic>
      <p:pic>
        <p:nvPicPr>
          <p:cNvPr id="6148" name="Picture 6"/>
          <p:cNvPicPr>
            <a:picLocks noChangeAspect="1" noChangeArrowheads="1"/>
          </p:cNvPicPr>
          <p:nvPr/>
        </p:nvPicPr>
        <p:blipFill>
          <a:blip r:embed="rId4" cstate="email"/>
          <a:srcRect/>
          <a:stretch>
            <a:fillRect/>
          </a:stretch>
        </p:blipFill>
        <p:spPr bwMode="auto">
          <a:xfrm>
            <a:off x="0" y="3432175"/>
            <a:ext cx="4572000" cy="3425825"/>
          </a:xfrm>
          <a:prstGeom prst="rect">
            <a:avLst/>
          </a:prstGeom>
          <a:noFill/>
          <a:ln w="9525">
            <a:noFill/>
            <a:miter lim="800000"/>
            <a:headEnd/>
            <a:tailEnd/>
          </a:ln>
          <a:effectLst/>
        </p:spPr>
      </p:pic>
      <p:pic>
        <p:nvPicPr>
          <p:cNvPr id="6149" name="Picture 7"/>
          <p:cNvPicPr>
            <a:picLocks noChangeAspect="1" noChangeArrowheads="1"/>
          </p:cNvPicPr>
          <p:nvPr/>
        </p:nvPicPr>
        <p:blipFill>
          <a:blip r:embed="rId5" cstate="email"/>
          <a:srcRect/>
          <a:stretch>
            <a:fillRect/>
          </a:stretch>
        </p:blipFill>
        <p:spPr bwMode="auto">
          <a:xfrm>
            <a:off x="4427538" y="3414713"/>
            <a:ext cx="4716462" cy="3443287"/>
          </a:xfrm>
          <a:prstGeom prst="rect">
            <a:avLst/>
          </a:prstGeom>
          <a:noFill/>
          <a:ln w="9525">
            <a:noFill/>
            <a:miter lim="800000"/>
            <a:headEnd/>
            <a:tailEnd/>
          </a:ln>
          <a:effectLst/>
        </p:spPr>
      </p:pic>
    </p:spTree>
  </p:cSld>
  <p:clrMapOvr>
    <a:masterClrMapping/>
  </p:clrMapOvr>
  <p:transition spd="med" advClick="0" advTm="4000">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331913" y="549275"/>
            <a:ext cx="6626225" cy="6056313"/>
          </a:xfrm>
          <a:prstGeom prst="rect">
            <a:avLst/>
          </a:prstGeom>
          <a:noFill/>
          <a:ln w="9525">
            <a:noFill/>
            <a:miter lim="800000"/>
            <a:headEnd/>
            <a:tailEnd/>
          </a:ln>
          <a:effectLst/>
        </p:spPr>
        <p:txBody>
          <a:bodyPr>
            <a:spAutoFit/>
          </a:bodyPr>
          <a:lstStyle/>
          <a:p>
            <a:r>
              <a:rPr lang="el-GR" sz="2400" b="1" i="1"/>
              <a:t>           </a:t>
            </a:r>
            <a:r>
              <a:rPr lang="el-GR" sz="3200" b="1" i="1"/>
              <a:t>Παρασκευή </a:t>
            </a:r>
            <a:r>
              <a:rPr lang="el-GR" sz="3200" b="1" i="1" u="sng"/>
              <a:t>πυριτίου</a:t>
            </a:r>
          </a:p>
          <a:p>
            <a:r>
              <a:rPr lang="el-GR" sz="2400" b="1" i="1"/>
              <a:t>Το πυρίτιο παρασκευάστηκε για πρώτη φορά από τον Davy το 1800, ο οποίος, όμως, δεν το ταυτοποίησε ως χημικό στοιχείο. Ακολουθώντας τις εργασίες των Τενάρ και Γκέι – Λισάκ (1811), ο Σουηδός χημικός Γιόνς Γιάκομπ Μπερτσέλιους παρασκεύασε άμορφο πυρίτιο συνθερμαίνοντας κάλιο με τετραφθοριούχο πυρίτιο.</a:t>
            </a:r>
          </a:p>
          <a:p>
            <a:r>
              <a:rPr lang="el-GR" sz="2400" b="1" i="1"/>
              <a:t>Σήμερα παρασκευάζεται βιομηχανικά σε ηλεκτρικό κλίβανο με συνθέρμανση χαλαζία και μεταλλουργικού άνθρακα σε θερμοκρασία περίπου 2500οC:</a:t>
            </a:r>
          </a:p>
          <a:p>
            <a:pPr lvl="4"/>
            <a:r>
              <a:rPr lang="el-GR" sz="2400" b="1" i="1"/>
              <a:t>      SiO2 + C → Si + CO2</a:t>
            </a:r>
          </a:p>
          <a:p>
            <a:pPr lvl="3"/>
            <a:r>
              <a:rPr lang="el-GR" sz="2400" b="1" i="1"/>
              <a:t>      SiO2 + 2C → Si + 2CO </a:t>
            </a:r>
          </a:p>
        </p:txBody>
      </p:sp>
    </p:spTree>
  </p:cSld>
  <p:clrMapOvr>
    <a:masterClrMapping/>
  </p:clrMapOvr>
  <p:transition spd="med" advClick="0" advTm="27000">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body" idx="1"/>
          </p:nvPr>
        </p:nvSpPr>
        <p:spPr>
          <a:xfrm>
            <a:off x="468313" y="692150"/>
            <a:ext cx="8229600" cy="4525963"/>
          </a:xfrm>
        </p:spPr>
        <p:txBody>
          <a:bodyPr/>
          <a:lstStyle/>
          <a:p>
            <a:pPr eaLnBrk="1" hangingPunct="1">
              <a:buFontTx/>
              <a:buNone/>
            </a:pPr>
            <a:r>
              <a:rPr lang="el-GR" sz="2800" smtClean="0"/>
              <a:t>                  </a:t>
            </a:r>
            <a:r>
              <a:rPr lang="el-GR" smtClean="0"/>
              <a:t>Χρήσεις </a:t>
            </a:r>
            <a:r>
              <a:rPr lang="el-GR" b="1" i="1" u="sng" smtClean="0"/>
              <a:t>πυριτίου</a:t>
            </a:r>
            <a:endParaRPr lang="el-GR" sz="2800" smtClean="0"/>
          </a:p>
          <a:p>
            <a:pPr eaLnBrk="1" hangingPunct="1"/>
            <a:r>
              <a:rPr lang="el-GR" sz="2800" smtClean="0"/>
              <a:t>Το καθαρό Πυρίτιο είναι στερεό σε θερμοκρασία δωματίου και χρησιμοποιείται ευρέως στους ημιαγωγούς, καθώς παραμένει ημιαγωγός σε υψηλές θερμοκρασίες, σε αντίθεση με το Γερμάνιο, και επειδή τα οξείδιά του υφίστανται επεξεργασία εύκολα σε κλίβανο και σχηματίζουν καλύτερες διεπιφάνειες ημιαγωγού/διηλεκτρικού από σχεδόν όλους τους άλλους συνδυασμούς στοιχείων. </a:t>
            </a:r>
          </a:p>
          <a:p>
            <a:pPr eaLnBrk="1" hangingPunct="1"/>
            <a:endParaRPr lang="el-GR" sz="2800" smtClean="0"/>
          </a:p>
        </p:txBody>
      </p:sp>
    </p:spTree>
  </p:cSld>
  <p:clrMapOvr>
    <a:masterClrMapping/>
  </p:clrMapOvr>
  <p:transition spd="med" advClick="0" advTm="27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2" cstate="email"/>
          <a:srcRect/>
          <a:stretch>
            <a:fillRect/>
          </a:stretch>
        </p:blipFill>
        <p:spPr bwMode="auto">
          <a:xfrm>
            <a:off x="539750" y="476250"/>
            <a:ext cx="4041775" cy="3027363"/>
          </a:xfrm>
          <a:prstGeom prst="rect">
            <a:avLst/>
          </a:prstGeom>
          <a:noFill/>
          <a:ln w="9525">
            <a:noFill/>
            <a:miter lim="800000"/>
            <a:headEnd/>
            <a:tailEnd/>
          </a:ln>
          <a:effectLst/>
        </p:spPr>
      </p:pic>
      <p:pic>
        <p:nvPicPr>
          <p:cNvPr id="9219" name="Picture 5"/>
          <p:cNvPicPr>
            <a:picLocks noChangeAspect="1" noChangeArrowheads="1"/>
          </p:cNvPicPr>
          <p:nvPr/>
        </p:nvPicPr>
        <p:blipFill>
          <a:blip r:embed="rId3" cstate="email"/>
          <a:srcRect/>
          <a:stretch>
            <a:fillRect/>
          </a:stretch>
        </p:blipFill>
        <p:spPr bwMode="auto">
          <a:xfrm>
            <a:off x="4660900" y="3429000"/>
            <a:ext cx="4483100" cy="2971800"/>
          </a:xfrm>
          <a:prstGeom prst="rect">
            <a:avLst/>
          </a:prstGeom>
          <a:noFill/>
          <a:ln w="9525">
            <a:noFill/>
            <a:miter lim="800000"/>
            <a:headEnd/>
            <a:tailEnd/>
          </a:ln>
          <a:effectLst/>
        </p:spPr>
      </p:pic>
    </p:spTree>
  </p:cSld>
  <p:clrMapOvr>
    <a:masterClrMapping/>
  </p:clrMapOvr>
  <p:transition spd="med" advClick="0" advTm="400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pPr eaLnBrk="1" hangingPunct="1"/>
            <a:r>
              <a:rPr lang="el-GR" sz="4000" smtClean="0"/>
              <a:t>Πλεονεκτήματα-Μειονεκτήματα</a:t>
            </a:r>
            <a:br>
              <a:rPr lang="el-GR" sz="4000" smtClean="0"/>
            </a:br>
            <a:r>
              <a:rPr lang="el-GR" sz="4000" b="1" i="1" u="sng" smtClean="0"/>
              <a:t>πυριτίου</a:t>
            </a:r>
          </a:p>
        </p:txBody>
      </p:sp>
      <p:sp>
        <p:nvSpPr>
          <p:cNvPr id="13317" name="Rectangle 5"/>
          <p:cNvSpPr>
            <a:spLocks noGrp="1" noChangeArrowheads="1"/>
          </p:cNvSpPr>
          <p:nvPr>
            <p:ph type="body" sz="half" idx="1"/>
          </p:nvPr>
        </p:nvSpPr>
        <p:spPr/>
        <p:txBody>
          <a:bodyPr/>
          <a:lstStyle/>
          <a:p>
            <a:pPr eaLnBrk="1" hangingPunct="1">
              <a:lnSpc>
                <a:spcPct val="90000"/>
              </a:lnSpc>
              <a:buClr>
                <a:schemeClr val="tx1"/>
              </a:buClr>
              <a:buFont typeface="Wingdings" pitchFamily="2" charset="2"/>
              <a:buChar char="v"/>
            </a:pPr>
            <a:r>
              <a:rPr lang="el-GR" sz="2400" smtClean="0"/>
              <a:t>Δεν ρυπαίνει</a:t>
            </a:r>
            <a:r>
              <a:rPr lang="el-GR" sz="2000" b="1" smtClean="0"/>
              <a:t>.</a:t>
            </a:r>
          </a:p>
          <a:p>
            <a:pPr eaLnBrk="1" hangingPunct="1">
              <a:lnSpc>
                <a:spcPct val="90000"/>
              </a:lnSpc>
              <a:buClr>
                <a:schemeClr val="tx1"/>
              </a:buClr>
              <a:buFont typeface="Wingdings" pitchFamily="2" charset="2"/>
              <a:buChar char="v"/>
            </a:pPr>
            <a:r>
              <a:rPr lang="el-GR" sz="2400" smtClean="0"/>
              <a:t>Δεν είναι εύφλεκτο. </a:t>
            </a:r>
          </a:p>
          <a:p>
            <a:pPr eaLnBrk="1" hangingPunct="1">
              <a:lnSpc>
                <a:spcPct val="90000"/>
              </a:lnSpc>
              <a:buClr>
                <a:schemeClr val="tx1"/>
              </a:buClr>
              <a:buFont typeface="Wingdings" pitchFamily="2" charset="2"/>
              <a:buChar char="v"/>
            </a:pPr>
            <a:r>
              <a:rPr lang="el-GR" sz="2400" smtClean="0"/>
              <a:t>Καίγεται εκτός του Οξυγόνου και με το Άζωτο.  </a:t>
            </a:r>
          </a:p>
          <a:p>
            <a:pPr eaLnBrk="1" hangingPunct="1">
              <a:lnSpc>
                <a:spcPct val="90000"/>
              </a:lnSpc>
              <a:buClr>
                <a:schemeClr val="tx1"/>
              </a:buClr>
              <a:buFont typeface="Wingdings" pitchFamily="2" charset="2"/>
              <a:buChar char="v"/>
            </a:pPr>
            <a:r>
              <a:rPr lang="el-GR" sz="2400" smtClean="0"/>
              <a:t>Κατά την καύση με το Οξυγόνο δεν παράγονται ρύποι.</a:t>
            </a:r>
          </a:p>
          <a:p>
            <a:pPr eaLnBrk="1" hangingPunct="1">
              <a:lnSpc>
                <a:spcPct val="90000"/>
              </a:lnSpc>
              <a:buClr>
                <a:schemeClr val="tx1"/>
              </a:buClr>
              <a:buFont typeface="Wingdings" pitchFamily="2" charset="2"/>
              <a:buChar char="v"/>
            </a:pPr>
            <a:r>
              <a:rPr lang="el-GR" sz="2400" smtClean="0"/>
              <a:t>Η καύση του πυριτίου με το Άζωτο, μας δίνει Αμμωνία, χρήσιμη  για διάφορα προϊόντα.</a:t>
            </a:r>
          </a:p>
        </p:txBody>
      </p:sp>
      <p:sp>
        <p:nvSpPr>
          <p:cNvPr id="13318" name="Rectangle 6"/>
          <p:cNvSpPr>
            <a:spLocks noGrp="1" noChangeArrowheads="1"/>
          </p:cNvSpPr>
          <p:nvPr>
            <p:ph type="body" sz="half" idx="2"/>
          </p:nvPr>
        </p:nvSpPr>
        <p:spPr/>
        <p:txBody>
          <a:bodyPr/>
          <a:lstStyle/>
          <a:p>
            <a:pPr eaLnBrk="1" hangingPunct="1">
              <a:lnSpc>
                <a:spcPct val="90000"/>
              </a:lnSpc>
              <a:buClr>
                <a:schemeClr val="tx1"/>
              </a:buClr>
              <a:buFont typeface="Wingdings" pitchFamily="2" charset="2"/>
              <a:buChar char="v"/>
            </a:pPr>
            <a:r>
              <a:rPr lang="el-GR" sz="2400" smtClean="0"/>
              <a:t>Η άμμος που εκλύεται ως παράγωγο της καύσης πυριτίου,  βγαίνει από την εξάτμιση αυτοκινήτων σε μορφή πολύ ψιλής πούδρας. Είναι ακίνδυνη όμως, εκπεμπόμενη από εκατομμύρια αυτοκίνητα δεν είναι ότι καλύτερο.</a:t>
            </a:r>
          </a:p>
        </p:txBody>
      </p:sp>
    </p:spTree>
  </p:cSld>
  <p:clrMapOvr>
    <a:masterClrMapping/>
  </p:clrMapOvr>
  <p:transition spd="med" advClick="0" advTm="27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dissolve">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7">
                                            <p:txEl>
                                              <p:pRg st="0" end="0"/>
                                            </p:txEl>
                                          </p:spTgt>
                                        </p:tgtEl>
                                        <p:attrNameLst>
                                          <p:attrName>style.visibility</p:attrName>
                                        </p:attrNameLst>
                                      </p:cBhvr>
                                      <p:to>
                                        <p:strVal val="visible"/>
                                      </p:to>
                                    </p:set>
                                    <p:animEffect transition="in" filter="dissolve">
                                      <p:cBhvr>
                                        <p:cTn id="12" dur="500"/>
                                        <p:tgtEl>
                                          <p:spTgt spid="1331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7">
                                            <p:txEl>
                                              <p:pRg st="1" end="1"/>
                                            </p:txEl>
                                          </p:spTgt>
                                        </p:tgtEl>
                                        <p:attrNameLst>
                                          <p:attrName>style.visibility</p:attrName>
                                        </p:attrNameLst>
                                      </p:cBhvr>
                                      <p:to>
                                        <p:strVal val="visible"/>
                                      </p:to>
                                    </p:set>
                                    <p:animEffect transition="in" filter="dissolve">
                                      <p:cBhvr>
                                        <p:cTn id="17" dur="500"/>
                                        <p:tgtEl>
                                          <p:spTgt spid="1331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7">
                                            <p:txEl>
                                              <p:pRg st="2" end="2"/>
                                            </p:txEl>
                                          </p:spTgt>
                                        </p:tgtEl>
                                        <p:attrNameLst>
                                          <p:attrName>style.visibility</p:attrName>
                                        </p:attrNameLst>
                                      </p:cBhvr>
                                      <p:to>
                                        <p:strVal val="visible"/>
                                      </p:to>
                                    </p:set>
                                    <p:animEffect transition="in" filter="dissolve">
                                      <p:cBhvr>
                                        <p:cTn id="22" dur="500"/>
                                        <p:tgtEl>
                                          <p:spTgt spid="1331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317">
                                            <p:txEl>
                                              <p:pRg st="3" end="3"/>
                                            </p:txEl>
                                          </p:spTgt>
                                        </p:tgtEl>
                                        <p:attrNameLst>
                                          <p:attrName>style.visibility</p:attrName>
                                        </p:attrNameLst>
                                      </p:cBhvr>
                                      <p:to>
                                        <p:strVal val="visible"/>
                                      </p:to>
                                    </p:set>
                                    <p:animEffect transition="in" filter="dissolve">
                                      <p:cBhvr>
                                        <p:cTn id="27" dur="500"/>
                                        <p:tgtEl>
                                          <p:spTgt spid="1331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317">
                                            <p:txEl>
                                              <p:pRg st="4" end="4"/>
                                            </p:txEl>
                                          </p:spTgt>
                                        </p:tgtEl>
                                        <p:attrNameLst>
                                          <p:attrName>style.visibility</p:attrName>
                                        </p:attrNameLst>
                                      </p:cBhvr>
                                      <p:to>
                                        <p:strVal val="visible"/>
                                      </p:to>
                                    </p:set>
                                    <p:animEffect transition="in" filter="dissolve">
                                      <p:cBhvr>
                                        <p:cTn id="32" dur="500"/>
                                        <p:tgtEl>
                                          <p:spTgt spid="1331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318">
                                            <p:txEl>
                                              <p:pRg st="0" end="0"/>
                                            </p:txEl>
                                          </p:spTgt>
                                        </p:tgtEl>
                                        <p:attrNameLst>
                                          <p:attrName>style.visibility</p:attrName>
                                        </p:attrNameLst>
                                      </p:cBhvr>
                                      <p:to>
                                        <p:strVal val="visible"/>
                                      </p:to>
                                    </p:set>
                                    <p:animEffect transition="in" filter="dissolve">
                                      <p:cBhvr>
                                        <p:cTn id="37" dur="500"/>
                                        <p:tgtEl>
                                          <p:spTgt spid="133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build="p"/>
      <p:bldP spid="13318" grpId="0" build="p"/>
    </p:bld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84</TotalTime>
  <Words>376</Words>
  <Application>Microsoft Office PowerPoint</Application>
  <PresentationFormat>Προβολή στην οθόνη (4:3)</PresentationFormat>
  <Paragraphs>29</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Calibri</vt:lpstr>
      <vt:lpstr>Wingdings</vt:lpstr>
      <vt:lpstr>Προεπιλεγμένη σχεδίαση</vt:lpstr>
      <vt:lpstr>ΠΥΡΙΤΙΟ</vt:lpstr>
      <vt:lpstr>Γενικά για το πυρίτιο</vt:lpstr>
      <vt:lpstr>Διαφάνεια 3</vt:lpstr>
      <vt:lpstr>Ιστορική Αναδρομή</vt:lpstr>
      <vt:lpstr>Διαφάνεια 5</vt:lpstr>
      <vt:lpstr>Διαφάνεια 6</vt:lpstr>
      <vt:lpstr>Διαφάνεια 7</vt:lpstr>
      <vt:lpstr>Διαφάνεια 8</vt:lpstr>
      <vt:lpstr>Πλεονεκτήματα-Μειονεκτήματα πυριτίου</vt:lpstr>
      <vt:lpstr>Διαφάνεια 10</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ΠΥΡΙΤΙΟ</dc:title>
  <dc:creator>VEROPC</dc:creator>
  <cp:lastModifiedBy>ΓΙΑΝΝΟΥΛΕΑΣ</cp:lastModifiedBy>
  <cp:revision>6</cp:revision>
  <dcterms:created xsi:type="dcterms:W3CDTF">2013-01-13T09:15:24Z</dcterms:created>
  <dcterms:modified xsi:type="dcterms:W3CDTF">2013-04-02T19:11:46Z</dcterms:modified>
</cp:coreProperties>
</file>