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69" r:id="rId16"/>
    <p:sldId id="271" r:id="rId1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66CC"/>
    <a:srgbClr val="990033"/>
    <a:srgbClr val="FFCC00"/>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4" autoAdjust="0"/>
    <p:restoredTop sz="94660"/>
  </p:normalViewPr>
  <p:slideViewPr>
    <p:cSldViewPr>
      <p:cViewPr varScale="1">
        <p:scale>
          <a:sx n="85" d="100"/>
          <a:sy n="85" d="100"/>
        </p:scale>
        <p:origin x="-3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l-G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5AE7E2-31A1-45F8-9162-ED5BCE7337EF}"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4A6E09E-7CA2-4B0D-A4B1-282B311406C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2F1C2E6-9BB8-4957-B589-2895F11E596E}"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C036C8B5-91C2-42BB-8C60-B76C18459E87}"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648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3C8C9F9-8F71-4CB5-BDB0-72391E130FB3}"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Τίτλος και 2 Αντικείμενα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περιεχομένου 2"/>
          <p:cNvSpPr>
            <a:spLocks noGrp="1"/>
          </p:cNvSpPr>
          <p:nvPr>
            <p:ph sz="quarter" idx="1"/>
          </p:nvPr>
        </p:nvSpPr>
        <p:spPr>
          <a:xfrm>
            <a:off x="457200" y="1600200"/>
            <a:ext cx="4038600" cy="21859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600200"/>
            <a:ext cx="4038600" cy="21859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half" idx="3"/>
          </p:nvPr>
        </p:nvSpPr>
        <p:spPr>
          <a:xfrm>
            <a:off x="457200" y="3938588"/>
            <a:ext cx="8229600" cy="21875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15FBF4BA-D445-4B12-92BB-EA3A5A575DB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70E468E-BFD5-45E5-A7D4-DB61BEFD4FE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B17E1BD-A727-479A-9BA8-DE077A7479D4}"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B7D7903-FE47-4CDA-B306-FA323818A31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D8E13787-9186-46C9-8F66-78F165AD05D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2B3A1A47-4DD3-43EB-B4D9-6F6087563CA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535E742F-C155-4EC3-B15A-3A6BBFDC6F5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CCEFFCA-76D3-478A-B5D5-A383D5CC54E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34F537E5-814B-4E66-8D9D-4DA782B99EB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C3C5847-32A7-43BE-A24A-369EF68ABFC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91%CE%BA%CF%84%CE%AF%CE%BD%CE%B5%CF%82_%CE%A7" TargetMode="External"/><Relationship Id="rId2" Type="http://schemas.openxmlformats.org/officeDocument/2006/relationships/hyperlink" Target="http://el.wikipedia.org/w/index.php?title=O%CE%B8%CF%8C%CE%BD%CE%B7_%CE%BA%CE%B1%CE%B8%CE%BF%CE%B4%CE%B9%CE%BA%CF%8E%CE%BD_%CE%B1%CE%BA%CF%84%CE%AF%CE%BD%CF%89%CE%BD&amp;action=edit&amp;redlink=1" TargetMode="Externa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el.wikipedia.org/wiki/%CE%A3%CF%84%CF%81%CF%8C%CE%BD%CF%84%CE%B9%CE%BF" TargetMode="External"/><Relationship Id="rId4" Type="http://schemas.openxmlformats.org/officeDocument/2006/relationships/hyperlink" Target="http://el.wikipedia.org/wiki/%CE%92%CE%AC%CF%81%CE%B9%CE%B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ki/%CE%9B%CE%AF%CE%B8%CE%B9%CE%BF" TargetMode="External"/><Relationship Id="rId2" Type="http://schemas.openxmlformats.org/officeDocument/2006/relationships/hyperlink" Target="http://el.wikipedia.org/wiki/%CE%91%CF%81%CE%B3%CE%AF%CE%BB%CE%B9%CE%BF" TargetMode="Externa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hyperlink" Target="http://el.wikipedia.org/wiki/%CE%A0%CF%85%CF%81%CE%AF%CE%BC%CE%B1%CF%87%CE%B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86%CE%BC%CE%BF%CF%81%CF%86%CE%BF_%CF%83%CF%84%CE%B5%CF%81%CE%B5%CF%8C" TargetMode="External"/><Relationship Id="rId2" Type="http://schemas.openxmlformats.org/officeDocument/2006/relationships/hyperlink" Target="http://el.wikipedia.org/wiki/%CE%A3%CF%84%CE%B5%CF%81%CE%B5%CF%8C" TargetMode="Externa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el.wikipedia.org/wiki/%CE%9A%CF%81%CF%8D%CF%83%CF%84%CE%B1%CE%BB%CE%BB%CE%BF%CF%8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l.wikipedia.org/w/index.php?title=%CE%94%CE%B9%CE%B1%CF%83%CF%84%CE%BF%CE%BB%CE%AE&amp;action=edit&amp;redlink=1"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CE%94%CE%B9%CE%B1%CE%B4%CE%AF%CE%BA%CF%84%CF%85%CE%BF" TargetMode="External"/><Relationship Id="rId2" Type="http://schemas.openxmlformats.org/officeDocument/2006/relationships/hyperlink" Target="http://el.wikipedia.org/wiki/%CE%9F%CF%80%CF%84%CE%B9%CE%BA%CE%AD%CF%82_%CE%AF%CE%BD%CE%B5%CF%82"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10001">
              <a:srgbClr val="FF0000"/>
            </a:gs>
            <a:gs pos="35001">
              <a:srgbClr val="BA0066"/>
            </a:gs>
            <a:gs pos="70000">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133600"/>
            <a:ext cx="7772400" cy="1470025"/>
          </a:xfrm>
        </p:spPr>
        <p:txBody>
          <a:bodyPr/>
          <a:lstStyle/>
          <a:p>
            <a:pPr eaLnBrk="1" hangingPunct="1"/>
            <a:r>
              <a:rPr lang="el-GR" smtClean="0"/>
              <a:t>Πυρίτιο (γυαλί) </a:t>
            </a:r>
          </a:p>
        </p:txBody>
      </p:sp>
      <p:sp>
        <p:nvSpPr>
          <p:cNvPr id="2051" name="Rectangle 3"/>
          <p:cNvSpPr>
            <a:spLocks noGrp="1" noChangeArrowheads="1"/>
          </p:cNvSpPr>
          <p:nvPr>
            <p:ph type="subTitle" idx="1"/>
          </p:nvPr>
        </p:nvSpPr>
        <p:spPr>
          <a:xfrm>
            <a:off x="971550" y="3789363"/>
            <a:ext cx="7632700" cy="2663825"/>
          </a:xfrm>
        </p:spPr>
        <p:txBody>
          <a:bodyPr/>
          <a:lstStyle/>
          <a:p>
            <a:pPr eaLnBrk="1" hangingPunct="1"/>
            <a:r>
              <a:rPr lang="el-GR" sz="2400" smtClean="0"/>
              <a:t>Από τη Γαβριέλα Κάτσαρη</a:t>
            </a:r>
          </a:p>
          <a:p>
            <a:pPr eaLnBrk="1" hangingPunct="1"/>
            <a:r>
              <a:rPr lang="el-GR" sz="2400" smtClean="0"/>
              <a:t>Τόνια Κοκκορού</a:t>
            </a:r>
          </a:p>
          <a:p>
            <a:pPr eaLnBrk="1" hangingPunct="1"/>
            <a:r>
              <a:rPr lang="el-GR" sz="2400" smtClean="0"/>
              <a:t>Παναγιώτα Κωτσονούρη</a:t>
            </a:r>
          </a:p>
          <a:p>
            <a:pPr eaLnBrk="1" hangingPunct="1"/>
            <a:endParaRPr lang="el-GR" sz="2400" smtClean="0"/>
          </a:p>
        </p:txBody>
      </p:sp>
      <p:sp>
        <p:nvSpPr>
          <p:cNvPr id="2052" name="Text Box 4"/>
          <p:cNvSpPr txBox="1">
            <a:spLocks noChangeArrowheads="1"/>
          </p:cNvSpPr>
          <p:nvPr/>
        </p:nvSpPr>
        <p:spPr bwMode="auto">
          <a:xfrm>
            <a:off x="4427538" y="6491288"/>
            <a:ext cx="4716462" cy="396875"/>
          </a:xfrm>
          <a:prstGeom prst="rect">
            <a:avLst/>
          </a:prstGeom>
          <a:noFill/>
          <a:ln w="9525">
            <a:noFill/>
            <a:miter lim="800000"/>
            <a:headEnd/>
            <a:tailEnd/>
          </a:ln>
          <a:effectLst/>
        </p:spPr>
        <p:txBody>
          <a:bodyPr>
            <a:spAutoFit/>
          </a:bodyPr>
          <a:lstStyle/>
          <a:p>
            <a:pPr>
              <a:spcBef>
                <a:spcPct val="50000"/>
              </a:spcBef>
            </a:pPr>
            <a:r>
              <a:rPr lang="el-GR" sz="2000"/>
              <a:t>2</a:t>
            </a:r>
            <a:r>
              <a:rPr lang="el-GR" sz="2000" baseline="30000"/>
              <a:t>ο</a:t>
            </a:r>
            <a:r>
              <a:rPr lang="el-GR" sz="2000"/>
              <a:t> Γυμνάσιο Σπάρτης τμήμα Γ΄2 </a:t>
            </a:r>
          </a:p>
        </p:txBody>
      </p:sp>
    </p:spTree>
  </p:cSld>
  <p:clrMapOvr>
    <a:masterClrMapping/>
  </p:clrMapOvr>
  <p:transition spd="slow" advTm="1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amond(in)">
                                      <p:cBhvr>
                                        <p:cTn id="12" dur="20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diamond(in)">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diamond(in)">
                                      <p:cBhvr>
                                        <p:cTn id="22" dur="2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mtClean="0"/>
              <a:t>Ειδικοί τύποι….</a:t>
            </a:r>
          </a:p>
        </p:txBody>
      </p:sp>
      <p:sp>
        <p:nvSpPr>
          <p:cNvPr id="14339" name="Rectangle 3"/>
          <p:cNvSpPr>
            <a:spLocks noGrp="1" noChangeArrowheads="1"/>
          </p:cNvSpPr>
          <p:nvPr>
            <p:ph type="body" idx="1"/>
          </p:nvPr>
        </p:nvSpPr>
        <p:spPr>
          <a:xfrm>
            <a:off x="323850" y="1196975"/>
            <a:ext cx="8640763" cy="2808288"/>
          </a:xfrm>
        </p:spPr>
        <p:txBody>
          <a:bodyPr/>
          <a:lstStyle/>
          <a:p>
            <a:pPr eaLnBrk="1" hangingPunct="1"/>
            <a:r>
              <a:rPr lang="el-GR" b="1" smtClean="0"/>
              <a:t>Γυαλί αργιλίου</a:t>
            </a:r>
            <a:r>
              <a:rPr lang="el-GR" smtClean="0"/>
              <a:t>: </a:t>
            </a:r>
            <a:r>
              <a:rPr lang="el-GR" sz="2800" smtClean="0"/>
              <a:t>Το γυαλί αυτού του τύπου είναι ιδιαίτερα θερμοανθεκτικό και χρησιμοποιείται σε θαλάμους καύσεων, σε γυαλιά οργάνων μέτρησης υψηλών θερμοκρασιών και σε λαμπτήρες αλογόνου, στους οποίους η θερμοκρασία αυτού του γυαλιού μπορεί να φθάσει και τους 750οC. </a:t>
            </a:r>
          </a:p>
        </p:txBody>
      </p:sp>
      <p:pic>
        <p:nvPicPr>
          <p:cNvPr id="11268" name="Picture 5" descr="m70-panor-ref"/>
          <p:cNvPicPr>
            <a:picLocks noChangeAspect="1" noChangeArrowheads="1"/>
          </p:cNvPicPr>
          <p:nvPr/>
        </p:nvPicPr>
        <p:blipFill>
          <a:blip r:embed="rId2" cstate="email"/>
          <a:srcRect/>
          <a:stretch>
            <a:fillRect/>
          </a:stretch>
        </p:blipFill>
        <p:spPr bwMode="auto">
          <a:xfrm>
            <a:off x="5364163" y="4005263"/>
            <a:ext cx="3455987" cy="2660650"/>
          </a:xfrm>
          <a:prstGeom prst="rect">
            <a:avLst/>
          </a:prstGeom>
          <a:noFill/>
          <a:ln w="9525">
            <a:noFill/>
            <a:miter lim="800000"/>
            <a:headEnd/>
            <a:tailEnd/>
          </a:ln>
        </p:spPr>
      </p:pic>
      <p:pic>
        <p:nvPicPr>
          <p:cNvPr id="11269" name="Picture 7" descr="ordesa_foto2"/>
          <p:cNvPicPr>
            <a:picLocks noChangeAspect="1" noChangeArrowheads="1"/>
          </p:cNvPicPr>
          <p:nvPr/>
        </p:nvPicPr>
        <p:blipFill>
          <a:blip r:embed="rId3" cstate="email"/>
          <a:srcRect/>
          <a:stretch>
            <a:fillRect/>
          </a:stretch>
        </p:blipFill>
        <p:spPr bwMode="auto">
          <a:xfrm>
            <a:off x="1187450" y="4122738"/>
            <a:ext cx="2808288" cy="2373312"/>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dissolve">
                                      <p:cBhvr>
                                        <p:cTn id="12"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30000">
              <a:srgbClr val="66008F"/>
            </a:gs>
            <a:gs pos="64999">
              <a:srgbClr val="BA0066"/>
            </a:gs>
            <a:gs pos="89999">
              <a:srgbClr val="FF0000"/>
            </a:gs>
            <a:gs pos="100000">
              <a:srgbClr val="FF8200"/>
            </a:gs>
          </a:gsLst>
          <a:path path="rect">
            <a:fillToRect l="100000" t="100000"/>
          </a:path>
        </a:gra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79388" y="188913"/>
            <a:ext cx="8964612" cy="4248150"/>
          </a:xfrm>
        </p:spPr>
        <p:txBody>
          <a:bodyPr/>
          <a:lstStyle/>
          <a:p>
            <a:pPr eaLnBrk="1" hangingPunct="1"/>
            <a:r>
              <a:rPr lang="el-GR" sz="4000" b="1" smtClean="0"/>
              <a:t>Γυαλί αλκαλίων – βαρίου</a:t>
            </a:r>
            <a:r>
              <a:rPr lang="el-GR" b="1" smtClean="0"/>
              <a:t>:</a:t>
            </a:r>
            <a:r>
              <a:rPr lang="el-GR" smtClean="0"/>
              <a:t> </a:t>
            </a:r>
          </a:p>
          <a:p>
            <a:pPr eaLnBrk="1" hangingPunct="1">
              <a:buFontTx/>
              <a:buNone/>
            </a:pPr>
            <a:r>
              <a:rPr lang="el-GR" sz="2800" smtClean="0"/>
              <a:t>   Χωρίς αυτό τον τύπο γυαλιού, η χρήση οθονών για υπολογιστές και τηλεοράσεις θα ήταν πολύ επικίνδυνη: Η </a:t>
            </a:r>
            <a:r>
              <a:rPr lang="el-GR" sz="2800" smtClean="0">
                <a:hlinkClick r:id="rId2" tooltip="Oθόνη καθοδικών ακτίνων (δεν έχει γραφτεί ακόμα)"/>
              </a:rPr>
              <a:t>Oθόνη καθοδικών ακτίνων</a:t>
            </a:r>
            <a:r>
              <a:rPr lang="el-GR" sz="2800" smtClean="0"/>
              <a:t>, από τον τρόπο λειτουργίας της, παράγει ιδιαίτερα επικίνδυνες ακτινοβολίες (</a:t>
            </a:r>
            <a:r>
              <a:rPr lang="el-GR" sz="2800" smtClean="0">
                <a:hlinkClick r:id="rId3" tooltip="Ακτίνες Χ"/>
              </a:rPr>
              <a:t>Ακτίνες Χ</a:t>
            </a:r>
            <a:r>
              <a:rPr lang="el-GR" sz="2800" smtClean="0"/>
              <a:t>), οι οποίες απορροφώνται από αυτόν τον τύπο γυαλιού, που περιέχει εκτός από οξείδιο του μολύβδου σε χαμηλό ποσοστό, και οξείδιο του </a:t>
            </a:r>
            <a:r>
              <a:rPr lang="el-GR" sz="2800" smtClean="0">
                <a:hlinkClick r:id="rId4" tooltip="Βάριο"/>
              </a:rPr>
              <a:t>βαρίου</a:t>
            </a:r>
            <a:r>
              <a:rPr lang="el-GR" sz="2800" smtClean="0"/>
              <a:t> και του </a:t>
            </a:r>
            <a:r>
              <a:rPr lang="el-GR" sz="2800" smtClean="0">
                <a:hlinkClick r:id="rId5" tooltip="Στρόντιο"/>
              </a:rPr>
              <a:t>στροντίου</a:t>
            </a:r>
            <a:r>
              <a:rPr lang="el-GR" sz="2800" smtClean="0"/>
              <a:t>.</a:t>
            </a:r>
          </a:p>
        </p:txBody>
      </p:sp>
      <p:pic>
        <p:nvPicPr>
          <p:cNvPr id="12291" name="Picture 5" descr="lg%20l46wh"/>
          <p:cNvPicPr>
            <a:picLocks noChangeAspect="1" noChangeArrowheads="1"/>
          </p:cNvPicPr>
          <p:nvPr/>
        </p:nvPicPr>
        <p:blipFill>
          <a:blip r:embed="rId6" cstate="email"/>
          <a:srcRect/>
          <a:stretch>
            <a:fillRect/>
          </a:stretch>
        </p:blipFill>
        <p:spPr bwMode="auto">
          <a:xfrm>
            <a:off x="6516688" y="4437063"/>
            <a:ext cx="2160587" cy="2160587"/>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fade">
                                      <p:cBhvr>
                                        <p:cTn id="7"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10001">
              <a:srgbClr val="FF0000"/>
            </a:gs>
            <a:gs pos="35001">
              <a:srgbClr val="BA0066"/>
            </a:gs>
            <a:gs pos="70000">
              <a:srgbClr val="66008F"/>
            </a:gs>
            <a:gs pos="100000">
              <a:srgbClr val="000082"/>
            </a:gs>
          </a:gsLst>
          <a:lin ang="0" scaled="1"/>
        </a:gra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50825" y="333375"/>
            <a:ext cx="8893175" cy="3455988"/>
          </a:xfrm>
        </p:spPr>
        <p:txBody>
          <a:bodyPr/>
          <a:lstStyle/>
          <a:p>
            <a:pPr eaLnBrk="1" hangingPunct="1"/>
            <a:r>
              <a:rPr lang="el-GR" sz="4000" b="1" smtClean="0"/>
              <a:t>Κεραμικό γυαλί</a:t>
            </a:r>
            <a:r>
              <a:rPr lang="el-GR" smtClean="0"/>
              <a:t>: </a:t>
            </a:r>
            <a:r>
              <a:rPr lang="el-GR" sz="2800" smtClean="0"/>
              <a:t>Είναι γυαλί με οξείδια του </a:t>
            </a:r>
            <a:r>
              <a:rPr lang="el-GR" sz="2800" smtClean="0">
                <a:hlinkClick r:id="rId2" tooltip="Αργίλιο"/>
              </a:rPr>
              <a:t>αργιλίου</a:t>
            </a:r>
            <a:r>
              <a:rPr lang="el-GR" sz="2800" smtClean="0"/>
              <a:t> και του </a:t>
            </a:r>
            <a:r>
              <a:rPr lang="el-GR" sz="2800" smtClean="0">
                <a:hlinkClick r:id="rId3" tooltip="Λίθιο"/>
              </a:rPr>
              <a:t>λιθίου</a:t>
            </a:r>
            <a:r>
              <a:rPr lang="el-GR" sz="2800" smtClean="0"/>
              <a:t> να συμμετέχουν στη σύστασή του και, λόγω θερμοανθεκτικότητας, έχει βρει εφαρμογή ως </a:t>
            </a:r>
            <a:r>
              <a:rPr lang="el-GR" sz="2800" u="sng" smtClean="0">
                <a:hlinkClick r:id="rId4" tooltip="Πυρίμαχο"/>
              </a:rPr>
              <a:t>πυρίμαχο</a:t>
            </a:r>
            <a:r>
              <a:rPr lang="el-GR" sz="2800" smtClean="0"/>
              <a:t> διάφανο υλικό σε θύρες κλιβάνων, κατόπτρων τηλεσκοπίων, υαλοποίησης πλακιδίων διαστημοπλοίων, αλλά και σε οικιακές συσκευές (υαλοκεραμικές εστίες μαγειρέματος κτλ.).</a:t>
            </a:r>
            <a:r>
              <a:rPr lang="el-GR" smtClean="0"/>
              <a:t> </a:t>
            </a:r>
          </a:p>
        </p:txBody>
      </p:sp>
      <p:pic>
        <p:nvPicPr>
          <p:cNvPr id="13315" name="Picture 5" descr="klibanos_6"/>
          <p:cNvPicPr>
            <a:picLocks noChangeAspect="1" noChangeArrowheads="1"/>
          </p:cNvPicPr>
          <p:nvPr/>
        </p:nvPicPr>
        <p:blipFill>
          <a:blip r:embed="rId5" cstate="email"/>
          <a:srcRect/>
          <a:stretch>
            <a:fillRect/>
          </a:stretch>
        </p:blipFill>
        <p:spPr bwMode="auto">
          <a:xfrm>
            <a:off x="5508625" y="3933825"/>
            <a:ext cx="3097213" cy="2581275"/>
          </a:xfrm>
          <a:prstGeom prst="rect">
            <a:avLst/>
          </a:prstGeom>
          <a:noFill/>
          <a:ln w="9525">
            <a:noFill/>
            <a:miter lim="800000"/>
            <a:headEnd/>
            <a:tailEnd/>
          </a:ln>
        </p:spPr>
      </p:pic>
      <p:pic>
        <p:nvPicPr>
          <p:cNvPr id="13316" name="Picture 7" descr="1578_WBQ7PPEBIH"/>
          <p:cNvPicPr>
            <a:picLocks noChangeAspect="1" noChangeArrowheads="1"/>
          </p:cNvPicPr>
          <p:nvPr/>
        </p:nvPicPr>
        <p:blipFill>
          <a:blip r:embed="rId6" cstate="email"/>
          <a:srcRect/>
          <a:stretch>
            <a:fillRect/>
          </a:stretch>
        </p:blipFill>
        <p:spPr bwMode="auto">
          <a:xfrm>
            <a:off x="900113" y="4221163"/>
            <a:ext cx="3529012" cy="2124075"/>
          </a:xfrm>
          <a:prstGeom prst="rect">
            <a:avLst/>
          </a:prstGeom>
          <a:noFill/>
          <a:ln w="9525">
            <a:noFill/>
            <a:miter lim="800000"/>
            <a:headEnd/>
            <a:tailEnd/>
          </a:ln>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30000">
              <a:srgbClr val="66008F"/>
            </a:gs>
            <a:gs pos="64999">
              <a:srgbClr val="BA0066"/>
            </a:gs>
            <a:gs pos="89999">
              <a:srgbClr val="FF0000"/>
            </a:gs>
            <a:gs pos="100000">
              <a:srgbClr val="FF8200"/>
            </a:gs>
          </a:gsLst>
          <a:lin ang="18900000" scaled="1"/>
        </a:gra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23850" y="260350"/>
            <a:ext cx="8820150" cy="3673475"/>
          </a:xfrm>
        </p:spPr>
        <p:txBody>
          <a:bodyPr/>
          <a:lstStyle/>
          <a:p>
            <a:pPr eaLnBrk="1" hangingPunct="1"/>
            <a:r>
              <a:rPr lang="el-GR" b="1" smtClean="0"/>
              <a:t>Οπτικά γυαλιά:</a:t>
            </a:r>
            <a:r>
              <a:rPr lang="el-GR" smtClean="0"/>
              <a:t> </a:t>
            </a:r>
            <a:r>
              <a:rPr lang="el-GR" sz="2800" smtClean="0"/>
              <a:t> Δεν έχουν σταθερή σύσταση, αλλά αυτή ποικίλει ανάλογα με τον τύπο που απαιτείται κάθε φορά. Τα συναντούμε στην κατασκευή γυαλιών οράσεως και ηλίου, σε συσκευές όπως φωτογραφικές μηχανές, βιντεοκάμερες και μικροσκόπια (κατασκευή φακών) και σε συσκευές ακριβείας (οπτικά όργανα πλοήγησης, κάτοπτρα, τηλεσκόπια κτλ.).</a:t>
            </a:r>
            <a:r>
              <a:rPr lang="el-GR" smtClean="0"/>
              <a:t> </a:t>
            </a:r>
          </a:p>
        </p:txBody>
      </p:sp>
      <p:pic>
        <p:nvPicPr>
          <p:cNvPr id="14339" name="Picture 5" descr="056B8051"/>
          <p:cNvPicPr>
            <a:picLocks noChangeAspect="1" noChangeArrowheads="1"/>
          </p:cNvPicPr>
          <p:nvPr/>
        </p:nvPicPr>
        <p:blipFill>
          <a:blip r:embed="rId2" cstate="email"/>
          <a:srcRect/>
          <a:stretch>
            <a:fillRect/>
          </a:stretch>
        </p:blipFill>
        <p:spPr bwMode="auto">
          <a:xfrm>
            <a:off x="323850" y="4365625"/>
            <a:ext cx="4537075" cy="2339975"/>
          </a:xfrm>
          <a:prstGeom prst="rect">
            <a:avLst/>
          </a:prstGeom>
          <a:noFill/>
          <a:ln w="9525">
            <a:noFill/>
            <a:miter lim="800000"/>
            <a:headEnd/>
            <a:tailEnd/>
          </a:ln>
        </p:spPr>
      </p:pic>
      <p:pic>
        <p:nvPicPr>
          <p:cNvPr id="14340" name="Picture 7" descr="anti-glare-glasses"/>
          <p:cNvPicPr>
            <a:picLocks noChangeAspect="1" noChangeArrowheads="1"/>
          </p:cNvPicPr>
          <p:nvPr/>
        </p:nvPicPr>
        <p:blipFill>
          <a:blip r:embed="rId3" cstate="email"/>
          <a:srcRect/>
          <a:stretch>
            <a:fillRect/>
          </a:stretch>
        </p:blipFill>
        <p:spPr bwMode="auto">
          <a:xfrm>
            <a:off x="4643438" y="3500438"/>
            <a:ext cx="4032250" cy="1463675"/>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741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smtClean="0"/>
              <a:t>Μειονεκτήματα… </a:t>
            </a:r>
          </a:p>
        </p:txBody>
      </p:sp>
      <p:sp>
        <p:nvSpPr>
          <p:cNvPr id="19459" name="Rectangle 3"/>
          <p:cNvSpPr>
            <a:spLocks noGrp="1" noChangeArrowheads="1"/>
          </p:cNvSpPr>
          <p:nvPr>
            <p:ph type="body" idx="1"/>
          </p:nvPr>
        </p:nvSpPr>
        <p:spPr/>
        <p:txBody>
          <a:bodyPr/>
          <a:lstStyle/>
          <a:p>
            <a:pPr eaLnBrk="1" hangingPunct="1"/>
            <a:r>
              <a:rPr lang="el-GR" smtClean="0"/>
              <a:t>Κατά τη κατασκευή του παράγονται διάφορα τοξικά απόβλητα που ρυπαίνουν σε μικρό ποσοστό το περιβάλλον .</a:t>
            </a:r>
          </a:p>
        </p:txBody>
      </p:sp>
      <p:pic>
        <p:nvPicPr>
          <p:cNvPr id="15364" name="Picture 5" descr="ais%2BKardias-Pontokomi"/>
          <p:cNvPicPr>
            <a:picLocks noChangeAspect="1" noChangeArrowheads="1"/>
          </p:cNvPicPr>
          <p:nvPr/>
        </p:nvPicPr>
        <p:blipFill>
          <a:blip r:embed="rId2" cstate="email"/>
          <a:srcRect/>
          <a:stretch>
            <a:fillRect/>
          </a:stretch>
        </p:blipFill>
        <p:spPr bwMode="auto">
          <a:xfrm>
            <a:off x="179388" y="3284538"/>
            <a:ext cx="5761037" cy="3349625"/>
          </a:xfrm>
          <a:prstGeom prst="rect">
            <a:avLst/>
          </a:prstGeom>
          <a:noFill/>
          <a:ln w="9525">
            <a:noFill/>
            <a:miter lim="800000"/>
            <a:headEnd/>
            <a:tailEnd/>
          </a:ln>
        </p:spPr>
      </p:pic>
    </p:spTree>
  </p:cSld>
  <p:clrMapOvr>
    <a:masterClrMapping/>
  </p:clrMapOvr>
  <p:transition spd="slow" advTm="5000">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945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animEffect transition="in" filter="fade">
                                      <p:cBhvr>
                                        <p:cTn id="11" dur="1000">
                                          <p:stCondLst>
                                            <p:cond delay="0"/>
                                          </p:stCondLst>
                                        </p:cTn>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10001">
              <a:srgbClr val="FF0000"/>
            </a:gs>
            <a:gs pos="35001">
              <a:srgbClr val="BA0066"/>
            </a:gs>
            <a:gs pos="70000">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smtClean="0"/>
              <a:t>Πλεονεκτήματα..</a:t>
            </a:r>
          </a:p>
        </p:txBody>
      </p:sp>
      <p:sp>
        <p:nvSpPr>
          <p:cNvPr id="18435" name="Rectangle 3"/>
          <p:cNvSpPr>
            <a:spLocks noGrp="1" noChangeArrowheads="1"/>
          </p:cNvSpPr>
          <p:nvPr>
            <p:ph type="body" idx="1"/>
          </p:nvPr>
        </p:nvSpPr>
        <p:spPr>
          <a:xfrm>
            <a:off x="0" y="1600200"/>
            <a:ext cx="9324975" cy="2692400"/>
          </a:xfrm>
        </p:spPr>
        <p:txBody>
          <a:bodyPr/>
          <a:lstStyle/>
          <a:p>
            <a:pPr eaLnBrk="1" hangingPunct="1"/>
            <a:r>
              <a:rPr lang="el-GR" smtClean="0"/>
              <a:t>1. Το γυαλί σέβεται τη φύση και τον άνθρωπο</a:t>
            </a:r>
            <a:br>
              <a:rPr lang="el-GR" smtClean="0"/>
            </a:br>
            <a:r>
              <a:rPr lang="el-GR" smtClean="0"/>
              <a:t>2. Το γυαλί είναι 100% ανακυκλώσιμο</a:t>
            </a:r>
            <a:br>
              <a:rPr lang="el-GR" smtClean="0"/>
            </a:br>
            <a:r>
              <a:rPr lang="el-GR" smtClean="0"/>
              <a:t>3. Το γυαλί μας χαρίζει καλύτερη ποιότητα ζωής</a:t>
            </a:r>
            <a:br>
              <a:rPr lang="el-GR" smtClean="0"/>
            </a:br>
            <a:r>
              <a:rPr lang="el-GR" smtClean="0"/>
              <a:t>4. Το γυαλί είναι γνήσιο, φυσικό, αγνό και υγιεινό</a:t>
            </a:r>
            <a:r>
              <a:rPr lang="el-GR" sz="2800" smtClean="0"/>
              <a:t> </a:t>
            </a:r>
          </a:p>
        </p:txBody>
      </p:sp>
      <p:pic>
        <p:nvPicPr>
          <p:cNvPr id="16388" name="Picture 5" descr="l-0554"/>
          <p:cNvPicPr>
            <a:picLocks noChangeAspect="1" noChangeArrowheads="1"/>
          </p:cNvPicPr>
          <p:nvPr/>
        </p:nvPicPr>
        <p:blipFill>
          <a:blip r:embed="rId2" cstate="email">
            <a:lum bright="52000" contrast="-50000"/>
          </a:blip>
          <a:srcRect/>
          <a:stretch>
            <a:fillRect/>
          </a:stretch>
        </p:blipFill>
        <p:spPr bwMode="auto">
          <a:xfrm>
            <a:off x="1403350" y="3644900"/>
            <a:ext cx="6840538" cy="3068638"/>
          </a:xfrm>
          <a:prstGeom prst="rect">
            <a:avLst/>
          </a:prstGeom>
          <a:noFill/>
          <a:ln w="9525">
            <a:noFill/>
            <a:miter lim="800000"/>
            <a:headEnd/>
            <a:tailEnd/>
          </a:ln>
        </p:spPr>
      </p:pic>
    </p:spTree>
  </p:cSld>
  <p:clrMapOvr>
    <a:masterClrMapping/>
  </p:clrMapOvr>
  <p:transition spd="slow" advTm="8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3"/>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000082"/>
            </a:gs>
            <a:gs pos="30000">
              <a:srgbClr val="66008F"/>
            </a:gs>
            <a:gs pos="64999">
              <a:srgbClr val="BA0066"/>
            </a:gs>
            <a:gs pos="89999">
              <a:srgbClr val="FF0000"/>
            </a:gs>
            <a:gs pos="100000">
              <a:srgbClr val="FF8200"/>
            </a:gs>
          </a:gsLst>
          <a:path path="shape">
            <a:fillToRect l="50000" t="50000" r="50000" b="50000"/>
          </a:path>
        </a:gradFill>
        <a:effectLst/>
      </p:bgPr>
    </p:bg>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1341438"/>
            <a:ext cx="8229600" cy="4784725"/>
          </a:xfrm>
        </p:spPr>
        <p:txBody>
          <a:bodyPr/>
          <a:lstStyle/>
          <a:p>
            <a:pPr algn="ctr" eaLnBrk="1" hangingPunct="1">
              <a:buFontTx/>
              <a:buNone/>
            </a:pPr>
            <a:r>
              <a:rPr lang="el-GR" sz="7200" smtClean="0"/>
              <a:t> Ευχαριστούμε πολύ η ομάδα του Γ2΄</a:t>
            </a:r>
          </a:p>
          <a:p>
            <a:pPr eaLnBrk="1" hangingPunct="1">
              <a:buFontTx/>
              <a:buNone/>
            </a:pPr>
            <a:r>
              <a:rPr lang="el-GR" sz="7200" smtClean="0"/>
              <a:t>    </a:t>
            </a:r>
          </a:p>
        </p:txBody>
      </p:sp>
    </p:spTree>
  </p:cSld>
  <p:clrMapOvr>
    <a:masterClrMapping/>
  </p:clrMapOvr>
  <p:transition spd="slow" advTm="3000">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10001">
              <a:srgbClr val="FF0000"/>
            </a:gs>
            <a:gs pos="35001">
              <a:srgbClr val="BA0066"/>
            </a:gs>
            <a:gs pos="70000">
              <a:srgbClr val="66008F"/>
            </a:gs>
            <a:gs pos="100000">
              <a:srgbClr val="000082"/>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l-GR" smtClean="0"/>
              <a:t>Τι είναι το πυρίτιο ….</a:t>
            </a:r>
          </a:p>
        </p:txBody>
      </p:sp>
      <p:sp>
        <p:nvSpPr>
          <p:cNvPr id="3075" name="Rectangle 3"/>
          <p:cNvSpPr>
            <a:spLocks noGrp="1" noChangeArrowheads="1"/>
          </p:cNvSpPr>
          <p:nvPr>
            <p:ph type="body" idx="1"/>
          </p:nvPr>
        </p:nvSpPr>
        <p:spPr>
          <a:xfrm>
            <a:off x="107950" y="1412875"/>
            <a:ext cx="5184775" cy="5445125"/>
          </a:xfrm>
        </p:spPr>
        <p:txBody>
          <a:bodyPr/>
          <a:lstStyle/>
          <a:p>
            <a:pPr eaLnBrk="1" hangingPunct="1">
              <a:lnSpc>
                <a:spcPct val="90000"/>
              </a:lnSpc>
            </a:pPr>
            <a:r>
              <a:rPr lang="el-GR" smtClean="0"/>
              <a:t> Στον  περιοδικό πίνακα των Χημικών στοιχείων που ακολουθεί το πυρίτιο βρίσκεται στην 14</a:t>
            </a:r>
            <a:r>
              <a:rPr lang="el-GR" baseline="30000" smtClean="0"/>
              <a:t>η</a:t>
            </a:r>
            <a:r>
              <a:rPr lang="el-GR" smtClean="0"/>
              <a:t> ομάδα. Ανακαλύφθηκε το 1823. ΄Εχει ατομικό αριθμό 14, θερμοκρασία τήξης 1414 C και βρασμού 3265 C . Το σύμβολό του είναι Si, από το λατινικό silex που σήμαινε χαλίκι, πέτρα . </a:t>
            </a:r>
          </a:p>
        </p:txBody>
      </p:sp>
      <p:pic>
        <p:nvPicPr>
          <p:cNvPr id="3076" name="Picture 5" descr="Αρχείο:SiliconCroda.jpg"/>
          <p:cNvPicPr>
            <a:picLocks noChangeAspect="1" noChangeArrowheads="1"/>
          </p:cNvPicPr>
          <p:nvPr/>
        </p:nvPicPr>
        <p:blipFill>
          <a:blip r:embed="rId2" cstate="email"/>
          <a:srcRect/>
          <a:stretch>
            <a:fillRect/>
          </a:stretch>
        </p:blipFill>
        <p:spPr bwMode="auto">
          <a:xfrm>
            <a:off x="5399088" y="1196975"/>
            <a:ext cx="3744912" cy="2603500"/>
          </a:xfrm>
          <a:prstGeom prst="rect">
            <a:avLst/>
          </a:prstGeom>
          <a:noFill/>
          <a:ln w="9525">
            <a:noFill/>
            <a:miter lim="800000"/>
            <a:headEnd/>
            <a:tailEnd/>
          </a:ln>
        </p:spPr>
      </p:pic>
      <p:pic>
        <p:nvPicPr>
          <p:cNvPr id="3077" name="Picture 7" descr="attachment"/>
          <p:cNvPicPr>
            <a:picLocks noChangeAspect="1" noChangeArrowheads="1"/>
          </p:cNvPicPr>
          <p:nvPr/>
        </p:nvPicPr>
        <p:blipFill>
          <a:blip r:embed="rId3" cstate="email"/>
          <a:srcRect/>
          <a:stretch>
            <a:fillRect/>
          </a:stretch>
        </p:blipFill>
        <p:spPr bwMode="auto">
          <a:xfrm>
            <a:off x="5148263" y="4149725"/>
            <a:ext cx="3097212" cy="2527300"/>
          </a:xfrm>
          <a:prstGeom prst="rect">
            <a:avLst/>
          </a:prstGeom>
          <a:noFill/>
          <a:ln w="9525">
            <a:noFill/>
            <a:miter lim="800000"/>
            <a:headEnd/>
            <a:tailEnd/>
          </a:ln>
        </p:spPr>
      </p:pic>
    </p:spTree>
  </p:cSld>
  <p:clrMapOvr>
    <a:masterClrMapping/>
  </p:clrMapOvr>
  <p:transition spd="slow" advTm="10000">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stCondLst>
                                            <p:cond delay="0"/>
                                          </p:stCondLst>
                                        </p:cTn>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stCondLst>
                                            <p:cond delay="0"/>
                                          </p:stCondLst>
                                        </p:cTn>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30000">
              <a:srgbClr val="66008F"/>
            </a:gs>
            <a:gs pos="64999">
              <a:srgbClr val="BA0066"/>
            </a:gs>
            <a:gs pos="89999">
              <a:srgbClr val="FF0000"/>
            </a:gs>
            <a:gs pos="100000">
              <a:srgbClr val="FF8200"/>
            </a:gs>
          </a:gsLst>
          <a:path path="rect">
            <a:fillToRect l="100000" b="100000"/>
          </a:path>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l-GR" smtClean="0"/>
              <a:t>Γυαλί </a:t>
            </a:r>
          </a:p>
        </p:txBody>
      </p:sp>
      <p:sp>
        <p:nvSpPr>
          <p:cNvPr id="4101" name="Rectangle 5"/>
          <p:cNvSpPr>
            <a:spLocks noGrp="1" noChangeArrowheads="1"/>
          </p:cNvSpPr>
          <p:nvPr>
            <p:ph type="body" sz="half" idx="2"/>
          </p:nvPr>
        </p:nvSpPr>
        <p:spPr/>
        <p:txBody>
          <a:bodyPr/>
          <a:lstStyle/>
          <a:p>
            <a:pPr eaLnBrk="1" hangingPunct="1">
              <a:lnSpc>
                <a:spcPct val="80000"/>
              </a:lnSpc>
            </a:pPr>
            <a:r>
              <a:rPr lang="el-GR" sz="2400" smtClean="0"/>
              <a:t>Το </a:t>
            </a:r>
            <a:r>
              <a:rPr lang="el-GR" sz="2400" b="1" smtClean="0"/>
              <a:t>γυαλί</a:t>
            </a:r>
            <a:r>
              <a:rPr lang="el-GR" sz="2400" smtClean="0"/>
              <a:t> είναι υλικό </a:t>
            </a:r>
            <a:r>
              <a:rPr lang="el-GR" sz="2400" smtClean="0">
                <a:hlinkClick r:id="rId2" tooltip="Στερεό"/>
              </a:rPr>
              <a:t>στερεό</a:t>
            </a:r>
            <a:r>
              <a:rPr lang="el-GR" sz="2400" smtClean="0"/>
              <a:t> και </a:t>
            </a:r>
            <a:r>
              <a:rPr lang="el-GR" sz="2400" smtClean="0">
                <a:hlinkClick r:id="rId3" tooltip="Άμορφο στερεό"/>
              </a:rPr>
              <a:t>άμορφο</a:t>
            </a:r>
            <a:r>
              <a:rPr lang="el-GR" sz="2400" smtClean="0"/>
              <a:t>, δηλαδή δεν παρουσιάζει  </a:t>
            </a:r>
            <a:r>
              <a:rPr lang="el-GR" sz="2400" smtClean="0">
                <a:hlinkClick r:id="rId4" tooltip="Κρύσταλλος"/>
              </a:rPr>
              <a:t>κρυσταλλική</a:t>
            </a:r>
            <a:r>
              <a:rPr lang="el-GR" sz="2400" smtClean="0"/>
              <a:t> δομή. Είναι ημιδιάφανο ή διάφανο, εύθραυστο, άκαμπτο και σκληρό.  Η διαφάνειά του αφορά στο ορατό φως, γιατί το κοινό γυαλί είναι αδιάφανο για την υπεριώδη ακτινοβολία. Ως υλικό είναι χημικά και βιολογικά αδρανές, πλήρως ανακυκλώσιμο.</a:t>
            </a:r>
          </a:p>
        </p:txBody>
      </p:sp>
      <p:sp>
        <p:nvSpPr>
          <p:cNvPr id="4100" name="Rectangle 7"/>
          <p:cNvSpPr>
            <a:spLocks noChangeArrowheads="1"/>
          </p:cNvSpPr>
          <p:nvPr/>
        </p:nvSpPr>
        <p:spPr bwMode="auto">
          <a:xfrm>
            <a:off x="468313" y="1628775"/>
            <a:ext cx="4038600" cy="4525963"/>
          </a:xfrm>
          <a:prstGeom prst="rect">
            <a:avLst/>
          </a:prstGeom>
          <a:noFill/>
          <a:ln w="9525">
            <a:noFill/>
            <a:miter lim="800000"/>
            <a:headEnd/>
            <a:tailEnd/>
          </a:ln>
          <a:effectLst/>
        </p:spPr>
        <p:txBody>
          <a:bodyPr/>
          <a:lstStyle/>
          <a:p>
            <a:pPr marL="342900" indent="-342900">
              <a:lnSpc>
                <a:spcPct val="80000"/>
              </a:lnSpc>
              <a:spcBef>
                <a:spcPct val="20000"/>
              </a:spcBef>
              <a:buFontTx/>
              <a:buChar char="•"/>
            </a:pPr>
            <a:endParaRPr lang="el-GR" sz="2400"/>
          </a:p>
        </p:txBody>
      </p:sp>
      <p:pic>
        <p:nvPicPr>
          <p:cNvPr id="2" name="Picture 9" descr="%CE%A0%CE%AD%CF%84%CF%81%CE%B1-%CE%9A%CE%B1%CF%84%CE%B5%CF%81%CE%B3%CE%B1%CF%83%CE%BC%CE%AD%CE%BD%CE%BF-%CE%93%CF%85%CE%B1%CE%BB%CE%AF-enlarge"/>
          <p:cNvPicPr>
            <a:picLocks noChangeAspect="1" noChangeArrowheads="1"/>
          </p:cNvPicPr>
          <p:nvPr/>
        </p:nvPicPr>
        <p:blipFill>
          <a:blip r:embed="rId5" cstate="email">
            <a:lum bright="-6000" contrast="18000"/>
          </a:blip>
          <a:srcRect/>
          <a:stretch>
            <a:fillRect/>
          </a:stretch>
        </p:blipFill>
        <p:spPr bwMode="auto">
          <a:xfrm>
            <a:off x="539750" y="4149725"/>
            <a:ext cx="3240088" cy="2374900"/>
          </a:xfrm>
          <a:prstGeom prst="rect">
            <a:avLst/>
          </a:prstGeom>
          <a:noFill/>
          <a:ln w="9525">
            <a:noFill/>
            <a:miter lim="800000"/>
            <a:headEnd/>
            <a:tailEnd/>
          </a:ln>
        </p:spPr>
      </p:pic>
      <p:pic>
        <p:nvPicPr>
          <p:cNvPr id="4102" name="Picture 11" descr="glass_wm"/>
          <p:cNvPicPr>
            <a:picLocks noChangeAspect="1" noChangeArrowheads="1"/>
          </p:cNvPicPr>
          <p:nvPr/>
        </p:nvPicPr>
        <p:blipFill>
          <a:blip r:embed="rId6" cstate="email"/>
          <a:srcRect/>
          <a:stretch>
            <a:fillRect/>
          </a:stretch>
        </p:blipFill>
        <p:spPr bwMode="auto">
          <a:xfrm>
            <a:off x="468313" y="765175"/>
            <a:ext cx="3048000" cy="30480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01">
                                            <p:txEl>
                                              <p:pRg st="0" end="0"/>
                                            </p:txEl>
                                          </p:spTgt>
                                        </p:tgtEl>
                                        <p:attrNameLst>
                                          <p:attrName>style.visibility</p:attrName>
                                        </p:attrNameLst>
                                      </p:cBhvr>
                                      <p:to>
                                        <p:strVal val="visible"/>
                                      </p:to>
                                    </p:set>
                                    <p:animEffect transition="in" filter="fade">
                                      <p:cBhvr>
                                        <p:cTn id="14" dur="500"/>
                                        <p:tgtEl>
                                          <p:spTgt spid="4101">
                                            <p:txEl>
                                              <p:pRg st="0" end="0"/>
                                            </p:txEl>
                                          </p:spTgt>
                                        </p:tgtEl>
                                      </p:cBhvr>
                                    </p:animEffect>
                                    <p:anim calcmode="lin" valueType="num">
                                      <p:cBhvr>
                                        <p:cTn id="15" dur="5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0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5000">
              <a:srgbClr val="FF0000"/>
            </a:gs>
            <a:gs pos="17500">
              <a:srgbClr val="BA0066"/>
            </a:gs>
            <a:gs pos="35001">
              <a:srgbClr val="66008F"/>
            </a:gs>
            <a:gs pos="50000">
              <a:srgbClr val="000082"/>
            </a:gs>
            <a:gs pos="64999">
              <a:srgbClr val="66008F"/>
            </a:gs>
            <a:gs pos="82500">
              <a:srgbClr val="BA0066"/>
            </a:gs>
            <a:gs pos="95000">
              <a:srgbClr val="FF0000"/>
            </a:gs>
            <a:gs pos="100000">
              <a:srgbClr val="FF8200"/>
            </a:gs>
          </a:gsLst>
          <a:lin ang="2700000" scaled="1"/>
        </a:gradFill>
        <a:effectLst/>
      </p:bgPr>
    </p:bg>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eaLnBrk="1" hangingPunct="1"/>
            <a:r>
              <a:rPr lang="el-GR" smtClean="0"/>
              <a:t>Η ιστορία του</a:t>
            </a:r>
          </a:p>
        </p:txBody>
      </p:sp>
      <p:sp>
        <p:nvSpPr>
          <p:cNvPr id="6151" name="Rectangle 7"/>
          <p:cNvSpPr>
            <a:spLocks noGrp="1" noChangeArrowheads="1"/>
          </p:cNvSpPr>
          <p:nvPr>
            <p:ph type="body" sz="half" idx="3"/>
          </p:nvPr>
        </p:nvSpPr>
        <p:spPr>
          <a:xfrm>
            <a:off x="323850" y="3938588"/>
            <a:ext cx="8362950" cy="2586037"/>
          </a:xfrm>
        </p:spPr>
        <p:txBody>
          <a:bodyPr/>
          <a:lstStyle/>
          <a:p>
            <a:pPr eaLnBrk="1" hangingPunct="1">
              <a:lnSpc>
                <a:spcPct val="90000"/>
              </a:lnSpc>
            </a:pPr>
            <a:r>
              <a:rPr lang="el-GR" sz="2400" smtClean="0"/>
              <a:t>Η φύση δημιούργησε το γυαλί πολύ πριν τον άνθρωπο. Οι αρχαίοι λαοί κατασκεύαζαν βέλη, μαχαίρια και άλλα εργαλεία. Δεν ξέρουμε πότε ακριβώς εφευρέθηκε αλλά πιστεύουμε κοντά 77 π.Χ.  Η επανάσταση στην υαλουργία ήρθε γύρω στον 1ο αιώνα, όταν Σύριοι υαλουργοί είχαν την ιδέα να χρησιμοποιήσουν ένα μεταλλικό σωλήνα και φυσώντας να δημιουργήσουν στο άλλο άκρο του σχήματα από γυαλί.</a:t>
            </a:r>
            <a:br>
              <a:rPr lang="el-GR" sz="2400" smtClean="0"/>
            </a:br>
            <a:endParaRPr lang="el-GR" sz="2400" smtClean="0"/>
          </a:p>
        </p:txBody>
      </p:sp>
      <p:pic>
        <p:nvPicPr>
          <p:cNvPr id="5124" name="Picture 10" descr="egyptian_glass_blowing"/>
          <p:cNvPicPr>
            <a:picLocks noChangeAspect="1" noChangeArrowheads="1"/>
          </p:cNvPicPr>
          <p:nvPr/>
        </p:nvPicPr>
        <p:blipFill>
          <a:blip r:embed="rId2" cstate="email"/>
          <a:srcRect/>
          <a:stretch>
            <a:fillRect/>
          </a:stretch>
        </p:blipFill>
        <p:spPr bwMode="auto">
          <a:xfrm>
            <a:off x="468313" y="1700213"/>
            <a:ext cx="4176712" cy="1957387"/>
          </a:xfrm>
          <a:prstGeom prst="rect">
            <a:avLst/>
          </a:prstGeom>
          <a:noFill/>
          <a:ln w="9525">
            <a:noFill/>
            <a:miter lim="800000"/>
            <a:headEnd/>
            <a:tailEnd/>
          </a:ln>
        </p:spPr>
      </p:pic>
      <p:pic>
        <p:nvPicPr>
          <p:cNvPr id="5125" name="Picture 12" descr="Twirl"/>
          <p:cNvPicPr>
            <a:picLocks noChangeAspect="1" noChangeArrowheads="1"/>
          </p:cNvPicPr>
          <p:nvPr/>
        </p:nvPicPr>
        <p:blipFill>
          <a:blip r:embed="rId3" cstate="email"/>
          <a:srcRect/>
          <a:stretch>
            <a:fillRect/>
          </a:stretch>
        </p:blipFill>
        <p:spPr bwMode="auto">
          <a:xfrm>
            <a:off x="5724525" y="1484313"/>
            <a:ext cx="2857500" cy="2238375"/>
          </a:xfrm>
          <a:prstGeom prst="rect">
            <a:avLst/>
          </a:prstGeom>
          <a:noFill/>
          <a:ln w="9525">
            <a:noFill/>
            <a:miter lim="800000"/>
            <a:headEnd/>
            <a:tailEnd/>
          </a:ln>
        </p:spPr>
      </p:pic>
    </p:spTree>
  </p:cSld>
  <p:clrMapOvr>
    <a:masterClrMapping/>
  </p:clrMapOvr>
  <p:transition advTm="11000">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800" fill="hold">
                                          <p:stCondLst>
                                            <p:cond delay="0"/>
                                          </p:stCondLst>
                                        </p:cTn>
                                        <p:tgtEl>
                                          <p:spTgt spid="614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14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151">
                                            <p:txEl>
                                              <p:pRg st="0" end="0"/>
                                            </p:txEl>
                                          </p:spTgt>
                                        </p:tgtEl>
                                        <p:attrNameLst>
                                          <p:attrName>style.visibility</p:attrName>
                                        </p:attrNameLst>
                                      </p:cBhvr>
                                      <p:to>
                                        <p:strVal val="visible"/>
                                      </p:to>
                                    </p:set>
                                    <p:animEffect transition="in" filter="fade">
                                      <p:cBhvr>
                                        <p:cTn id="13" dur="1000"/>
                                        <p:tgtEl>
                                          <p:spTgt spid="6151">
                                            <p:txEl>
                                              <p:pRg st="0" end="0"/>
                                            </p:txEl>
                                          </p:spTgt>
                                        </p:tgtEl>
                                      </p:cBhvr>
                                    </p:animEffect>
                                    <p:anim calcmode="lin" valueType="num">
                                      <p:cBhvr>
                                        <p:cTn id="14" dur="1000" fill="hold"/>
                                        <p:tgtEl>
                                          <p:spTgt spid="61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1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mtClean="0"/>
              <a:t>Η παρασκευή του γυαλιού </a:t>
            </a:r>
          </a:p>
        </p:txBody>
      </p:sp>
      <p:sp>
        <p:nvSpPr>
          <p:cNvPr id="8195" name="Rectangle 3"/>
          <p:cNvSpPr>
            <a:spLocks noGrp="1" noChangeArrowheads="1"/>
          </p:cNvSpPr>
          <p:nvPr>
            <p:ph type="body" idx="1"/>
          </p:nvPr>
        </p:nvSpPr>
        <p:spPr>
          <a:xfrm>
            <a:off x="250825" y="1484313"/>
            <a:ext cx="4321175" cy="4968875"/>
          </a:xfrm>
        </p:spPr>
        <p:txBody>
          <a:bodyPr/>
          <a:lstStyle/>
          <a:p>
            <a:pPr eaLnBrk="1" hangingPunct="1">
              <a:lnSpc>
                <a:spcPct val="80000"/>
              </a:lnSpc>
            </a:pPr>
            <a:r>
              <a:rPr lang="el-GR" sz="2400" smtClean="0"/>
              <a:t>Το γυαλί παρασκευάζεται με σύντηξη χαλαζιακής άμμου, η οποία αποτελεί το βασικό συστατικό. Αν δεν χρησιμοποιηθεί τότε το γυαλί γίνεται εύθρυπτο και αποσαθρώνεται από το νερό. Το κοινό γυαλί παρασκευάζεται με σύντηξη χαλαζιακής άμμου ανθρακικού νατρίου οξειδίου του καλίου και ανθρακικού ασβεστίου ασβεστόλιθου ανθρακικού μαγνησίου και οξειδίου του αργιλίου .</a:t>
            </a:r>
          </a:p>
        </p:txBody>
      </p:sp>
      <p:pic>
        <p:nvPicPr>
          <p:cNvPr id="6148" name="Picture 5" descr="1269641808WD9Deu"/>
          <p:cNvPicPr>
            <a:picLocks noChangeAspect="1" noChangeArrowheads="1"/>
          </p:cNvPicPr>
          <p:nvPr/>
        </p:nvPicPr>
        <p:blipFill>
          <a:blip r:embed="rId2" cstate="email"/>
          <a:srcRect/>
          <a:stretch>
            <a:fillRect/>
          </a:stretch>
        </p:blipFill>
        <p:spPr bwMode="auto">
          <a:xfrm>
            <a:off x="6513513" y="1125538"/>
            <a:ext cx="2630487" cy="3932237"/>
          </a:xfrm>
          <a:prstGeom prst="rect">
            <a:avLst/>
          </a:prstGeom>
          <a:noFill/>
          <a:ln w="9525">
            <a:noFill/>
            <a:miter lim="800000"/>
            <a:headEnd/>
            <a:tailEnd/>
          </a:ln>
        </p:spPr>
      </p:pic>
      <p:pic>
        <p:nvPicPr>
          <p:cNvPr id="6149" name="Picture 7" descr="33"/>
          <p:cNvPicPr>
            <a:picLocks noChangeAspect="1" noChangeArrowheads="1"/>
          </p:cNvPicPr>
          <p:nvPr/>
        </p:nvPicPr>
        <p:blipFill>
          <a:blip r:embed="rId3" cstate="email"/>
          <a:srcRect/>
          <a:stretch>
            <a:fillRect/>
          </a:stretch>
        </p:blipFill>
        <p:spPr bwMode="auto">
          <a:xfrm>
            <a:off x="4859338" y="4292600"/>
            <a:ext cx="4103687" cy="2390775"/>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2000" fill="hold"/>
                                        <p:tgtEl>
                                          <p:spTgt spid="8194"/>
                                        </p:tgtEl>
                                        <p:attrNameLst>
                                          <p:attrName>ppt_w</p:attrName>
                                        </p:attrNameLst>
                                      </p:cBhvr>
                                      <p:tavLst>
                                        <p:tav tm="0">
                                          <p:val>
                                            <p:strVal val="#ppt_w*2.5"/>
                                          </p:val>
                                        </p:tav>
                                        <p:tav tm="100000">
                                          <p:val>
                                            <p:strVal val="#ppt_w"/>
                                          </p:val>
                                        </p:tav>
                                      </p:tavLst>
                                    </p:anim>
                                    <p:anim calcmode="lin" valueType="num">
                                      <p:cBhvr>
                                        <p:cTn id="8" dur="2000" fill="hold"/>
                                        <p:tgtEl>
                                          <p:spTgt spid="8194"/>
                                        </p:tgtEl>
                                        <p:attrNameLst>
                                          <p:attrName>ppt_h</p:attrName>
                                        </p:attrNameLst>
                                      </p:cBhvr>
                                      <p:tavLst>
                                        <p:tav tm="0">
                                          <p:val>
                                            <p:strVal val="#ppt_h"/>
                                          </p:val>
                                        </p:tav>
                                        <p:tav tm="100000">
                                          <p:val>
                                            <p:strVal val="#ppt_h"/>
                                          </p:val>
                                        </p:tav>
                                      </p:tavLst>
                                    </p:anim>
                                    <p:anim calcmode="lin" valueType="num">
                                      <p:cBhvr>
                                        <p:cTn id="9" dur="2000" fill="hold"/>
                                        <p:tgtEl>
                                          <p:spTgt spid="819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19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1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wipe(left)">
                                      <p:cBhvr>
                                        <p:cTn id="16"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smtClean="0"/>
              <a:t>Χρήση του γυαλιού</a:t>
            </a:r>
          </a:p>
        </p:txBody>
      </p:sp>
      <p:sp>
        <p:nvSpPr>
          <p:cNvPr id="7171" name="Rectangle 4"/>
          <p:cNvSpPr>
            <a:spLocks noChangeArrowheads="1"/>
          </p:cNvSpPr>
          <p:nvPr/>
        </p:nvSpPr>
        <p:spPr bwMode="auto">
          <a:xfrm>
            <a:off x="755650" y="1700213"/>
            <a:ext cx="2700338" cy="366712"/>
          </a:xfrm>
          <a:prstGeom prst="rect">
            <a:avLst/>
          </a:prstGeom>
          <a:solidFill>
            <a:srgbClr val="FFFFFF"/>
          </a:solidFill>
          <a:ln w="9525">
            <a:noFill/>
            <a:miter lim="800000"/>
            <a:headEnd/>
            <a:tailEnd/>
          </a:ln>
          <a:effectLst/>
        </p:spPr>
        <p:txBody>
          <a:bodyPr wrap="none" anchor="ctr">
            <a:spAutoFit/>
          </a:bodyPr>
          <a:lstStyle/>
          <a:p>
            <a:r>
              <a:rPr lang="el-GR"/>
              <a:t>βίο-ιατρικούς αισθητήρες</a:t>
            </a:r>
          </a:p>
        </p:txBody>
      </p:sp>
      <p:sp>
        <p:nvSpPr>
          <p:cNvPr id="7172" name="Rectangle 5"/>
          <p:cNvSpPr>
            <a:spLocks noChangeArrowheads="1"/>
          </p:cNvSpPr>
          <p:nvPr/>
        </p:nvSpPr>
        <p:spPr bwMode="auto">
          <a:xfrm>
            <a:off x="5076825" y="1557338"/>
            <a:ext cx="1909763" cy="366712"/>
          </a:xfrm>
          <a:prstGeom prst="rect">
            <a:avLst/>
          </a:prstGeom>
          <a:solidFill>
            <a:srgbClr val="FFFFFF"/>
          </a:solidFill>
          <a:ln w="9525">
            <a:noFill/>
            <a:miter lim="800000"/>
            <a:headEnd/>
            <a:tailEnd/>
          </a:ln>
          <a:effectLst/>
        </p:spPr>
        <p:txBody>
          <a:bodyPr wrap="none" anchor="ctr">
            <a:spAutoFit/>
          </a:bodyPr>
          <a:lstStyle/>
          <a:p>
            <a:r>
              <a:rPr lang="el-GR"/>
              <a:t>στις επικοινωνίες</a:t>
            </a:r>
          </a:p>
        </p:txBody>
      </p:sp>
      <p:sp>
        <p:nvSpPr>
          <p:cNvPr id="7173" name="Rectangle 6"/>
          <p:cNvSpPr>
            <a:spLocks noChangeArrowheads="1"/>
          </p:cNvSpPr>
          <p:nvPr/>
        </p:nvSpPr>
        <p:spPr bwMode="auto">
          <a:xfrm>
            <a:off x="2411413" y="2781300"/>
            <a:ext cx="2371725" cy="366713"/>
          </a:xfrm>
          <a:prstGeom prst="rect">
            <a:avLst/>
          </a:prstGeom>
          <a:solidFill>
            <a:srgbClr val="FFFFFF"/>
          </a:solidFill>
          <a:ln w="9525">
            <a:noFill/>
            <a:miter lim="800000"/>
            <a:headEnd/>
            <a:tailEnd/>
          </a:ln>
          <a:effectLst/>
        </p:spPr>
        <p:txBody>
          <a:bodyPr wrap="none" anchor="ctr">
            <a:spAutoFit/>
          </a:bodyPr>
          <a:lstStyle/>
          <a:p>
            <a:r>
              <a:rPr lang="el-GR"/>
              <a:t>στη μικροηλεκτρονική</a:t>
            </a:r>
          </a:p>
        </p:txBody>
      </p:sp>
      <p:sp>
        <p:nvSpPr>
          <p:cNvPr id="7174" name="Rectangle 7"/>
          <p:cNvSpPr>
            <a:spLocks noChangeArrowheads="1"/>
          </p:cNvSpPr>
          <p:nvPr/>
        </p:nvSpPr>
        <p:spPr bwMode="auto">
          <a:xfrm>
            <a:off x="2051050" y="6092825"/>
            <a:ext cx="1219200" cy="366713"/>
          </a:xfrm>
          <a:prstGeom prst="rect">
            <a:avLst/>
          </a:prstGeom>
          <a:solidFill>
            <a:srgbClr val="FFFFFF"/>
          </a:solidFill>
          <a:ln w="9525">
            <a:noFill/>
            <a:miter lim="800000"/>
            <a:headEnd/>
            <a:tailEnd/>
          </a:ln>
          <a:effectLst/>
        </p:spPr>
        <p:txBody>
          <a:bodyPr wrap="none" anchor="ctr">
            <a:spAutoFit/>
          </a:bodyPr>
          <a:lstStyle/>
          <a:p>
            <a:r>
              <a:rPr lang="el-GR"/>
              <a:t>Ασφάλεια </a:t>
            </a:r>
          </a:p>
        </p:txBody>
      </p:sp>
      <p:sp>
        <p:nvSpPr>
          <p:cNvPr id="7175" name="Rectangle 8"/>
          <p:cNvSpPr>
            <a:spLocks noChangeArrowheads="1"/>
          </p:cNvSpPr>
          <p:nvPr/>
        </p:nvSpPr>
        <p:spPr bwMode="auto">
          <a:xfrm>
            <a:off x="4572000" y="4005263"/>
            <a:ext cx="1555750" cy="366712"/>
          </a:xfrm>
          <a:prstGeom prst="rect">
            <a:avLst/>
          </a:prstGeom>
          <a:solidFill>
            <a:srgbClr val="FFFFFF"/>
          </a:solidFill>
          <a:ln w="9525">
            <a:noFill/>
            <a:miter lim="800000"/>
            <a:headEnd/>
            <a:tailEnd/>
          </a:ln>
          <a:effectLst/>
        </p:spPr>
        <p:txBody>
          <a:bodyPr wrap="none" anchor="ctr">
            <a:spAutoFit/>
          </a:bodyPr>
          <a:lstStyle/>
          <a:p>
            <a:r>
              <a:rPr lang="el-GR"/>
              <a:t>Πυρασφάλεια</a:t>
            </a:r>
          </a:p>
        </p:txBody>
      </p:sp>
      <p:sp>
        <p:nvSpPr>
          <p:cNvPr id="7176" name="Rectangle 9"/>
          <p:cNvSpPr>
            <a:spLocks noChangeArrowheads="1"/>
          </p:cNvSpPr>
          <p:nvPr/>
        </p:nvSpPr>
        <p:spPr bwMode="auto">
          <a:xfrm>
            <a:off x="5651500" y="5300663"/>
            <a:ext cx="1416050" cy="366712"/>
          </a:xfrm>
          <a:prstGeom prst="rect">
            <a:avLst/>
          </a:prstGeom>
          <a:solidFill>
            <a:srgbClr val="FFFFFF"/>
          </a:solidFill>
          <a:ln w="9525">
            <a:noFill/>
            <a:miter lim="800000"/>
            <a:headEnd/>
            <a:tailEnd/>
          </a:ln>
          <a:effectLst/>
        </p:spPr>
        <p:txBody>
          <a:bodyPr wrap="none" anchor="ctr">
            <a:spAutoFit/>
          </a:bodyPr>
          <a:lstStyle/>
          <a:p>
            <a:r>
              <a:rPr lang="el-GR"/>
              <a:t>Ηχομόνωση</a:t>
            </a:r>
          </a:p>
        </p:txBody>
      </p:sp>
      <p:sp>
        <p:nvSpPr>
          <p:cNvPr id="7177" name="Rectangle 10"/>
          <p:cNvSpPr>
            <a:spLocks noChangeArrowheads="1"/>
          </p:cNvSpPr>
          <p:nvPr/>
        </p:nvSpPr>
        <p:spPr bwMode="auto">
          <a:xfrm>
            <a:off x="395288" y="4508500"/>
            <a:ext cx="2644775" cy="366713"/>
          </a:xfrm>
          <a:prstGeom prst="rect">
            <a:avLst/>
          </a:prstGeom>
          <a:solidFill>
            <a:srgbClr val="FFFFFF"/>
          </a:solidFill>
          <a:ln w="9525">
            <a:noFill/>
            <a:miter lim="800000"/>
            <a:headEnd/>
            <a:tailEnd/>
          </a:ln>
          <a:effectLst/>
        </p:spPr>
        <p:txBody>
          <a:bodyPr wrap="none" anchor="ctr">
            <a:spAutoFit/>
          </a:bodyPr>
          <a:lstStyle/>
          <a:p>
            <a:r>
              <a:rPr lang="el-GR"/>
              <a:t>Θερμομόνωση-Ενέργεια</a:t>
            </a:r>
          </a:p>
        </p:txBody>
      </p:sp>
      <p:sp>
        <p:nvSpPr>
          <p:cNvPr id="7178" name="Rectangle 11"/>
          <p:cNvSpPr>
            <a:spLocks noChangeArrowheads="1"/>
          </p:cNvSpPr>
          <p:nvPr/>
        </p:nvSpPr>
        <p:spPr bwMode="auto">
          <a:xfrm>
            <a:off x="6443663" y="2781300"/>
            <a:ext cx="1725612" cy="366713"/>
          </a:xfrm>
          <a:prstGeom prst="rect">
            <a:avLst/>
          </a:prstGeom>
          <a:solidFill>
            <a:srgbClr val="FFFFFF"/>
          </a:solidFill>
          <a:ln w="9525">
            <a:noFill/>
            <a:miter lim="800000"/>
            <a:headEnd/>
            <a:tailEnd/>
          </a:ln>
          <a:effectLst/>
        </p:spPr>
        <p:txBody>
          <a:bodyPr wrap="none" anchor="ctr">
            <a:spAutoFit/>
          </a:bodyPr>
          <a:lstStyle/>
          <a:p>
            <a:r>
              <a:rPr lang="el-GR" b="1"/>
              <a:t> επικοινωνίες</a:t>
            </a:r>
            <a:r>
              <a:rPr lang="el-GR"/>
              <a:t> </a:t>
            </a:r>
          </a:p>
        </p:txBody>
      </p:sp>
      <p:pic>
        <p:nvPicPr>
          <p:cNvPr id="7179" name="Picture 13" descr="broken_glass-11"/>
          <p:cNvPicPr>
            <a:picLocks noChangeAspect="1" noChangeArrowheads="1"/>
          </p:cNvPicPr>
          <p:nvPr/>
        </p:nvPicPr>
        <p:blipFill>
          <a:blip r:embed="rId2" cstate="email">
            <a:lum bright="34000" contrast="-70000"/>
          </a:blip>
          <a:srcRect/>
          <a:stretch>
            <a:fillRect/>
          </a:stretch>
        </p:blipFill>
        <p:spPr bwMode="auto">
          <a:xfrm>
            <a:off x="-9575800" y="-1611313"/>
            <a:ext cx="7197725" cy="5397501"/>
          </a:xfrm>
          <a:prstGeom prst="rect">
            <a:avLst/>
          </a:prstGeom>
          <a:noFill/>
          <a:ln w="9525">
            <a:noFill/>
            <a:miter lim="800000"/>
            <a:headEnd/>
            <a:tailEnd/>
          </a:ln>
        </p:spPr>
      </p:pic>
      <p:sp>
        <p:nvSpPr>
          <p:cNvPr id="7180" name="Text Box 14"/>
          <p:cNvSpPr txBox="1">
            <a:spLocks noChangeArrowheads="1"/>
          </p:cNvSpPr>
          <p:nvPr/>
        </p:nvSpPr>
        <p:spPr bwMode="auto">
          <a:xfrm>
            <a:off x="3851275" y="5949950"/>
            <a:ext cx="1584325" cy="366713"/>
          </a:xfrm>
          <a:prstGeom prst="rect">
            <a:avLst/>
          </a:prstGeom>
          <a:noFill/>
          <a:ln w="9525">
            <a:noFill/>
            <a:miter lim="800000"/>
            <a:headEnd/>
            <a:tailEnd/>
          </a:ln>
          <a:effectLst/>
        </p:spPr>
        <p:txBody>
          <a:bodyPr>
            <a:spAutoFit/>
          </a:bodyPr>
          <a:lstStyle/>
          <a:p>
            <a:pPr>
              <a:spcBef>
                <a:spcPct val="50000"/>
              </a:spcBef>
            </a:pPr>
            <a:endParaRPr lang="el-GR"/>
          </a:p>
        </p:txBody>
      </p:sp>
      <p:sp>
        <p:nvSpPr>
          <p:cNvPr id="7181" name="Text Box 15"/>
          <p:cNvSpPr txBox="1">
            <a:spLocks noChangeArrowheads="1"/>
          </p:cNvSpPr>
          <p:nvPr/>
        </p:nvSpPr>
        <p:spPr bwMode="auto">
          <a:xfrm>
            <a:off x="4572000" y="6165850"/>
            <a:ext cx="1800225" cy="376238"/>
          </a:xfrm>
          <a:prstGeom prst="rect">
            <a:avLst/>
          </a:prstGeom>
          <a:solidFill>
            <a:schemeClr val="bg1"/>
          </a:solidFill>
          <a:ln w="9525">
            <a:solidFill>
              <a:schemeClr val="bg1"/>
            </a:solidFill>
            <a:miter lim="800000"/>
            <a:headEnd/>
            <a:tailEnd/>
          </a:ln>
          <a:effectLst/>
        </p:spPr>
        <p:txBody>
          <a:bodyPr>
            <a:spAutoFit/>
          </a:bodyPr>
          <a:lstStyle/>
          <a:p>
            <a:pPr>
              <a:spcBef>
                <a:spcPct val="50000"/>
              </a:spcBef>
            </a:pPr>
            <a:r>
              <a:rPr lang="el-GR"/>
              <a:t>Διακόσμηση</a:t>
            </a:r>
          </a:p>
        </p:txBody>
      </p:sp>
      <p:sp>
        <p:nvSpPr>
          <p:cNvPr id="7182" name="Text Box 16"/>
          <p:cNvSpPr txBox="1">
            <a:spLocks noChangeArrowheads="1"/>
          </p:cNvSpPr>
          <p:nvPr/>
        </p:nvSpPr>
        <p:spPr bwMode="auto">
          <a:xfrm>
            <a:off x="827088" y="3284538"/>
            <a:ext cx="2016125" cy="366712"/>
          </a:xfrm>
          <a:prstGeom prst="rect">
            <a:avLst/>
          </a:prstGeom>
          <a:solidFill>
            <a:schemeClr val="bg1"/>
          </a:solidFill>
          <a:ln w="9525">
            <a:noFill/>
            <a:miter lim="800000"/>
            <a:headEnd/>
            <a:tailEnd/>
          </a:ln>
          <a:effectLst/>
        </p:spPr>
        <p:txBody>
          <a:bodyPr>
            <a:spAutoFit/>
          </a:bodyPr>
          <a:lstStyle/>
          <a:p>
            <a:pPr>
              <a:spcBef>
                <a:spcPct val="50000"/>
              </a:spcBef>
            </a:pPr>
            <a:r>
              <a:rPr lang="el-GR"/>
              <a:t>Αισθητική</a:t>
            </a:r>
          </a:p>
        </p:txBody>
      </p:sp>
    </p:spTree>
  </p:cSld>
  <p:clrMapOvr>
    <a:masterClrMapping/>
  </p:clrMapOvr>
  <p:transition spd="slow" advTm="11000">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2000" fill="hold"/>
                                        <p:tgtEl>
                                          <p:spTgt spid="9218"/>
                                        </p:tgtEl>
                                        <p:attrNameLst>
                                          <p:attrName>ppt_w</p:attrName>
                                        </p:attrNameLst>
                                      </p:cBhvr>
                                      <p:tavLst>
                                        <p:tav tm="0">
                                          <p:val>
                                            <p:strVal val="#ppt_w"/>
                                          </p:val>
                                        </p:tav>
                                        <p:tav tm="100000">
                                          <p:val>
                                            <p:strVal val="#ppt_w"/>
                                          </p:val>
                                        </p:tav>
                                      </p:tavLst>
                                    </p:anim>
                                    <p:anim calcmode="lin" valueType="num">
                                      <p:cBhvr>
                                        <p:cTn id="8" dur="2000" fill="hold"/>
                                        <p:tgtEl>
                                          <p:spTgt spid="92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9218"/>
                                        </p:tgtEl>
                                        <p:attrNameLst>
                                          <p:attrName>ppt_x</p:attrName>
                                        </p:attrNameLst>
                                      </p:cBhvr>
                                      <p:tavLst>
                                        <p:tav tm="0">
                                          <p:val>
                                            <p:strVal val="#ppt_x-.4"/>
                                          </p:val>
                                        </p:tav>
                                        <p:tav tm="100000">
                                          <p:val>
                                            <p:strVal val="#ppt_x"/>
                                          </p:val>
                                        </p:tav>
                                      </p:tavLst>
                                    </p:anim>
                                    <p:anim calcmode="lin" valueType="num">
                                      <p:cBhvr>
                                        <p:cTn id="10" dur="2000" fill="hold"/>
                                        <p:tgtEl>
                                          <p:spTgt spid="92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30000">
              <a:srgbClr val="66008F"/>
            </a:gs>
            <a:gs pos="64999">
              <a:srgbClr val="BA0066"/>
            </a:gs>
            <a:gs pos="89999">
              <a:srgbClr val="FF0000"/>
            </a:gs>
            <a:gs pos="100000">
              <a:srgbClr val="FF8200"/>
            </a:gs>
          </a:gsLst>
          <a:path path="rect">
            <a:fillToRect l="100000" b="100000"/>
          </a:path>
        </a:grad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23850" y="476250"/>
            <a:ext cx="8229600" cy="4525963"/>
          </a:xfrm>
        </p:spPr>
        <p:txBody>
          <a:bodyPr/>
          <a:lstStyle/>
          <a:p>
            <a:pPr eaLnBrk="1" hangingPunct="1"/>
            <a:r>
              <a:rPr lang="el-GR" sz="4400" b="1" smtClean="0">
                <a:solidFill>
                  <a:schemeClr val="accent2"/>
                </a:solidFill>
              </a:rPr>
              <a:t>Γυαλί βορίου</a:t>
            </a:r>
            <a:r>
              <a:rPr lang="el-GR" sz="2800" b="1" smtClean="0"/>
              <a:t>:</a:t>
            </a:r>
            <a:r>
              <a:rPr lang="el-GR" sz="2400" smtClean="0"/>
              <a:t> Είναι γνωστότερο με την εμπορική ονομασία «Pyrex».  Η παρουσία βορίου και το μικρό ποσοστό αλκαλίων κάνουν το γυαλί αυτό ανθεκτικό στις απότομες μεταβολές θερμοκρασίας και περισσότερο δύστηκτο. Χρησιμοποιείται για την κατασκευή εργαστηριακών οργάνων και συσκευών, συσκευασίες φαρμακευτικών προϊόντων,   αλλά και για οικιακές εφαρμογές   Παρουσιάζει, επίσης, χαμηλό συντελεστή </a:t>
            </a:r>
            <a:r>
              <a:rPr lang="el-GR" sz="2400" smtClean="0">
                <a:hlinkClick r:id="rId2" tooltip="Διαστολή (δεν έχει γραφτεί ακόμα)"/>
              </a:rPr>
              <a:t>διαστολής</a:t>
            </a:r>
            <a:r>
              <a:rPr lang="el-GR" sz="2400" smtClean="0"/>
              <a:t>, πράγμα που δίνει μεγαλύτερη ακρίβεια μετρήσεων στα πειράματα. </a:t>
            </a:r>
          </a:p>
        </p:txBody>
      </p:sp>
      <p:pic>
        <p:nvPicPr>
          <p:cNvPr id="8195" name="Picture 5" descr="Pyrex%20Round%20Casserole%20375"/>
          <p:cNvPicPr>
            <a:picLocks noChangeAspect="1" noChangeArrowheads="1"/>
          </p:cNvPicPr>
          <p:nvPr/>
        </p:nvPicPr>
        <p:blipFill>
          <a:blip r:embed="rId3" cstate="email"/>
          <a:srcRect/>
          <a:stretch>
            <a:fillRect/>
          </a:stretch>
        </p:blipFill>
        <p:spPr bwMode="auto">
          <a:xfrm>
            <a:off x="6011863" y="4221163"/>
            <a:ext cx="2447925" cy="2447925"/>
          </a:xfrm>
          <a:prstGeom prst="rect">
            <a:avLst/>
          </a:prstGeom>
          <a:noFill/>
          <a:ln w="9525">
            <a:noFill/>
            <a:miter lim="800000"/>
            <a:headEnd/>
            <a:tailEnd/>
          </a:ln>
        </p:spPr>
      </p:pic>
      <p:pic>
        <p:nvPicPr>
          <p:cNvPr id="8196" name="Picture 7" descr="6a0120a887a2d5970b014e86308a02970d-600wi"/>
          <p:cNvPicPr>
            <a:picLocks noChangeAspect="1" noChangeArrowheads="1"/>
          </p:cNvPicPr>
          <p:nvPr/>
        </p:nvPicPr>
        <p:blipFill>
          <a:blip r:embed="rId4" cstate="email"/>
          <a:srcRect/>
          <a:stretch>
            <a:fillRect/>
          </a:stretch>
        </p:blipFill>
        <p:spPr bwMode="auto">
          <a:xfrm>
            <a:off x="900113" y="4581525"/>
            <a:ext cx="4392612" cy="20605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smtClean="0"/>
              <a:t>Βασικοί τύποι…</a:t>
            </a:r>
          </a:p>
        </p:txBody>
      </p:sp>
      <p:sp>
        <p:nvSpPr>
          <p:cNvPr id="9219" name="Rectangle 8"/>
          <p:cNvSpPr>
            <a:spLocks noChangeArrowheads="1"/>
          </p:cNvSpPr>
          <p:nvPr/>
        </p:nvSpPr>
        <p:spPr bwMode="auto">
          <a:xfrm>
            <a:off x="250825" y="1557338"/>
            <a:ext cx="8713788" cy="1979612"/>
          </a:xfrm>
          <a:prstGeom prst="rect">
            <a:avLst/>
          </a:prstGeom>
          <a:noFill/>
          <a:ln w="9525">
            <a:noFill/>
            <a:miter lim="800000"/>
            <a:headEnd/>
            <a:tailEnd/>
          </a:ln>
          <a:effectLst/>
        </p:spPr>
        <p:txBody>
          <a:bodyPr>
            <a:spAutoFit/>
          </a:bodyPr>
          <a:lstStyle/>
          <a:p>
            <a:pPr>
              <a:buFontTx/>
              <a:buChar char="•"/>
            </a:pPr>
            <a:r>
              <a:rPr lang="el-GR" sz="2800" b="1"/>
              <a:t>Κοινό γυαλί</a:t>
            </a:r>
            <a:r>
              <a:rPr lang="el-GR"/>
              <a:t>: </a:t>
            </a:r>
            <a:r>
              <a:rPr lang="el-GR" sz="2400"/>
              <a:t>Έχει υψηλή ανθεκτικότητα, τα αντικείμενα που δίνει είναι εξαιρετικά στιλπνά και παρουσιάζει υψηλό δείκτη διάθλασης ,έτσι κάνουν το υλικό ιδιαίτερα κατάλληλο για την κατασκευή διακοσμητικών αντικειμένων αλλά και (ακριβών ειδών). </a:t>
            </a:r>
          </a:p>
        </p:txBody>
      </p:sp>
      <p:pic>
        <p:nvPicPr>
          <p:cNvPr id="9220" name="Picture 10" descr="FOTO-1small"/>
          <p:cNvPicPr>
            <a:picLocks noChangeAspect="1" noChangeArrowheads="1"/>
          </p:cNvPicPr>
          <p:nvPr/>
        </p:nvPicPr>
        <p:blipFill>
          <a:blip r:embed="rId2" cstate="email"/>
          <a:srcRect/>
          <a:stretch>
            <a:fillRect/>
          </a:stretch>
        </p:blipFill>
        <p:spPr bwMode="auto">
          <a:xfrm>
            <a:off x="395288" y="4652963"/>
            <a:ext cx="2381250" cy="1876425"/>
          </a:xfrm>
          <a:prstGeom prst="rect">
            <a:avLst/>
          </a:prstGeom>
          <a:noFill/>
          <a:ln w="9525">
            <a:noFill/>
            <a:miter lim="800000"/>
            <a:headEnd/>
            <a:tailEnd/>
          </a:ln>
        </p:spPr>
      </p:pic>
      <p:pic>
        <p:nvPicPr>
          <p:cNvPr id="9221" name="Picture 12" descr="9294-4"/>
          <p:cNvPicPr>
            <a:picLocks noChangeAspect="1" noChangeArrowheads="1"/>
          </p:cNvPicPr>
          <p:nvPr/>
        </p:nvPicPr>
        <p:blipFill>
          <a:blip r:embed="rId3" cstate="email"/>
          <a:srcRect/>
          <a:stretch>
            <a:fillRect/>
          </a:stretch>
        </p:blipFill>
        <p:spPr bwMode="auto">
          <a:xfrm>
            <a:off x="3276600" y="3357563"/>
            <a:ext cx="5616575" cy="2652712"/>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10001">
              <a:srgbClr val="FF0000"/>
            </a:gs>
            <a:gs pos="35001">
              <a:srgbClr val="BA0066"/>
            </a:gs>
            <a:gs pos="70000">
              <a:srgbClr val="66008F"/>
            </a:gs>
            <a:gs pos="100000">
              <a:srgbClr val="000082"/>
            </a:gs>
          </a:gsLst>
          <a:lin ang="0" scaled="1"/>
        </a:gradFill>
        <a:effectLst/>
      </p:bgPr>
    </p:bg>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23850" y="188913"/>
            <a:ext cx="8229600" cy="4525962"/>
          </a:xfrm>
        </p:spPr>
        <p:txBody>
          <a:bodyPr/>
          <a:lstStyle/>
          <a:p>
            <a:pPr eaLnBrk="1" hangingPunct="1"/>
            <a:r>
              <a:rPr lang="el-GR" sz="4000" b="1" smtClean="0">
                <a:solidFill>
                  <a:schemeClr val="accent2"/>
                </a:solidFill>
              </a:rPr>
              <a:t>Υαλόνημα</a:t>
            </a:r>
            <a:r>
              <a:rPr lang="el-GR" sz="2800" b="1" smtClean="0"/>
              <a:t>:</a:t>
            </a:r>
            <a:r>
              <a:rPr lang="el-GR" sz="2800" smtClean="0"/>
              <a:t> </a:t>
            </a:r>
            <a:r>
              <a:rPr lang="el-GR" sz="2400" smtClean="0"/>
              <a:t>Κατασκευάζεται από ποικίλους τύπους γυαλιού σε μορφή νήματος με πολλαπλές χρήσεις.   Μια πιο πρόσφατη εφαρμογή του υαλονήματος είναι η κατασκευή οπτικών ινών, που χρησιμοποιούνται για τη μετάδοση φωτεινών σημάτων, παρακάμπτοντας το ευθύγραμμο της διάδοσης του φωτός.  Οι </a:t>
            </a:r>
            <a:r>
              <a:rPr lang="el-GR" sz="2400" smtClean="0">
                <a:hlinkClick r:id="rId2" tooltip="Οπτικές ίνες"/>
              </a:rPr>
              <a:t>οπτικές ίνες</a:t>
            </a:r>
            <a:r>
              <a:rPr lang="el-GR" sz="2400" smtClean="0"/>
              <a:t> χρησιμοποιούνται, επίσης, στην τεχνολογία των τηλεπικοινωνιών. Χάρη στη χρήση τους αναπτύχθηκαν πολύ η τηλεφωνία, τα δίκτυα υπολογιστών και το </a:t>
            </a:r>
            <a:r>
              <a:rPr lang="el-GR" sz="2400" smtClean="0">
                <a:hlinkClick r:id="rId3" tooltip="Διαδίκτυο"/>
              </a:rPr>
              <a:t>Διαδίκτυο</a:t>
            </a:r>
            <a:r>
              <a:rPr lang="el-GR" sz="2800" smtClean="0"/>
              <a:t>  </a:t>
            </a:r>
          </a:p>
          <a:p>
            <a:pPr eaLnBrk="1" hangingPunct="1"/>
            <a:endParaRPr lang="el-GR" sz="2800" smtClean="0"/>
          </a:p>
          <a:p>
            <a:pPr eaLnBrk="1" hangingPunct="1"/>
            <a:endParaRPr lang="el-GR" sz="2800" smtClean="0"/>
          </a:p>
        </p:txBody>
      </p:sp>
      <p:pic>
        <p:nvPicPr>
          <p:cNvPr id="10243" name="Picture 5" descr="ina"/>
          <p:cNvPicPr>
            <a:picLocks noChangeAspect="1" noChangeArrowheads="1"/>
          </p:cNvPicPr>
          <p:nvPr/>
        </p:nvPicPr>
        <p:blipFill>
          <a:blip r:embed="rId4" cstate="email"/>
          <a:srcRect/>
          <a:stretch>
            <a:fillRect/>
          </a:stretch>
        </p:blipFill>
        <p:spPr bwMode="auto">
          <a:xfrm>
            <a:off x="755650" y="4365625"/>
            <a:ext cx="3600450" cy="2235200"/>
          </a:xfrm>
          <a:prstGeom prst="rect">
            <a:avLst/>
          </a:prstGeom>
          <a:noFill/>
          <a:ln w="9525">
            <a:noFill/>
            <a:miter lim="800000"/>
            <a:headEnd/>
            <a:tailEnd/>
          </a:ln>
        </p:spPr>
      </p:pic>
      <p:pic>
        <p:nvPicPr>
          <p:cNvPr id="10244" name="Picture 7" descr="ANd9GcQU3mMOS8Ocs_JyfggG1u3xfDohnSjiG3kMNSgdtzcn4wlRBWPwu0fU761scQ"/>
          <p:cNvPicPr>
            <a:picLocks noChangeAspect="1" noChangeArrowheads="1"/>
          </p:cNvPicPr>
          <p:nvPr/>
        </p:nvPicPr>
        <p:blipFill>
          <a:blip r:embed="rId5" cstate="email"/>
          <a:srcRect/>
          <a:stretch>
            <a:fillRect/>
          </a:stretch>
        </p:blipFill>
        <p:spPr bwMode="auto">
          <a:xfrm>
            <a:off x="5508625" y="4365625"/>
            <a:ext cx="2879725" cy="2157413"/>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331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271</Words>
  <Application>Microsoft Office PowerPoint</Application>
  <PresentationFormat>Προβολή στην οθόνη (4:3)</PresentationFormat>
  <Paragraphs>40</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Προεπιλεγμένη σχεδίαση</vt:lpstr>
      <vt:lpstr>Πυρίτιο (γυαλί) </vt:lpstr>
      <vt:lpstr>Τι είναι το πυρίτιο ….</vt:lpstr>
      <vt:lpstr>Γυαλί </vt:lpstr>
      <vt:lpstr>Η ιστορία του</vt:lpstr>
      <vt:lpstr>Η παρασκευή του γυαλιού </vt:lpstr>
      <vt:lpstr>Χρήση του γυαλιού</vt:lpstr>
      <vt:lpstr>Διαφάνεια 7</vt:lpstr>
      <vt:lpstr>Βασικοί τύποι…</vt:lpstr>
      <vt:lpstr>Διαφάνεια 9</vt:lpstr>
      <vt:lpstr>Ειδικοί τύποι….</vt:lpstr>
      <vt:lpstr>Διαφάνεια 11</vt:lpstr>
      <vt:lpstr>Διαφάνεια 12</vt:lpstr>
      <vt:lpstr>Διαφάνεια 13</vt:lpstr>
      <vt:lpstr>Μειονεκτήματα… </vt:lpstr>
      <vt:lpstr>Πλεονεκτήματα..</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Πυρίτιο (γυαλί)</dc:title>
  <dc:creator>USER</dc:creator>
  <cp:lastModifiedBy>ΓΙΑΝΝΟΥΛΕΑΣ</cp:lastModifiedBy>
  <cp:revision>7</cp:revision>
  <dcterms:created xsi:type="dcterms:W3CDTF">2012-12-01T21:01:36Z</dcterms:created>
  <dcterms:modified xsi:type="dcterms:W3CDTF">2013-04-02T19:12:52Z</dcterms:modified>
</cp:coreProperties>
</file>