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Λεωνιδας" initials="Λ"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386" y="-840"/>
      </p:cViewPr>
      <p:guideLst>
        <p:guide orient="horz" pos="2160"/>
        <p:guide pos="2880"/>
      </p:guideLst>
    </p:cSldViewPr>
  </p:slideViewPr>
  <p:outlineViewPr>
    <p:cViewPr>
      <p:scale>
        <a:sx n="33" d="100"/>
        <a:sy n="33" d="100"/>
      </p:scale>
      <p:origin x="0" y="13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CCD252-785A-469C-93A6-7C00FF18BC5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l-GR"/>
        </a:p>
      </dgm:t>
    </dgm:pt>
    <dgm:pt modelId="{67501E43-87D1-464C-A081-AD9AE9CD440B}">
      <dgm:prSet phldrT="[Κείμενο]"/>
      <dgm:spPr/>
      <dgm:t>
        <a:bodyPr/>
        <a:lstStyle/>
        <a:p>
          <a:r>
            <a:rPr lang="el-GR" dirty="0" smtClean="0"/>
            <a:t>Οπτικές Ίνες</a:t>
          </a:r>
          <a:endParaRPr lang="el-GR" dirty="0"/>
        </a:p>
      </dgm:t>
    </dgm:pt>
    <dgm:pt modelId="{55F1CFD4-BB8A-46FE-BC18-058775AAEE87}" type="parTrans" cxnId="{C754B0B3-3F43-453C-8D42-7EE53DB232E7}">
      <dgm:prSet/>
      <dgm:spPr/>
      <dgm:t>
        <a:bodyPr/>
        <a:lstStyle/>
        <a:p>
          <a:endParaRPr lang="el-GR"/>
        </a:p>
      </dgm:t>
    </dgm:pt>
    <dgm:pt modelId="{6F74A296-D8B8-4382-A5E7-56B7D8E433F5}" type="sibTrans" cxnId="{C754B0B3-3F43-453C-8D42-7EE53DB232E7}">
      <dgm:prSet/>
      <dgm:spPr/>
      <dgm:t>
        <a:bodyPr/>
        <a:lstStyle/>
        <a:p>
          <a:endParaRPr lang="el-GR"/>
        </a:p>
      </dgm:t>
    </dgm:pt>
    <dgm:pt modelId="{538FFC59-4752-479C-BF0C-B719FF9FF43B}">
      <dgm:prSet phldrT="[Κείμενο]"/>
      <dgm:spPr/>
      <dgm:t>
        <a:bodyPr/>
        <a:lstStyle/>
        <a:p>
          <a:r>
            <a:rPr lang="el-GR" dirty="0" smtClean="0"/>
            <a:t>Μονότροπες</a:t>
          </a:r>
          <a:endParaRPr lang="el-GR" dirty="0"/>
        </a:p>
      </dgm:t>
    </dgm:pt>
    <dgm:pt modelId="{ECCDD30C-BD7C-4F58-AE71-3A20FD2AC5D0}" type="parTrans" cxnId="{DEED7E88-1629-4AEB-BD69-19ECB83B970F}">
      <dgm:prSet/>
      <dgm:spPr/>
      <dgm:t>
        <a:bodyPr/>
        <a:lstStyle/>
        <a:p>
          <a:endParaRPr lang="el-GR"/>
        </a:p>
      </dgm:t>
    </dgm:pt>
    <dgm:pt modelId="{269B2ACB-7C91-449E-88D6-3D0A6FF8CD4E}" type="sibTrans" cxnId="{DEED7E88-1629-4AEB-BD69-19ECB83B970F}">
      <dgm:prSet/>
      <dgm:spPr/>
      <dgm:t>
        <a:bodyPr/>
        <a:lstStyle/>
        <a:p>
          <a:endParaRPr lang="el-GR"/>
        </a:p>
      </dgm:t>
    </dgm:pt>
    <dgm:pt modelId="{28E656C5-BBAC-4416-B45C-FB415808D092}">
      <dgm:prSet phldrT="[Κείμενο]"/>
      <dgm:spPr/>
      <dgm:t>
        <a:bodyPr/>
        <a:lstStyle/>
        <a:p>
          <a:r>
            <a:rPr lang="el-GR" dirty="0" smtClean="0"/>
            <a:t>Πολύτροπες</a:t>
          </a:r>
          <a:endParaRPr lang="el-GR" dirty="0"/>
        </a:p>
      </dgm:t>
    </dgm:pt>
    <dgm:pt modelId="{FD7159ED-5614-4C83-A9DD-F1CCBB8F2EDE}" type="parTrans" cxnId="{A66341EF-A7A7-443A-AFC3-160A946E517E}">
      <dgm:prSet/>
      <dgm:spPr/>
      <dgm:t>
        <a:bodyPr/>
        <a:lstStyle/>
        <a:p>
          <a:endParaRPr lang="el-GR"/>
        </a:p>
      </dgm:t>
    </dgm:pt>
    <dgm:pt modelId="{88E0E151-E2EB-40C6-BA2C-E01CF3E54E81}" type="sibTrans" cxnId="{A66341EF-A7A7-443A-AFC3-160A946E517E}">
      <dgm:prSet/>
      <dgm:spPr/>
      <dgm:t>
        <a:bodyPr/>
        <a:lstStyle/>
        <a:p>
          <a:endParaRPr lang="el-GR"/>
        </a:p>
      </dgm:t>
    </dgm:pt>
    <dgm:pt modelId="{7765B7C5-3420-4A4B-A995-D71C952A8C0D}" type="pres">
      <dgm:prSet presAssocID="{5ECCD252-785A-469C-93A6-7C00FF18BC57}" presName="diagram" presStyleCnt="0">
        <dgm:presLayoutVars>
          <dgm:chPref val="1"/>
          <dgm:dir/>
          <dgm:animOne val="branch"/>
          <dgm:animLvl val="lvl"/>
          <dgm:resizeHandles val="exact"/>
        </dgm:presLayoutVars>
      </dgm:prSet>
      <dgm:spPr/>
      <dgm:t>
        <a:bodyPr/>
        <a:lstStyle/>
        <a:p>
          <a:endParaRPr lang="el-GR"/>
        </a:p>
      </dgm:t>
    </dgm:pt>
    <dgm:pt modelId="{A23DDDDA-7DEF-435C-9C82-7F8254B11FB7}" type="pres">
      <dgm:prSet presAssocID="{67501E43-87D1-464C-A081-AD9AE9CD440B}" presName="root1" presStyleCnt="0"/>
      <dgm:spPr/>
    </dgm:pt>
    <dgm:pt modelId="{9B3E5948-7DCA-4336-B09B-F01B161FD9D6}" type="pres">
      <dgm:prSet presAssocID="{67501E43-87D1-464C-A081-AD9AE9CD440B}" presName="LevelOneTextNode" presStyleLbl="node0" presStyleIdx="0" presStyleCnt="1">
        <dgm:presLayoutVars>
          <dgm:chPref val="3"/>
        </dgm:presLayoutVars>
      </dgm:prSet>
      <dgm:spPr/>
      <dgm:t>
        <a:bodyPr/>
        <a:lstStyle/>
        <a:p>
          <a:endParaRPr lang="el-GR"/>
        </a:p>
      </dgm:t>
    </dgm:pt>
    <dgm:pt modelId="{B5A5B928-D574-4195-BB09-D524317C4541}" type="pres">
      <dgm:prSet presAssocID="{67501E43-87D1-464C-A081-AD9AE9CD440B}" presName="level2hierChild" presStyleCnt="0"/>
      <dgm:spPr/>
    </dgm:pt>
    <dgm:pt modelId="{34F342DE-4AA3-4446-B889-68B1BDF29C21}" type="pres">
      <dgm:prSet presAssocID="{ECCDD30C-BD7C-4F58-AE71-3A20FD2AC5D0}" presName="conn2-1" presStyleLbl="parChTrans1D2" presStyleIdx="0" presStyleCnt="2"/>
      <dgm:spPr/>
      <dgm:t>
        <a:bodyPr/>
        <a:lstStyle/>
        <a:p>
          <a:endParaRPr lang="el-GR"/>
        </a:p>
      </dgm:t>
    </dgm:pt>
    <dgm:pt modelId="{3F6AE222-EEBB-4A1E-B763-4F32ACF16C55}" type="pres">
      <dgm:prSet presAssocID="{ECCDD30C-BD7C-4F58-AE71-3A20FD2AC5D0}" presName="connTx" presStyleLbl="parChTrans1D2" presStyleIdx="0" presStyleCnt="2"/>
      <dgm:spPr/>
      <dgm:t>
        <a:bodyPr/>
        <a:lstStyle/>
        <a:p>
          <a:endParaRPr lang="el-GR"/>
        </a:p>
      </dgm:t>
    </dgm:pt>
    <dgm:pt modelId="{B12ABC26-C385-48AE-B048-F12ADFA845B2}" type="pres">
      <dgm:prSet presAssocID="{538FFC59-4752-479C-BF0C-B719FF9FF43B}" presName="root2" presStyleCnt="0"/>
      <dgm:spPr/>
    </dgm:pt>
    <dgm:pt modelId="{C6922D67-13EE-45AF-AD8F-2F90FF049754}" type="pres">
      <dgm:prSet presAssocID="{538FFC59-4752-479C-BF0C-B719FF9FF43B}" presName="LevelTwoTextNode" presStyleLbl="node2" presStyleIdx="0" presStyleCnt="2">
        <dgm:presLayoutVars>
          <dgm:chPref val="3"/>
        </dgm:presLayoutVars>
      </dgm:prSet>
      <dgm:spPr/>
      <dgm:t>
        <a:bodyPr/>
        <a:lstStyle/>
        <a:p>
          <a:endParaRPr lang="el-GR"/>
        </a:p>
      </dgm:t>
    </dgm:pt>
    <dgm:pt modelId="{87638A47-BEEA-4AE6-A30A-D4EC6FD8BAF0}" type="pres">
      <dgm:prSet presAssocID="{538FFC59-4752-479C-BF0C-B719FF9FF43B}" presName="level3hierChild" presStyleCnt="0"/>
      <dgm:spPr/>
    </dgm:pt>
    <dgm:pt modelId="{5C2D7B16-AEFA-4B07-93B9-7A06DC0DC117}" type="pres">
      <dgm:prSet presAssocID="{FD7159ED-5614-4C83-A9DD-F1CCBB8F2EDE}" presName="conn2-1" presStyleLbl="parChTrans1D2" presStyleIdx="1" presStyleCnt="2"/>
      <dgm:spPr/>
      <dgm:t>
        <a:bodyPr/>
        <a:lstStyle/>
        <a:p>
          <a:endParaRPr lang="el-GR"/>
        </a:p>
      </dgm:t>
    </dgm:pt>
    <dgm:pt modelId="{3E3B60BD-C83D-4152-99EF-5C43AB7FEC2C}" type="pres">
      <dgm:prSet presAssocID="{FD7159ED-5614-4C83-A9DD-F1CCBB8F2EDE}" presName="connTx" presStyleLbl="parChTrans1D2" presStyleIdx="1" presStyleCnt="2"/>
      <dgm:spPr/>
      <dgm:t>
        <a:bodyPr/>
        <a:lstStyle/>
        <a:p>
          <a:endParaRPr lang="el-GR"/>
        </a:p>
      </dgm:t>
    </dgm:pt>
    <dgm:pt modelId="{96B1A0F0-27BE-4F83-96DF-8965BAB6BE71}" type="pres">
      <dgm:prSet presAssocID="{28E656C5-BBAC-4416-B45C-FB415808D092}" presName="root2" presStyleCnt="0"/>
      <dgm:spPr/>
    </dgm:pt>
    <dgm:pt modelId="{EAFF8539-E07E-4D64-AFCE-89F15D801187}" type="pres">
      <dgm:prSet presAssocID="{28E656C5-BBAC-4416-B45C-FB415808D092}" presName="LevelTwoTextNode" presStyleLbl="node2" presStyleIdx="1" presStyleCnt="2">
        <dgm:presLayoutVars>
          <dgm:chPref val="3"/>
        </dgm:presLayoutVars>
      </dgm:prSet>
      <dgm:spPr/>
      <dgm:t>
        <a:bodyPr/>
        <a:lstStyle/>
        <a:p>
          <a:endParaRPr lang="el-GR"/>
        </a:p>
      </dgm:t>
    </dgm:pt>
    <dgm:pt modelId="{49A489D2-7E91-4F60-A0EC-2BCA7A78CFC4}" type="pres">
      <dgm:prSet presAssocID="{28E656C5-BBAC-4416-B45C-FB415808D092}" presName="level3hierChild" presStyleCnt="0"/>
      <dgm:spPr/>
    </dgm:pt>
  </dgm:ptLst>
  <dgm:cxnLst>
    <dgm:cxn modelId="{4A4FAB1F-D607-45DB-A1A5-C0AD55619A12}" type="presOf" srcId="{FD7159ED-5614-4C83-A9DD-F1CCBB8F2EDE}" destId="{3E3B60BD-C83D-4152-99EF-5C43AB7FEC2C}" srcOrd="1" destOrd="0" presId="urn:microsoft.com/office/officeart/2005/8/layout/hierarchy2"/>
    <dgm:cxn modelId="{0FF73D51-68CA-4496-A21C-F779D9470F56}" type="presOf" srcId="{5ECCD252-785A-469C-93A6-7C00FF18BC57}" destId="{7765B7C5-3420-4A4B-A995-D71C952A8C0D}" srcOrd="0" destOrd="0" presId="urn:microsoft.com/office/officeart/2005/8/layout/hierarchy2"/>
    <dgm:cxn modelId="{12411E61-0725-4A08-A665-A16310085CA5}" type="presOf" srcId="{28E656C5-BBAC-4416-B45C-FB415808D092}" destId="{EAFF8539-E07E-4D64-AFCE-89F15D801187}" srcOrd="0" destOrd="0" presId="urn:microsoft.com/office/officeart/2005/8/layout/hierarchy2"/>
    <dgm:cxn modelId="{DA8B9710-AEFB-42C0-8534-EB1D983C452E}" type="presOf" srcId="{FD7159ED-5614-4C83-A9DD-F1CCBB8F2EDE}" destId="{5C2D7B16-AEFA-4B07-93B9-7A06DC0DC117}" srcOrd="0" destOrd="0" presId="urn:microsoft.com/office/officeart/2005/8/layout/hierarchy2"/>
    <dgm:cxn modelId="{C3A82EDA-B890-481D-BC86-BFA63C91CA9E}" type="presOf" srcId="{ECCDD30C-BD7C-4F58-AE71-3A20FD2AC5D0}" destId="{3F6AE222-EEBB-4A1E-B763-4F32ACF16C55}" srcOrd="1" destOrd="0" presId="urn:microsoft.com/office/officeart/2005/8/layout/hierarchy2"/>
    <dgm:cxn modelId="{CC2F4C1D-77E1-4D7F-A03D-349AF4FD6358}" type="presOf" srcId="{67501E43-87D1-464C-A081-AD9AE9CD440B}" destId="{9B3E5948-7DCA-4336-B09B-F01B161FD9D6}" srcOrd="0" destOrd="0" presId="urn:microsoft.com/office/officeart/2005/8/layout/hierarchy2"/>
    <dgm:cxn modelId="{33B7A0D6-1000-491D-8615-3EC0CAAF6E1F}" type="presOf" srcId="{538FFC59-4752-479C-BF0C-B719FF9FF43B}" destId="{C6922D67-13EE-45AF-AD8F-2F90FF049754}" srcOrd="0" destOrd="0" presId="urn:microsoft.com/office/officeart/2005/8/layout/hierarchy2"/>
    <dgm:cxn modelId="{70BB335F-39C9-4BB8-ADE7-1A01D6328659}" type="presOf" srcId="{ECCDD30C-BD7C-4F58-AE71-3A20FD2AC5D0}" destId="{34F342DE-4AA3-4446-B889-68B1BDF29C21}" srcOrd="0" destOrd="0" presId="urn:microsoft.com/office/officeart/2005/8/layout/hierarchy2"/>
    <dgm:cxn modelId="{DEED7E88-1629-4AEB-BD69-19ECB83B970F}" srcId="{67501E43-87D1-464C-A081-AD9AE9CD440B}" destId="{538FFC59-4752-479C-BF0C-B719FF9FF43B}" srcOrd="0" destOrd="0" parTransId="{ECCDD30C-BD7C-4F58-AE71-3A20FD2AC5D0}" sibTransId="{269B2ACB-7C91-449E-88D6-3D0A6FF8CD4E}"/>
    <dgm:cxn modelId="{C754B0B3-3F43-453C-8D42-7EE53DB232E7}" srcId="{5ECCD252-785A-469C-93A6-7C00FF18BC57}" destId="{67501E43-87D1-464C-A081-AD9AE9CD440B}" srcOrd="0" destOrd="0" parTransId="{55F1CFD4-BB8A-46FE-BC18-058775AAEE87}" sibTransId="{6F74A296-D8B8-4382-A5E7-56B7D8E433F5}"/>
    <dgm:cxn modelId="{A66341EF-A7A7-443A-AFC3-160A946E517E}" srcId="{67501E43-87D1-464C-A081-AD9AE9CD440B}" destId="{28E656C5-BBAC-4416-B45C-FB415808D092}" srcOrd="1" destOrd="0" parTransId="{FD7159ED-5614-4C83-A9DD-F1CCBB8F2EDE}" sibTransId="{88E0E151-E2EB-40C6-BA2C-E01CF3E54E81}"/>
    <dgm:cxn modelId="{B6CA4B20-ED66-4FDE-BC3C-E961363C35AD}" type="presParOf" srcId="{7765B7C5-3420-4A4B-A995-D71C952A8C0D}" destId="{A23DDDDA-7DEF-435C-9C82-7F8254B11FB7}" srcOrd="0" destOrd="0" presId="urn:microsoft.com/office/officeart/2005/8/layout/hierarchy2"/>
    <dgm:cxn modelId="{D8E31495-A45D-4928-806A-2B9895135651}" type="presParOf" srcId="{A23DDDDA-7DEF-435C-9C82-7F8254B11FB7}" destId="{9B3E5948-7DCA-4336-B09B-F01B161FD9D6}" srcOrd="0" destOrd="0" presId="urn:microsoft.com/office/officeart/2005/8/layout/hierarchy2"/>
    <dgm:cxn modelId="{E8327A25-7363-4429-B3B8-B7B630F43808}" type="presParOf" srcId="{A23DDDDA-7DEF-435C-9C82-7F8254B11FB7}" destId="{B5A5B928-D574-4195-BB09-D524317C4541}" srcOrd="1" destOrd="0" presId="urn:microsoft.com/office/officeart/2005/8/layout/hierarchy2"/>
    <dgm:cxn modelId="{DA9E28A4-3A6F-4A0D-8D43-37D8659DEBC1}" type="presParOf" srcId="{B5A5B928-D574-4195-BB09-D524317C4541}" destId="{34F342DE-4AA3-4446-B889-68B1BDF29C21}" srcOrd="0" destOrd="0" presId="urn:microsoft.com/office/officeart/2005/8/layout/hierarchy2"/>
    <dgm:cxn modelId="{4DE83A69-C70E-4745-B3E7-1DB7CE9114A0}" type="presParOf" srcId="{34F342DE-4AA3-4446-B889-68B1BDF29C21}" destId="{3F6AE222-EEBB-4A1E-B763-4F32ACF16C55}" srcOrd="0" destOrd="0" presId="urn:microsoft.com/office/officeart/2005/8/layout/hierarchy2"/>
    <dgm:cxn modelId="{F606BE04-3BD0-46A0-AADC-7ECE7C9B738F}" type="presParOf" srcId="{B5A5B928-D574-4195-BB09-D524317C4541}" destId="{B12ABC26-C385-48AE-B048-F12ADFA845B2}" srcOrd="1" destOrd="0" presId="urn:microsoft.com/office/officeart/2005/8/layout/hierarchy2"/>
    <dgm:cxn modelId="{9D784E85-BA2D-4DC1-8C4C-DEAD2079110D}" type="presParOf" srcId="{B12ABC26-C385-48AE-B048-F12ADFA845B2}" destId="{C6922D67-13EE-45AF-AD8F-2F90FF049754}" srcOrd="0" destOrd="0" presId="urn:microsoft.com/office/officeart/2005/8/layout/hierarchy2"/>
    <dgm:cxn modelId="{2B430E12-ED28-4B13-BD29-E3BAD268FF01}" type="presParOf" srcId="{B12ABC26-C385-48AE-B048-F12ADFA845B2}" destId="{87638A47-BEEA-4AE6-A30A-D4EC6FD8BAF0}" srcOrd="1" destOrd="0" presId="urn:microsoft.com/office/officeart/2005/8/layout/hierarchy2"/>
    <dgm:cxn modelId="{2E00800E-CF04-438A-9006-070D09356DB4}" type="presParOf" srcId="{B5A5B928-D574-4195-BB09-D524317C4541}" destId="{5C2D7B16-AEFA-4B07-93B9-7A06DC0DC117}" srcOrd="2" destOrd="0" presId="urn:microsoft.com/office/officeart/2005/8/layout/hierarchy2"/>
    <dgm:cxn modelId="{8AB8401A-80FD-434D-9852-FFDBB9B94EE9}" type="presParOf" srcId="{5C2D7B16-AEFA-4B07-93B9-7A06DC0DC117}" destId="{3E3B60BD-C83D-4152-99EF-5C43AB7FEC2C}" srcOrd="0" destOrd="0" presId="urn:microsoft.com/office/officeart/2005/8/layout/hierarchy2"/>
    <dgm:cxn modelId="{31D36E00-F8CC-4F1B-B044-468645FDCC12}" type="presParOf" srcId="{B5A5B928-D574-4195-BB09-D524317C4541}" destId="{96B1A0F0-27BE-4F83-96DF-8965BAB6BE71}" srcOrd="3" destOrd="0" presId="urn:microsoft.com/office/officeart/2005/8/layout/hierarchy2"/>
    <dgm:cxn modelId="{933FC614-3A6A-499C-8C49-67B32C39032D}" type="presParOf" srcId="{96B1A0F0-27BE-4F83-96DF-8965BAB6BE71}" destId="{EAFF8539-E07E-4D64-AFCE-89F15D801187}" srcOrd="0" destOrd="0" presId="urn:microsoft.com/office/officeart/2005/8/layout/hierarchy2"/>
    <dgm:cxn modelId="{F82824EF-3A49-4869-A611-B1DC2CC24A6C}" type="presParOf" srcId="{96B1A0F0-27BE-4F83-96DF-8965BAB6BE71}" destId="{49A489D2-7E91-4F60-A0EC-2BCA7A78CFC4}" srcOrd="1" destOrd="0" presId="urn:microsoft.com/office/officeart/2005/8/layout/hierarchy2"/>
  </dgm:cxnLst>
  <dgm:bg>
    <a:solidFill>
      <a:schemeClr val="accent2">
        <a:lumMod val="75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0E1BBC-E932-48C2-9F57-D077FBA0B43A}"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l-GR"/>
        </a:p>
      </dgm:t>
    </dgm:pt>
    <dgm:pt modelId="{B33CDF81-B4BF-44BC-885C-B9B154AFE610}">
      <dgm:prSet phldrT="[Κείμενο]"/>
      <dgm:spPr/>
      <dgm:t>
        <a:bodyPr/>
        <a:lstStyle/>
        <a:p>
          <a:r>
            <a:rPr lang="el-GR" dirty="0" smtClean="0"/>
            <a:t>Μονότροπες</a:t>
          </a:r>
          <a:endParaRPr lang="el-GR" dirty="0"/>
        </a:p>
      </dgm:t>
    </dgm:pt>
    <dgm:pt modelId="{6D4D5623-70FC-4E5D-8530-DA91CED7CC0B}" type="parTrans" cxnId="{AF8A7B60-4DBE-48EE-BD5A-BEDD0ECC29D2}">
      <dgm:prSet/>
      <dgm:spPr/>
      <dgm:t>
        <a:bodyPr/>
        <a:lstStyle/>
        <a:p>
          <a:endParaRPr lang="el-GR"/>
        </a:p>
      </dgm:t>
    </dgm:pt>
    <dgm:pt modelId="{3C3F51DF-50AC-4F85-9E75-538545B88BF7}" type="sibTrans" cxnId="{AF8A7B60-4DBE-48EE-BD5A-BEDD0ECC29D2}">
      <dgm:prSet/>
      <dgm:spPr/>
      <dgm:t>
        <a:bodyPr/>
        <a:lstStyle/>
        <a:p>
          <a:endParaRPr lang="el-GR"/>
        </a:p>
      </dgm:t>
    </dgm:pt>
    <dgm:pt modelId="{C5996A94-9FC1-4B1C-87CF-A83ADB62B038}">
      <dgm:prSet phldrT="[Κείμενο]"/>
      <dgm:spPr/>
      <dgm:t>
        <a:bodyPr/>
        <a:lstStyle/>
        <a:p>
          <a:r>
            <a:rPr lang="el-GR" dirty="0" smtClean="0"/>
            <a:t>Επιτρέπουν μόνο έναν συγκεκριμένο ρυθμό ταλάντωσης</a:t>
          </a:r>
          <a:endParaRPr lang="el-GR" dirty="0"/>
        </a:p>
      </dgm:t>
    </dgm:pt>
    <dgm:pt modelId="{53BA6551-3DD4-47B3-BC3C-D79261B8BBB6}" type="parTrans" cxnId="{41981241-17E2-4237-815F-F569B4963C5F}">
      <dgm:prSet/>
      <dgm:spPr/>
      <dgm:t>
        <a:bodyPr/>
        <a:lstStyle/>
        <a:p>
          <a:endParaRPr lang="el-GR"/>
        </a:p>
      </dgm:t>
    </dgm:pt>
    <dgm:pt modelId="{F287E154-7E92-4345-BE98-F7775A6EB0A3}" type="sibTrans" cxnId="{41981241-17E2-4237-815F-F569B4963C5F}">
      <dgm:prSet/>
      <dgm:spPr/>
      <dgm:t>
        <a:bodyPr/>
        <a:lstStyle/>
        <a:p>
          <a:endParaRPr lang="el-GR"/>
        </a:p>
      </dgm:t>
    </dgm:pt>
    <dgm:pt modelId="{A057B3A9-9942-4E65-8F93-08B3C87C2939}">
      <dgm:prSet phldrT="[Κείμενο]"/>
      <dgm:spPr/>
      <dgm:t>
        <a:bodyPr/>
        <a:lstStyle/>
        <a:p>
          <a:r>
            <a:rPr lang="el-GR" dirty="0" smtClean="0"/>
            <a:t>Διατηρείται για μεγαλύτερη απόσταση το φαινόμενο της διασποράς</a:t>
          </a:r>
          <a:endParaRPr lang="el-GR" dirty="0"/>
        </a:p>
      </dgm:t>
    </dgm:pt>
    <dgm:pt modelId="{358E279E-2F14-4247-A1C1-3F6EC0414D4A}" type="parTrans" cxnId="{98805133-36CB-4A45-A8BE-3243740F4472}">
      <dgm:prSet/>
      <dgm:spPr/>
      <dgm:t>
        <a:bodyPr/>
        <a:lstStyle/>
        <a:p>
          <a:endParaRPr lang="el-GR"/>
        </a:p>
      </dgm:t>
    </dgm:pt>
    <dgm:pt modelId="{14ADB746-1191-42ED-A6B8-EB8033BB4E08}" type="sibTrans" cxnId="{98805133-36CB-4A45-A8BE-3243740F4472}">
      <dgm:prSet/>
      <dgm:spPr/>
      <dgm:t>
        <a:bodyPr/>
        <a:lstStyle/>
        <a:p>
          <a:endParaRPr lang="el-GR"/>
        </a:p>
      </dgm:t>
    </dgm:pt>
    <dgm:pt modelId="{68FEC165-2080-4FC2-8D77-85D225C45F95}">
      <dgm:prSet phldrT="[Κείμενο]"/>
      <dgm:spPr/>
      <dgm:t>
        <a:bodyPr/>
        <a:lstStyle/>
        <a:p>
          <a:r>
            <a:rPr lang="el-GR" dirty="0" smtClean="0"/>
            <a:t>Πολύτροπες</a:t>
          </a:r>
          <a:endParaRPr lang="el-GR" dirty="0"/>
        </a:p>
      </dgm:t>
    </dgm:pt>
    <dgm:pt modelId="{3F6A5FBB-B864-4178-877B-BD3D1C29810E}" type="parTrans" cxnId="{C4DA520F-8498-4756-82AC-7A9343F34188}">
      <dgm:prSet/>
      <dgm:spPr/>
      <dgm:t>
        <a:bodyPr/>
        <a:lstStyle/>
        <a:p>
          <a:endParaRPr lang="el-GR"/>
        </a:p>
      </dgm:t>
    </dgm:pt>
    <dgm:pt modelId="{030BBC93-1208-4AFE-9851-7EE7F466F14A}" type="sibTrans" cxnId="{C4DA520F-8498-4756-82AC-7A9343F34188}">
      <dgm:prSet/>
      <dgm:spPr/>
      <dgm:t>
        <a:bodyPr/>
        <a:lstStyle/>
        <a:p>
          <a:endParaRPr lang="el-GR"/>
        </a:p>
      </dgm:t>
    </dgm:pt>
    <dgm:pt modelId="{00269FEF-5A07-4311-8128-916B1AFA5840}">
      <dgm:prSet phldrT="[Κείμενο]"/>
      <dgm:spPr/>
      <dgm:t>
        <a:bodyPr/>
        <a:lstStyle/>
        <a:p>
          <a:r>
            <a:rPr lang="el-GR" dirty="0" smtClean="0"/>
            <a:t>Επιτρέπουν την ταυτόχρονη μετάδοση πολλών ρυθμών  ταλάντωσης</a:t>
          </a:r>
          <a:endParaRPr lang="el-GR" dirty="0"/>
        </a:p>
      </dgm:t>
    </dgm:pt>
    <dgm:pt modelId="{17F5D759-9394-4DBA-9FCA-4BE78DCF380C}" type="parTrans" cxnId="{63E5A9B3-B59E-46D5-8990-DAB192ADB7E8}">
      <dgm:prSet/>
      <dgm:spPr/>
      <dgm:t>
        <a:bodyPr/>
        <a:lstStyle/>
        <a:p>
          <a:endParaRPr lang="el-GR"/>
        </a:p>
      </dgm:t>
    </dgm:pt>
    <dgm:pt modelId="{F4C63B35-569D-4254-BD71-AFF5289D5FB6}" type="sibTrans" cxnId="{63E5A9B3-B59E-46D5-8990-DAB192ADB7E8}">
      <dgm:prSet/>
      <dgm:spPr/>
      <dgm:t>
        <a:bodyPr/>
        <a:lstStyle/>
        <a:p>
          <a:endParaRPr lang="el-GR"/>
        </a:p>
      </dgm:t>
    </dgm:pt>
    <dgm:pt modelId="{397B7BAB-237E-433A-A813-06EAD3791468}">
      <dgm:prSet phldrT="[Κείμενο]"/>
      <dgm:spPr/>
      <dgm:t>
        <a:bodyPr/>
        <a:lstStyle/>
        <a:p>
          <a:r>
            <a:rPr lang="el-GR" dirty="0" smtClean="0"/>
            <a:t>Διατηρείται για μικρότερη απόσταση το φαινόμενο της διασποράς</a:t>
          </a:r>
          <a:endParaRPr lang="el-GR" dirty="0"/>
        </a:p>
      </dgm:t>
    </dgm:pt>
    <dgm:pt modelId="{A5F282D9-9A9E-4524-820F-D16D947CD5E6}" type="parTrans" cxnId="{DE93CAA7-7396-4420-AC55-1C5636DEA466}">
      <dgm:prSet/>
      <dgm:spPr/>
      <dgm:t>
        <a:bodyPr/>
        <a:lstStyle/>
        <a:p>
          <a:endParaRPr lang="el-GR"/>
        </a:p>
      </dgm:t>
    </dgm:pt>
    <dgm:pt modelId="{D9EDF478-BF0C-4D3F-9140-4049D7654CB2}" type="sibTrans" cxnId="{DE93CAA7-7396-4420-AC55-1C5636DEA466}">
      <dgm:prSet/>
      <dgm:spPr/>
      <dgm:t>
        <a:bodyPr/>
        <a:lstStyle/>
        <a:p>
          <a:endParaRPr lang="el-GR"/>
        </a:p>
      </dgm:t>
    </dgm:pt>
    <dgm:pt modelId="{795C1575-6F15-45E5-8BCB-461AFE40E0B2}" type="pres">
      <dgm:prSet presAssocID="{6F0E1BBC-E932-48C2-9F57-D077FBA0B43A}" presName="linearFlow" presStyleCnt="0">
        <dgm:presLayoutVars>
          <dgm:dir/>
          <dgm:animLvl val="lvl"/>
          <dgm:resizeHandles/>
        </dgm:presLayoutVars>
      </dgm:prSet>
      <dgm:spPr/>
      <dgm:t>
        <a:bodyPr/>
        <a:lstStyle/>
        <a:p>
          <a:endParaRPr lang="el-GR"/>
        </a:p>
      </dgm:t>
    </dgm:pt>
    <dgm:pt modelId="{98C13EF5-C6A3-412A-9AA6-57E64D76B9E2}" type="pres">
      <dgm:prSet presAssocID="{B33CDF81-B4BF-44BC-885C-B9B154AFE610}" presName="compositeNode" presStyleCnt="0">
        <dgm:presLayoutVars>
          <dgm:bulletEnabled val="1"/>
        </dgm:presLayoutVars>
      </dgm:prSet>
      <dgm:spPr/>
    </dgm:pt>
    <dgm:pt modelId="{90FB034E-6FCF-40F1-93CC-D394BE251985}" type="pres">
      <dgm:prSet presAssocID="{B33CDF81-B4BF-44BC-885C-B9B154AFE610}" presName="image" presStyleLbl="fgImgPlace1" presStyleIdx="0" presStyleCnt="2" custFlipVert="1" custFlipHor="1" custScaleX="3959" custScaleY="3959" custLinFactX="100000" custLinFactNeighborX="194080" custLinFactNeighborY="43962"/>
      <dgm:spPr>
        <a:solidFill>
          <a:schemeClr val="accent1">
            <a:tint val="50000"/>
            <a:hueOff val="0"/>
            <a:satOff val="0"/>
            <a:lumOff val="0"/>
            <a:alpha val="0"/>
          </a:schemeClr>
        </a:solidFill>
      </dgm:spPr>
    </dgm:pt>
    <dgm:pt modelId="{94FCB2B5-082A-49FB-852E-B53E2D3897F5}" type="pres">
      <dgm:prSet presAssocID="{B33CDF81-B4BF-44BC-885C-B9B154AFE610}" presName="childNode" presStyleLbl="node1" presStyleIdx="0" presStyleCnt="2" custLinFactNeighborX="4195" custLinFactNeighborY="2860">
        <dgm:presLayoutVars>
          <dgm:bulletEnabled val="1"/>
        </dgm:presLayoutVars>
      </dgm:prSet>
      <dgm:spPr/>
      <dgm:t>
        <a:bodyPr/>
        <a:lstStyle/>
        <a:p>
          <a:endParaRPr lang="el-GR"/>
        </a:p>
      </dgm:t>
    </dgm:pt>
    <dgm:pt modelId="{3437E3C7-9F93-4032-9C85-0CA7E95CC5DE}" type="pres">
      <dgm:prSet presAssocID="{B33CDF81-B4BF-44BC-885C-B9B154AFE610}" presName="parentNode" presStyleLbl="revTx" presStyleIdx="0" presStyleCnt="2" custLinFactNeighborX="3542" custLinFactNeighborY="2860">
        <dgm:presLayoutVars>
          <dgm:chMax val="0"/>
          <dgm:bulletEnabled val="1"/>
        </dgm:presLayoutVars>
      </dgm:prSet>
      <dgm:spPr/>
      <dgm:t>
        <a:bodyPr/>
        <a:lstStyle/>
        <a:p>
          <a:endParaRPr lang="el-GR"/>
        </a:p>
      </dgm:t>
    </dgm:pt>
    <dgm:pt modelId="{F95A6C05-0D9B-4D02-A24D-AD7BAD3FE573}" type="pres">
      <dgm:prSet presAssocID="{3C3F51DF-50AC-4F85-9E75-538545B88BF7}" presName="sibTrans" presStyleCnt="0"/>
      <dgm:spPr/>
    </dgm:pt>
    <dgm:pt modelId="{39B9B134-F567-4636-A335-169216D922FD}" type="pres">
      <dgm:prSet presAssocID="{68FEC165-2080-4FC2-8D77-85D225C45F95}" presName="compositeNode" presStyleCnt="0">
        <dgm:presLayoutVars>
          <dgm:bulletEnabled val="1"/>
        </dgm:presLayoutVars>
      </dgm:prSet>
      <dgm:spPr/>
    </dgm:pt>
    <dgm:pt modelId="{37C07DB4-ED4C-4A8E-83AC-C6D3290DDDDF}" type="pres">
      <dgm:prSet presAssocID="{68FEC165-2080-4FC2-8D77-85D225C45F95}" presName="image" presStyleLbl="fgImgPlace1" presStyleIdx="1" presStyleCnt="2" custFlipVert="1" custFlipHor="1" custScaleX="5683" custScaleY="3959" custLinFactNeighborX="-74289" custLinFactNeighborY="43962"/>
      <dgm:spPr>
        <a:noFill/>
      </dgm:spPr>
    </dgm:pt>
    <dgm:pt modelId="{A01774B1-0356-4D3B-9AE2-6FF984CB1C95}" type="pres">
      <dgm:prSet presAssocID="{68FEC165-2080-4FC2-8D77-85D225C45F95}" presName="childNode" presStyleLbl="node1" presStyleIdx="1" presStyleCnt="2" custLinFactNeighborX="-5053" custLinFactNeighborY="2860">
        <dgm:presLayoutVars>
          <dgm:bulletEnabled val="1"/>
        </dgm:presLayoutVars>
      </dgm:prSet>
      <dgm:spPr/>
      <dgm:t>
        <a:bodyPr/>
        <a:lstStyle/>
        <a:p>
          <a:endParaRPr lang="el-GR"/>
        </a:p>
      </dgm:t>
    </dgm:pt>
    <dgm:pt modelId="{0DDC7033-50AF-43C3-8836-302F96732184}" type="pres">
      <dgm:prSet presAssocID="{68FEC165-2080-4FC2-8D77-85D225C45F95}" presName="parentNode" presStyleLbl="revTx" presStyleIdx="1" presStyleCnt="2" custLinFactNeighborX="-30789" custLinFactNeighborY="857">
        <dgm:presLayoutVars>
          <dgm:chMax val="0"/>
          <dgm:bulletEnabled val="1"/>
        </dgm:presLayoutVars>
      </dgm:prSet>
      <dgm:spPr/>
      <dgm:t>
        <a:bodyPr/>
        <a:lstStyle/>
        <a:p>
          <a:endParaRPr lang="el-GR"/>
        </a:p>
      </dgm:t>
    </dgm:pt>
  </dgm:ptLst>
  <dgm:cxnLst>
    <dgm:cxn modelId="{F0B6F490-E2C0-4C2E-81CB-D0A54B2E8F86}" type="presOf" srcId="{B33CDF81-B4BF-44BC-885C-B9B154AFE610}" destId="{3437E3C7-9F93-4032-9C85-0CA7E95CC5DE}" srcOrd="0" destOrd="0" presId="urn:microsoft.com/office/officeart/2005/8/layout/hList2"/>
    <dgm:cxn modelId="{805C97BA-29AE-4F0A-83C0-CC56FAB306F6}" type="presOf" srcId="{397B7BAB-237E-433A-A813-06EAD3791468}" destId="{A01774B1-0356-4D3B-9AE2-6FF984CB1C95}" srcOrd="0" destOrd="1" presId="urn:microsoft.com/office/officeart/2005/8/layout/hList2"/>
    <dgm:cxn modelId="{6B93D47B-850E-4A2B-87B6-D6A83B087204}" type="presOf" srcId="{6F0E1BBC-E932-48C2-9F57-D077FBA0B43A}" destId="{795C1575-6F15-45E5-8BCB-461AFE40E0B2}" srcOrd="0" destOrd="0" presId="urn:microsoft.com/office/officeart/2005/8/layout/hList2"/>
    <dgm:cxn modelId="{98805133-36CB-4A45-A8BE-3243740F4472}" srcId="{B33CDF81-B4BF-44BC-885C-B9B154AFE610}" destId="{A057B3A9-9942-4E65-8F93-08B3C87C2939}" srcOrd="1" destOrd="0" parTransId="{358E279E-2F14-4247-A1C1-3F6EC0414D4A}" sibTransId="{14ADB746-1191-42ED-A6B8-EB8033BB4E08}"/>
    <dgm:cxn modelId="{6D98B08C-C0AF-48A4-A519-E510CFDC334E}" type="presOf" srcId="{A057B3A9-9942-4E65-8F93-08B3C87C2939}" destId="{94FCB2B5-082A-49FB-852E-B53E2D3897F5}" srcOrd="0" destOrd="1" presId="urn:microsoft.com/office/officeart/2005/8/layout/hList2"/>
    <dgm:cxn modelId="{C525EC5E-1A79-4ECF-B652-25BD613C1AA2}" type="presOf" srcId="{00269FEF-5A07-4311-8128-916B1AFA5840}" destId="{A01774B1-0356-4D3B-9AE2-6FF984CB1C95}" srcOrd="0" destOrd="0" presId="urn:microsoft.com/office/officeart/2005/8/layout/hList2"/>
    <dgm:cxn modelId="{AF8A7B60-4DBE-48EE-BD5A-BEDD0ECC29D2}" srcId="{6F0E1BBC-E932-48C2-9F57-D077FBA0B43A}" destId="{B33CDF81-B4BF-44BC-885C-B9B154AFE610}" srcOrd="0" destOrd="0" parTransId="{6D4D5623-70FC-4E5D-8530-DA91CED7CC0B}" sibTransId="{3C3F51DF-50AC-4F85-9E75-538545B88BF7}"/>
    <dgm:cxn modelId="{63E5A9B3-B59E-46D5-8990-DAB192ADB7E8}" srcId="{68FEC165-2080-4FC2-8D77-85D225C45F95}" destId="{00269FEF-5A07-4311-8128-916B1AFA5840}" srcOrd="0" destOrd="0" parTransId="{17F5D759-9394-4DBA-9FCA-4BE78DCF380C}" sibTransId="{F4C63B35-569D-4254-BD71-AFF5289D5FB6}"/>
    <dgm:cxn modelId="{1D11F083-3E95-4E45-8CDD-817C0B767253}" type="presOf" srcId="{68FEC165-2080-4FC2-8D77-85D225C45F95}" destId="{0DDC7033-50AF-43C3-8836-302F96732184}" srcOrd="0" destOrd="0" presId="urn:microsoft.com/office/officeart/2005/8/layout/hList2"/>
    <dgm:cxn modelId="{C4DA520F-8498-4756-82AC-7A9343F34188}" srcId="{6F0E1BBC-E932-48C2-9F57-D077FBA0B43A}" destId="{68FEC165-2080-4FC2-8D77-85D225C45F95}" srcOrd="1" destOrd="0" parTransId="{3F6A5FBB-B864-4178-877B-BD3D1C29810E}" sibTransId="{030BBC93-1208-4AFE-9851-7EE7F466F14A}"/>
    <dgm:cxn modelId="{DE93CAA7-7396-4420-AC55-1C5636DEA466}" srcId="{68FEC165-2080-4FC2-8D77-85D225C45F95}" destId="{397B7BAB-237E-433A-A813-06EAD3791468}" srcOrd="1" destOrd="0" parTransId="{A5F282D9-9A9E-4524-820F-D16D947CD5E6}" sibTransId="{D9EDF478-BF0C-4D3F-9140-4049D7654CB2}"/>
    <dgm:cxn modelId="{41981241-17E2-4237-815F-F569B4963C5F}" srcId="{B33CDF81-B4BF-44BC-885C-B9B154AFE610}" destId="{C5996A94-9FC1-4B1C-87CF-A83ADB62B038}" srcOrd="0" destOrd="0" parTransId="{53BA6551-3DD4-47B3-BC3C-D79261B8BBB6}" sibTransId="{F287E154-7E92-4345-BE98-F7775A6EB0A3}"/>
    <dgm:cxn modelId="{FA3C5401-8D83-4B49-8EE9-63AC76688F5A}" type="presOf" srcId="{C5996A94-9FC1-4B1C-87CF-A83ADB62B038}" destId="{94FCB2B5-082A-49FB-852E-B53E2D3897F5}" srcOrd="0" destOrd="0" presId="urn:microsoft.com/office/officeart/2005/8/layout/hList2"/>
    <dgm:cxn modelId="{6B1613B1-875F-438B-B934-8C46D2194F1F}" type="presParOf" srcId="{795C1575-6F15-45E5-8BCB-461AFE40E0B2}" destId="{98C13EF5-C6A3-412A-9AA6-57E64D76B9E2}" srcOrd="0" destOrd="0" presId="urn:microsoft.com/office/officeart/2005/8/layout/hList2"/>
    <dgm:cxn modelId="{67747248-B2BD-4032-AA51-CD5349103382}" type="presParOf" srcId="{98C13EF5-C6A3-412A-9AA6-57E64D76B9E2}" destId="{90FB034E-6FCF-40F1-93CC-D394BE251985}" srcOrd="0" destOrd="0" presId="urn:microsoft.com/office/officeart/2005/8/layout/hList2"/>
    <dgm:cxn modelId="{14F28563-A8B5-4858-A839-D36BD39B5002}" type="presParOf" srcId="{98C13EF5-C6A3-412A-9AA6-57E64D76B9E2}" destId="{94FCB2B5-082A-49FB-852E-B53E2D3897F5}" srcOrd="1" destOrd="0" presId="urn:microsoft.com/office/officeart/2005/8/layout/hList2"/>
    <dgm:cxn modelId="{2ADC5E8D-CC31-4DF3-A894-3DBFD9236F85}" type="presParOf" srcId="{98C13EF5-C6A3-412A-9AA6-57E64D76B9E2}" destId="{3437E3C7-9F93-4032-9C85-0CA7E95CC5DE}" srcOrd="2" destOrd="0" presId="urn:microsoft.com/office/officeart/2005/8/layout/hList2"/>
    <dgm:cxn modelId="{6527E68A-9C2C-45D5-88D2-F62722145EA6}" type="presParOf" srcId="{795C1575-6F15-45E5-8BCB-461AFE40E0B2}" destId="{F95A6C05-0D9B-4D02-A24D-AD7BAD3FE573}" srcOrd="1" destOrd="0" presId="urn:microsoft.com/office/officeart/2005/8/layout/hList2"/>
    <dgm:cxn modelId="{68EF5F14-2B7F-4A47-AD21-272F52F80BC9}" type="presParOf" srcId="{795C1575-6F15-45E5-8BCB-461AFE40E0B2}" destId="{39B9B134-F567-4636-A335-169216D922FD}" srcOrd="2" destOrd="0" presId="urn:microsoft.com/office/officeart/2005/8/layout/hList2"/>
    <dgm:cxn modelId="{D41E69B6-3D37-4369-B5DF-21B3606D64EC}" type="presParOf" srcId="{39B9B134-F567-4636-A335-169216D922FD}" destId="{37C07DB4-ED4C-4A8E-83AC-C6D3290DDDDF}" srcOrd="0" destOrd="0" presId="urn:microsoft.com/office/officeart/2005/8/layout/hList2"/>
    <dgm:cxn modelId="{8CE377CA-7DE6-4F20-AC8F-A4BE0BC7BB07}" type="presParOf" srcId="{39B9B134-F567-4636-A335-169216D922FD}" destId="{A01774B1-0356-4D3B-9AE2-6FF984CB1C95}" srcOrd="1" destOrd="0" presId="urn:microsoft.com/office/officeart/2005/8/layout/hList2"/>
    <dgm:cxn modelId="{AC0C6FE6-424A-4431-9CE1-C4B30A261292}" type="presParOf" srcId="{39B9B134-F567-4636-A335-169216D922FD}" destId="{0DDC7033-50AF-43C3-8836-302F96732184}" srcOrd="2" destOrd="0" presId="urn:microsoft.com/office/officeart/2005/8/layout/hList2"/>
  </dgm:cxnLst>
  <dgm:bg>
    <a:solidFill>
      <a:schemeClr val="accent2">
        <a:lumMod val="75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3E5948-7DCA-4336-B09B-F01B161FD9D6}">
      <dsp:nvSpPr>
        <dsp:cNvPr id="0" name=""/>
        <dsp:cNvSpPr/>
      </dsp:nvSpPr>
      <dsp:spPr>
        <a:xfrm>
          <a:off x="4846" y="1338478"/>
          <a:ext cx="3424961" cy="17124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l-GR" sz="4800" kern="1200" dirty="0" smtClean="0"/>
            <a:t>Οπτικές Ίνες</a:t>
          </a:r>
          <a:endParaRPr lang="el-GR" sz="4800" kern="1200" dirty="0"/>
        </a:p>
      </dsp:txBody>
      <dsp:txXfrm>
        <a:off x="4846" y="1338478"/>
        <a:ext cx="3424961" cy="1712480"/>
      </dsp:txXfrm>
    </dsp:sp>
    <dsp:sp modelId="{34F342DE-4AA3-4446-B889-68B1BDF29C21}">
      <dsp:nvSpPr>
        <dsp:cNvPr id="0" name=""/>
        <dsp:cNvSpPr/>
      </dsp:nvSpPr>
      <dsp:spPr>
        <a:xfrm rot="19457599">
          <a:off x="3271229" y="1667268"/>
          <a:ext cx="1687141" cy="70224"/>
        </a:xfrm>
        <a:custGeom>
          <a:avLst/>
          <a:gdLst/>
          <a:ahLst/>
          <a:cxnLst/>
          <a:rect l="0" t="0" r="0" b="0"/>
          <a:pathLst>
            <a:path>
              <a:moveTo>
                <a:pt x="0" y="35112"/>
              </a:moveTo>
              <a:lnTo>
                <a:pt x="1687141" y="3511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l-GR" sz="600" kern="1200"/>
        </a:p>
      </dsp:txBody>
      <dsp:txXfrm rot="19457599">
        <a:off x="4072621" y="1660201"/>
        <a:ext cx="84357" cy="84357"/>
      </dsp:txXfrm>
    </dsp:sp>
    <dsp:sp modelId="{C6922D67-13EE-45AF-AD8F-2F90FF049754}">
      <dsp:nvSpPr>
        <dsp:cNvPr id="0" name=""/>
        <dsp:cNvSpPr/>
      </dsp:nvSpPr>
      <dsp:spPr>
        <a:xfrm>
          <a:off x="4799792" y="353801"/>
          <a:ext cx="3424961" cy="17124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l-GR" sz="4800" kern="1200" dirty="0" smtClean="0"/>
            <a:t>Μονότροπες</a:t>
          </a:r>
          <a:endParaRPr lang="el-GR" sz="4800" kern="1200" dirty="0"/>
        </a:p>
      </dsp:txBody>
      <dsp:txXfrm>
        <a:off x="4799792" y="353801"/>
        <a:ext cx="3424961" cy="1712480"/>
      </dsp:txXfrm>
    </dsp:sp>
    <dsp:sp modelId="{5C2D7B16-AEFA-4B07-93B9-7A06DC0DC117}">
      <dsp:nvSpPr>
        <dsp:cNvPr id="0" name=""/>
        <dsp:cNvSpPr/>
      </dsp:nvSpPr>
      <dsp:spPr>
        <a:xfrm rot="2142401">
          <a:off x="3271229" y="2651944"/>
          <a:ext cx="1687141" cy="70224"/>
        </a:xfrm>
        <a:custGeom>
          <a:avLst/>
          <a:gdLst/>
          <a:ahLst/>
          <a:cxnLst/>
          <a:rect l="0" t="0" r="0" b="0"/>
          <a:pathLst>
            <a:path>
              <a:moveTo>
                <a:pt x="0" y="35112"/>
              </a:moveTo>
              <a:lnTo>
                <a:pt x="1687141" y="3511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l-GR" sz="600" kern="1200"/>
        </a:p>
      </dsp:txBody>
      <dsp:txXfrm rot="2142401">
        <a:off x="4072621" y="2644878"/>
        <a:ext cx="84357" cy="84357"/>
      </dsp:txXfrm>
    </dsp:sp>
    <dsp:sp modelId="{EAFF8539-E07E-4D64-AFCE-89F15D801187}">
      <dsp:nvSpPr>
        <dsp:cNvPr id="0" name=""/>
        <dsp:cNvSpPr/>
      </dsp:nvSpPr>
      <dsp:spPr>
        <a:xfrm>
          <a:off x="4799792" y="2323154"/>
          <a:ext cx="3424961" cy="171248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l-GR" sz="4800" kern="1200" dirty="0" smtClean="0"/>
            <a:t>Πολύτροπες</a:t>
          </a:r>
          <a:endParaRPr lang="el-GR" sz="4800" kern="1200" dirty="0"/>
        </a:p>
      </dsp:txBody>
      <dsp:txXfrm>
        <a:off x="4799792" y="2323154"/>
        <a:ext cx="3424961" cy="17124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37E3C7-9F93-4032-9C85-0CA7E95CC5DE}">
      <dsp:nvSpPr>
        <dsp:cNvPr id="0" name=""/>
        <dsp:cNvSpPr/>
      </dsp:nvSpPr>
      <dsp:spPr>
        <a:xfrm rot="16200000">
          <a:off x="-1418517" y="2210587"/>
          <a:ext cx="3594639" cy="61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41153" bIns="0" numCol="1" spcCol="1270" anchor="t" anchorCtr="0">
          <a:noAutofit/>
        </a:bodyPr>
        <a:lstStyle/>
        <a:p>
          <a:pPr lvl="0" algn="r" defTabSz="1911350">
            <a:lnSpc>
              <a:spcPct val="90000"/>
            </a:lnSpc>
            <a:spcBef>
              <a:spcPct val="0"/>
            </a:spcBef>
            <a:spcAft>
              <a:spcPct val="35000"/>
            </a:spcAft>
          </a:pPr>
          <a:r>
            <a:rPr lang="el-GR" sz="4300" kern="1200" dirty="0" smtClean="0"/>
            <a:t>Μονότροπες</a:t>
          </a:r>
          <a:endParaRPr lang="el-GR" sz="4300" kern="1200" dirty="0"/>
        </a:p>
      </dsp:txBody>
      <dsp:txXfrm rot="16200000">
        <a:off x="-1418517" y="2210587"/>
        <a:ext cx="3594639" cy="613590"/>
      </dsp:txXfrm>
    </dsp:sp>
    <dsp:sp modelId="{94FCB2B5-082A-49FB-852E-B53E2D3897F5}">
      <dsp:nvSpPr>
        <dsp:cNvPr id="0" name=""/>
        <dsp:cNvSpPr/>
      </dsp:nvSpPr>
      <dsp:spPr>
        <a:xfrm>
          <a:off x="792076" y="720063"/>
          <a:ext cx="3056333" cy="3594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541153" rIns="192024" bIns="192024" numCol="1" spcCol="1270" anchor="t" anchorCtr="0">
          <a:noAutofit/>
        </a:bodyPr>
        <a:lstStyle/>
        <a:p>
          <a:pPr marL="228600" lvl="1" indent="-228600" algn="l" defTabSz="933450">
            <a:lnSpc>
              <a:spcPct val="90000"/>
            </a:lnSpc>
            <a:spcBef>
              <a:spcPct val="0"/>
            </a:spcBef>
            <a:spcAft>
              <a:spcPct val="15000"/>
            </a:spcAft>
            <a:buChar char="••"/>
          </a:pPr>
          <a:r>
            <a:rPr lang="el-GR" sz="2100" kern="1200" dirty="0" smtClean="0"/>
            <a:t>Επιτρέπουν μόνο έναν συγκεκριμένο ρυθμό ταλάντωσης</a:t>
          </a:r>
          <a:endParaRPr lang="el-GR" sz="2100" kern="1200" dirty="0"/>
        </a:p>
        <a:p>
          <a:pPr marL="228600" lvl="1" indent="-228600" algn="l" defTabSz="933450">
            <a:lnSpc>
              <a:spcPct val="90000"/>
            </a:lnSpc>
            <a:spcBef>
              <a:spcPct val="0"/>
            </a:spcBef>
            <a:spcAft>
              <a:spcPct val="15000"/>
            </a:spcAft>
            <a:buChar char="••"/>
          </a:pPr>
          <a:r>
            <a:rPr lang="el-GR" sz="2100" kern="1200" dirty="0" smtClean="0"/>
            <a:t>Διατηρείται για μεγαλύτερη απόσταση το φαινόμενο της διασποράς</a:t>
          </a:r>
          <a:endParaRPr lang="el-GR" sz="2100" kern="1200" dirty="0"/>
        </a:p>
      </dsp:txBody>
      <dsp:txXfrm>
        <a:off x="792076" y="720063"/>
        <a:ext cx="3056333" cy="3594639"/>
      </dsp:txXfrm>
    </dsp:sp>
    <dsp:sp modelId="{90FB034E-6FCF-40F1-93CC-D394BE251985}">
      <dsp:nvSpPr>
        <dsp:cNvPr id="0" name=""/>
        <dsp:cNvSpPr/>
      </dsp:nvSpPr>
      <dsp:spPr>
        <a:xfrm flipH="1" flipV="1">
          <a:off x="4248467" y="936109"/>
          <a:ext cx="48584" cy="48584"/>
        </a:xfrm>
        <a:prstGeom prst="rect">
          <a:avLst/>
        </a:prstGeom>
        <a:solidFill>
          <a:schemeClr val="accent1">
            <a:tint val="50000"/>
            <a:hueOff val="0"/>
            <a:satOff val="0"/>
            <a:lumOff val="0"/>
            <a:alpha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DC7033-50AF-43C3-8836-302F96732184}">
      <dsp:nvSpPr>
        <dsp:cNvPr id="0" name=""/>
        <dsp:cNvSpPr/>
      </dsp:nvSpPr>
      <dsp:spPr>
        <a:xfrm rot="16200000">
          <a:off x="2829960" y="2138587"/>
          <a:ext cx="3594639" cy="61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541153" bIns="0" numCol="1" spcCol="1270" anchor="t" anchorCtr="0">
          <a:noAutofit/>
        </a:bodyPr>
        <a:lstStyle/>
        <a:p>
          <a:pPr lvl="0" algn="r" defTabSz="1911350">
            <a:lnSpc>
              <a:spcPct val="90000"/>
            </a:lnSpc>
            <a:spcBef>
              <a:spcPct val="0"/>
            </a:spcBef>
            <a:spcAft>
              <a:spcPct val="35000"/>
            </a:spcAft>
          </a:pPr>
          <a:r>
            <a:rPr lang="el-GR" sz="4300" kern="1200" dirty="0" smtClean="0"/>
            <a:t>Πολύτροπες</a:t>
          </a:r>
          <a:endParaRPr lang="el-GR" sz="4300" kern="1200" dirty="0"/>
        </a:p>
      </dsp:txBody>
      <dsp:txXfrm rot="16200000">
        <a:off x="2829960" y="2138587"/>
        <a:ext cx="3594639" cy="613590"/>
      </dsp:txXfrm>
    </dsp:sp>
    <dsp:sp modelId="{A01774B1-0356-4D3B-9AE2-6FF984CB1C95}">
      <dsp:nvSpPr>
        <dsp:cNvPr id="0" name=""/>
        <dsp:cNvSpPr/>
      </dsp:nvSpPr>
      <dsp:spPr>
        <a:xfrm>
          <a:off x="4968557" y="720063"/>
          <a:ext cx="3056333" cy="3594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541153" rIns="192024" bIns="192024" numCol="1" spcCol="1270" anchor="t" anchorCtr="0">
          <a:noAutofit/>
        </a:bodyPr>
        <a:lstStyle/>
        <a:p>
          <a:pPr marL="228600" lvl="1" indent="-228600" algn="l" defTabSz="933450">
            <a:lnSpc>
              <a:spcPct val="90000"/>
            </a:lnSpc>
            <a:spcBef>
              <a:spcPct val="0"/>
            </a:spcBef>
            <a:spcAft>
              <a:spcPct val="15000"/>
            </a:spcAft>
            <a:buChar char="••"/>
          </a:pPr>
          <a:r>
            <a:rPr lang="el-GR" sz="2100" kern="1200" dirty="0" smtClean="0"/>
            <a:t>Επιτρέπουν την ταυτόχρονη μετάδοση πολλών ρυθμών  ταλάντωσης</a:t>
          </a:r>
          <a:endParaRPr lang="el-GR" sz="2100" kern="1200" dirty="0"/>
        </a:p>
        <a:p>
          <a:pPr marL="228600" lvl="1" indent="-228600" algn="l" defTabSz="933450">
            <a:lnSpc>
              <a:spcPct val="90000"/>
            </a:lnSpc>
            <a:spcBef>
              <a:spcPct val="0"/>
            </a:spcBef>
            <a:spcAft>
              <a:spcPct val="15000"/>
            </a:spcAft>
            <a:buChar char="••"/>
          </a:pPr>
          <a:r>
            <a:rPr lang="el-GR" sz="2100" kern="1200" dirty="0" smtClean="0"/>
            <a:t>Διατηρείται για μικρότερη απόσταση το φαινόμενο της διασποράς</a:t>
          </a:r>
          <a:endParaRPr lang="el-GR" sz="2100" kern="1200" dirty="0"/>
        </a:p>
      </dsp:txBody>
      <dsp:txXfrm>
        <a:off x="4968557" y="720063"/>
        <a:ext cx="3056333" cy="3594639"/>
      </dsp:txXfrm>
    </dsp:sp>
    <dsp:sp modelId="{37C07DB4-ED4C-4A8E-83AC-C6D3290DDDDF}">
      <dsp:nvSpPr>
        <dsp:cNvPr id="0" name=""/>
        <dsp:cNvSpPr/>
      </dsp:nvSpPr>
      <dsp:spPr>
        <a:xfrm flipH="1" flipV="1">
          <a:off x="4176462" y="936109"/>
          <a:ext cx="69740" cy="48584"/>
        </a:xfrm>
        <a:prstGeom prst="rect">
          <a:avLst/>
        </a:prstGeom>
        <a:no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F2E3F5-F583-408A-810C-20D47B17EC09}" type="datetimeFigureOut">
              <a:rPr lang="el-GR" smtClean="0"/>
              <a:pPr/>
              <a:t>02/04/2013</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3C1B3B-F8C3-4F1C-A013-53AEE0202B77}"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A3C1B3B-F8C3-4F1C-A013-53AEE0202B77}" type="slidenum">
              <a:rPr lang="el-GR" smtClean="0"/>
              <a:pPr/>
              <a:t>10</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A3C1B3B-F8C3-4F1C-A013-53AEE0202B77}" type="slidenum">
              <a:rPr lang="el-GR" smtClean="0"/>
              <a:pPr/>
              <a:t>11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25DADC5-A82A-4664-A8FD-26CD463B3D72}" type="datetime1">
              <a:rPr lang="el-GR" smtClean="0"/>
              <a:pPr/>
              <a:t>02/04/2013</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4A3A809-AD36-42A4-98FE-16358059AF41}" type="datetime1">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560E882-A7AB-4B47-89AF-412CCE9A1B82}" type="datetime1">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CF58350-AFA5-440D-BE27-626400E1C6D2}" type="datetime1">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346A1B1-FEE1-4661-BA81-B9E9228FDDC9}" type="datetime1">
              <a:rPr lang="el-GR" smtClean="0"/>
              <a:pPr/>
              <a:t>02/04/2013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C365EF8-FE98-4246-B3FB-E630B0A26A3B}" type="datetime1">
              <a:rPr lang="el-GR" smtClean="0"/>
              <a:pPr/>
              <a:t>02/04/2013</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8E405AB-03B4-4EB8-923E-2F6136DAF078}" type="datetime1">
              <a:rPr lang="el-GR" smtClean="0"/>
              <a:pPr/>
              <a:t>02/04/2013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A33BFB4-ECC2-4411-AD4A-6C770AEB7DCA}" type="datetime1">
              <a:rPr lang="el-GR" smtClean="0"/>
              <a:pPr/>
              <a:t>02/04/2013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7881266-91AB-40E0-8B53-2BD9BDB5CC14}" type="datetime1">
              <a:rPr lang="el-GR" smtClean="0"/>
              <a:pPr/>
              <a:t>02/04/2013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9A0A519-C97A-4F55-92F8-42F43FAC7232}"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CB0490-9972-4676-A3C7-FF753E8E7166}" type="datetime1">
              <a:rPr lang="el-GR" smtClean="0"/>
              <a:pPr/>
              <a:t>02/04/2013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B9A0A519-C97A-4F55-92F8-42F43FAC7232}"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82355C-58EA-4802-9F18-6F39DCCCC0B4}" type="datetime1">
              <a:rPr lang="el-GR" smtClean="0"/>
              <a:pPr/>
              <a:t>02/04/2013</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9A0A519-C97A-4F55-92F8-42F43FAC7232}"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C:\Users\&#923;&#949;&#969;&#957;&#953;&#948;&#945;&#962;\Desktop\04%20&#927;&#960;&#964;&#953;&#954;&#941;&#962;%20&#943;&#957;&#949;&#962;.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8000" dirty="0" smtClean="0">
                <a:solidFill>
                  <a:schemeClr val="accent2">
                    <a:lumMod val="50000"/>
                  </a:schemeClr>
                </a:solidFill>
                <a:cs typeface="Arabic Typesetting" pitchFamily="66" charset="-78"/>
              </a:rPr>
              <a:t>Οπτικές Ίνες</a:t>
            </a:r>
            <a:endParaRPr lang="el-GR" sz="8000" dirty="0">
              <a:solidFill>
                <a:schemeClr val="accent2">
                  <a:lumMod val="50000"/>
                </a:schemeClr>
              </a:solidFill>
              <a:cs typeface="Arabic Typesetting" pitchFamily="66" charset="-78"/>
            </a:endParaRPr>
          </a:p>
        </p:txBody>
      </p:sp>
      <p:sp>
        <p:nvSpPr>
          <p:cNvPr id="3" name="2 - Υπότιτλος"/>
          <p:cNvSpPr>
            <a:spLocks noGrp="1"/>
          </p:cNvSpPr>
          <p:nvPr>
            <p:ph type="subTitle" idx="1"/>
          </p:nvPr>
        </p:nvSpPr>
        <p:spPr>
          <a:xfrm>
            <a:off x="533400" y="3228536"/>
            <a:ext cx="8610600" cy="3368816"/>
          </a:xfrm>
        </p:spPr>
        <p:txBody>
          <a:bodyPr numCol="1">
            <a:noAutofit/>
          </a:bodyPr>
          <a:lstStyle/>
          <a:p>
            <a:pPr marL="571500" indent="-571500" algn="l"/>
            <a:r>
              <a:rPr lang="el-GR" sz="1800" dirty="0" smtClean="0">
                <a:solidFill>
                  <a:schemeClr val="tx2">
                    <a:lumMod val="75000"/>
                  </a:schemeClr>
                </a:solidFill>
              </a:rPr>
              <a:t>Μαθητές  που εργάστηκαν :</a:t>
            </a:r>
          </a:p>
          <a:p>
            <a:pPr marL="571500" indent="-571500" algn="l"/>
            <a:r>
              <a:rPr lang="el-GR" sz="1800" dirty="0">
                <a:solidFill>
                  <a:schemeClr val="tx2">
                    <a:lumMod val="75000"/>
                  </a:schemeClr>
                </a:solidFill>
              </a:rPr>
              <a:t> </a:t>
            </a:r>
            <a:r>
              <a:rPr lang="el-GR" sz="1800" dirty="0" smtClean="0">
                <a:solidFill>
                  <a:schemeClr val="tx2">
                    <a:lumMod val="75000"/>
                  </a:schemeClr>
                </a:solidFill>
              </a:rPr>
              <a:t>         Γαλακτίδης Παναγιώτης</a:t>
            </a:r>
          </a:p>
          <a:p>
            <a:pPr marL="571500" indent="-571500" algn="l"/>
            <a:r>
              <a:rPr lang="el-GR" sz="1800" dirty="0">
                <a:solidFill>
                  <a:schemeClr val="tx2">
                    <a:lumMod val="75000"/>
                  </a:schemeClr>
                </a:solidFill>
              </a:rPr>
              <a:t> </a:t>
            </a:r>
            <a:r>
              <a:rPr lang="el-GR" sz="1800" dirty="0" smtClean="0">
                <a:solidFill>
                  <a:schemeClr val="tx2">
                    <a:lumMod val="75000"/>
                  </a:schemeClr>
                </a:solidFill>
              </a:rPr>
              <a:t>         Γεωργοπούλου Αφροδίτη-Καλλιόπη</a:t>
            </a:r>
          </a:p>
          <a:p>
            <a:pPr marL="571500" indent="-571500" algn="l"/>
            <a:r>
              <a:rPr lang="el-GR" sz="1800" dirty="0">
                <a:solidFill>
                  <a:schemeClr val="tx2">
                    <a:lumMod val="75000"/>
                  </a:schemeClr>
                </a:solidFill>
              </a:rPr>
              <a:t> </a:t>
            </a:r>
            <a:r>
              <a:rPr lang="el-GR" sz="1800" dirty="0" smtClean="0">
                <a:solidFill>
                  <a:schemeClr val="tx2">
                    <a:lumMod val="75000"/>
                  </a:schemeClr>
                </a:solidFill>
              </a:rPr>
              <a:t>         Γκαβάκος Βασίλης</a:t>
            </a:r>
          </a:p>
          <a:p>
            <a:pPr marL="571500" indent="-571500" algn="l"/>
            <a:r>
              <a:rPr lang="el-GR" sz="1800" dirty="0" smtClean="0">
                <a:solidFill>
                  <a:schemeClr val="tx2">
                    <a:lumMod val="75000"/>
                  </a:schemeClr>
                </a:solidFill>
              </a:rPr>
              <a:t>          Καββούρη Νικολέτα-Ελένη</a:t>
            </a:r>
          </a:p>
          <a:p>
            <a:pPr marL="571500" indent="-571500" algn="l"/>
            <a:r>
              <a:rPr lang="el-GR" sz="1800" dirty="0">
                <a:solidFill>
                  <a:schemeClr val="tx2">
                    <a:lumMod val="75000"/>
                  </a:schemeClr>
                </a:solidFill>
              </a:rPr>
              <a:t> </a:t>
            </a:r>
            <a:r>
              <a:rPr lang="el-GR" sz="1800" dirty="0" smtClean="0">
                <a:solidFill>
                  <a:schemeClr val="tx2">
                    <a:lumMod val="75000"/>
                  </a:schemeClr>
                </a:solidFill>
              </a:rPr>
              <a:t>         Καλτσούνης Ευθύμιος-Λεωνίδας</a:t>
            </a:r>
          </a:p>
          <a:p>
            <a:pPr marL="571500" indent="-571500" algn="l"/>
            <a:endParaRPr lang="el-GR" sz="1800" dirty="0">
              <a:solidFill>
                <a:schemeClr val="tx2">
                  <a:lumMod val="75000"/>
                </a:schemeClr>
              </a:solidFill>
            </a:endParaRPr>
          </a:p>
          <a:p>
            <a:pPr marL="571500" indent="-571500" algn="l"/>
            <a:endParaRPr lang="el-GR" sz="1800" dirty="0" smtClean="0">
              <a:solidFill>
                <a:schemeClr val="tx2">
                  <a:lumMod val="75000"/>
                </a:schemeClr>
              </a:solidFill>
            </a:endParaRPr>
          </a:p>
          <a:p>
            <a:pPr marL="571500" indent="-571500" algn="l"/>
            <a:endParaRPr lang="el-GR" sz="1800" dirty="0">
              <a:solidFill>
                <a:schemeClr val="tx2">
                  <a:lumMod val="75000"/>
                </a:schemeClr>
              </a:solidFill>
            </a:endParaRPr>
          </a:p>
          <a:p>
            <a:pPr marL="571500" indent="-571500" algn="l"/>
            <a:r>
              <a:rPr lang="el-GR" sz="1800" dirty="0" smtClean="0">
                <a:solidFill>
                  <a:schemeClr val="tx2">
                    <a:lumMod val="75000"/>
                  </a:schemeClr>
                </a:solidFill>
              </a:rPr>
              <a:t>                                                                      2</a:t>
            </a:r>
            <a:r>
              <a:rPr lang="el-GR" sz="1800" baseline="30000" dirty="0" smtClean="0">
                <a:solidFill>
                  <a:schemeClr val="tx2">
                    <a:lumMod val="75000"/>
                  </a:schemeClr>
                </a:solidFill>
              </a:rPr>
              <a:t>ο</a:t>
            </a:r>
            <a:r>
              <a:rPr lang="el-GR" sz="1800" dirty="0" smtClean="0">
                <a:solidFill>
                  <a:schemeClr val="tx2">
                    <a:lumMod val="75000"/>
                  </a:schemeClr>
                </a:solidFill>
              </a:rPr>
              <a:t> Γυμνάσιο Σπάρτης</a:t>
            </a:r>
          </a:p>
          <a:p>
            <a:pPr marL="571500" indent="-571500" algn="l"/>
            <a:r>
              <a:rPr lang="el-GR" sz="1800" dirty="0">
                <a:solidFill>
                  <a:schemeClr val="tx2">
                    <a:lumMod val="75000"/>
                  </a:schemeClr>
                </a:solidFill>
              </a:rPr>
              <a:t> </a:t>
            </a:r>
            <a:r>
              <a:rPr lang="el-GR" sz="1800" dirty="0" smtClean="0">
                <a:solidFill>
                  <a:schemeClr val="tx2">
                    <a:lumMod val="75000"/>
                  </a:schemeClr>
                </a:solidFill>
              </a:rPr>
              <a:t>                                                                     Τάξη : Γ1</a:t>
            </a:r>
          </a:p>
          <a:p>
            <a:pPr marL="571500" indent="-571500" algn="l"/>
            <a:endParaRPr lang="el-GR" sz="2000" dirty="0" smtClean="0">
              <a:solidFill>
                <a:schemeClr val="tx2">
                  <a:lumMod val="75000"/>
                </a:schemeClr>
              </a:solidFill>
            </a:endParaRPr>
          </a:p>
          <a:p>
            <a:pPr marL="571500" indent="-571500" algn="l"/>
            <a:endParaRPr lang="el-GR" sz="2000" dirty="0">
              <a:solidFill>
                <a:schemeClr val="tx2">
                  <a:lumMod val="75000"/>
                </a:schemeClr>
              </a:solidFill>
            </a:endParaRPr>
          </a:p>
          <a:p>
            <a:pPr marL="571500" indent="-571500" algn="l"/>
            <a:endParaRPr lang="el-GR" sz="2000" dirty="0" smtClean="0">
              <a:solidFill>
                <a:schemeClr val="tx2">
                  <a:lumMod val="75000"/>
                </a:schemeClr>
              </a:solidFill>
            </a:endParaRPr>
          </a:p>
          <a:p>
            <a:pPr marL="571500" indent="-571500" algn="l"/>
            <a:endParaRPr lang="el-GR" sz="2000" dirty="0">
              <a:solidFill>
                <a:schemeClr val="tx2">
                  <a:lumMod val="75000"/>
                </a:schemeClr>
              </a:solidFill>
            </a:endParaRPr>
          </a:p>
          <a:p>
            <a:pPr marL="571500" indent="-571500" algn="l"/>
            <a:r>
              <a:rPr lang="el-GR" sz="2000" dirty="0" smtClean="0">
                <a:solidFill>
                  <a:schemeClr val="tx2">
                    <a:lumMod val="75000"/>
                  </a:schemeClr>
                </a:solidFill>
              </a:rPr>
              <a:t>                                  </a:t>
            </a:r>
            <a:br>
              <a:rPr lang="el-GR" sz="2000" dirty="0" smtClean="0">
                <a:solidFill>
                  <a:schemeClr val="tx2">
                    <a:lumMod val="75000"/>
                  </a:schemeClr>
                </a:solidFill>
              </a:rPr>
            </a:br>
            <a:endParaRPr lang="el-GR" sz="2000" dirty="0">
              <a:solidFill>
                <a:schemeClr val="tx2">
                  <a:lumMod val="75000"/>
                </a:schemeClr>
              </a:solidFill>
            </a:endParaRPr>
          </a:p>
        </p:txBody>
      </p:sp>
      <p:sp>
        <p:nvSpPr>
          <p:cNvPr id="4" name="3 - Θέση ημερομηνίας"/>
          <p:cNvSpPr>
            <a:spLocks noGrp="1"/>
          </p:cNvSpPr>
          <p:nvPr>
            <p:ph type="dt" sz="half" idx="10"/>
          </p:nvPr>
        </p:nvSpPr>
        <p:spPr/>
        <p:txBody>
          <a:bodyPr/>
          <a:lstStyle/>
          <a:p>
            <a:fld id="{DF646007-76D0-4C32-9F50-96E523200068}"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1</a:t>
            </a:fld>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75000"/>
            </a:schemeClr>
          </a:solidFill>
          <a:ln>
            <a:solidFill>
              <a:schemeClr val="accent2">
                <a:lumMod val="75000"/>
              </a:schemeClr>
            </a:solidFill>
          </a:ln>
          <a:effectLst>
            <a:glow rad="228600">
              <a:schemeClr val="accent5">
                <a:satMod val="175000"/>
                <a:alpha val="40000"/>
              </a:schemeClr>
            </a:glow>
          </a:effectLst>
          <a:scene3d>
            <a:camera prst="orthographicFront"/>
            <a:lightRig rig="threePt" dir="t"/>
          </a:scene3d>
          <a:sp3d>
            <a:bevelT w="101600" prst="riblet"/>
          </a:sp3d>
        </p:spPr>
        <p:txBody>
          <a:bodyPr>
            <a:prstTxWarp prst="textDeflate">
              <a:avLst/>
            </a:prstTxWarp>
          </a:bodyPr>
          <a:lstStyle/>
          <a:p>
            <a:r>
              <a:rPr lang="el-GR" dirty="0" smtClean="0"/>
              <a:t>Πλεονεκτήματα	</a:t>
            </a:r>
            <a:endParaRPr lang="el-GR" dirty="0"/>
          </a:p>
        </p:txBody>
      </p:sp>
      <p:sp>
        <p:nvSpPr>
          <p:cNvPr id="3" name="2 - Θέση περιεχομένου"/>
          <p:cNvSpPr>
            <a:spLocks noGrp="1"/>
          </p:cNvSpPr>
          <p:nvPr>
            <p:ph idx="1"/>
          </p:nvPr>
        </p:nvSpPr>
        <p:spPr>
          <a:xfrm>
            <a:off x="457200" y="1935480"/>
            <a:ext cx="8229600" cy="4389120"/>
          </a:xfrm>
          <a:solidFill>
            <a:srgbClr val="00B050"/>
          </a:solidFill>
          <a:ln>
            <a:noFill/>
          </a:ln>
          <a:effectLst>
            <a:outerShdw blurRad="44450" dist="27940" dir="5400000" algn="ctr">
              <a:srgbClr val="000000">
                <a:alpha val="32000"/>
              </a:srgbClr>
            </a:outerShdw>
          </a:effectLst>
          <a:scene3d>
            <a:camera prst="orthographicFront"/>
            <a:lightRig rig="balanced" dir="t">
              <a:rot lat="0" lon="0" rev="8700000"/>
            </a:lightRig>
          </a:scene3d>
          <a:sp3d>
            <a:bevelT w="190500" h="38100"/>
          </a:sp3d>
        </p:spPr>
        <p:txBody>
          <a:bodyPr>
            <a:prstTxWarp prst="textPlain">
              <a:avLst/>
            </a:prstTxWarp>
          </a:bodyPr>
          <a:lstStyle/>
          <a:p>
            <a:pPr marL="514350" indent="-514350"/>
            <a:r>
              <a:rPr lang="el-GR" dirty="0" smtClean="0"/>
              <a:t>Αποτρέπεται ο κίνδυνος ηλεκτροπληξίας.</a:t>
            </a:r>
          </a:p>
          <a:p>
            <a:pPr marL="514350" indent="-514350"/>
            <a:r>
              <a:rPr lang="el-GR" dirty="0" smtClean="0"/>
              <a:t>Οι διαστάσεις των καλωδίων των οπτικών ινών και το βάρος τους είναι πολύ μικρότερα από τα αντίστοιχα του χαλκού.</a:t>
            </a:r>
          </a:p>
          <a:p>
            <a:pPr marL="514350" indent="-514350"/>
            <a:r>
              <a:rPr lang="el-GR" dirty="0" smtClean="0"/>
              <a:t>Με την βοήθεια μιας ίνας μπορούμε να μεταφέρουμε ταυτόχρονα και χωρίς παρεμβολές χιλιάδες τηλεφωνήματα, δεκάδες εκπομπές τηλεοπτικών καναλιών και μεγάλο αριθμό δεδομένων υπολογιστών.</a:t>
            </a:r>
            <a:endParaRPr lang="el-GR" dirty="0">
              <a:solidFill>
                <a:schemeClr val="tx1">
                  <a:lumMod val="65000"/>
                  <a:lumOff val="35000"/>
                </a:schemeClr>
              </a:solidFill>
            </a:endParaRPr>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10</a:t>
            </a:fld>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el-GR" dirty="0" smtClean="0"/>
              <a:t>Διαχωρισμός οπτικών ινών</a:t>
            </a:r>
            <a:endParaRPr lang="el-GR" dirty="0"/>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11</a:t>
            </a:fld>
            <a:endParaRPr lang="el-GR" dirty="0"/>
          </a:p>
        </p:txBody>
      </p:sp>
      <p:graphicFrame>
        <p:nvGraphicFramePr>
          <p:cNvPr id="16" name="15 - Θέση περιεχομένου"/>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tx1"/>
          </a:solidFill>
        </p:spPr>
        <p:style>
          <a:lnRef idx="3">
            <a:schemeClr val="lt1"/>
          </a:lnRef>
          <a:fillRef idx="1">
            <a:schemeClr val="accent2"/>
          </a:fillRef>
          <a:effectRef idx="1">
            <a:schemeClr val="accent2"/>
          </a:effectRef>
          <a:fontRef idx="minor">
            <a:schemeClr val="lt1"/>
          </a:fontRef>
        </p:style>
        <p:txBody>
          <a:bodyPr/>
          <a:lstStyle/>
          <a:p>
            <a:r>
              <a:rPr lang="el-GR" dirty="0" smtClean="0"/>
              <a:t>Διαχωρισμός οπτικών ινών</a:t>
            </a:r>
            <a:endParaRPr lang="el-GR" dirty="0"/>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12</a:t>
            </a:fld>
            <a:endParaRPr lang="el-GR" dirty="0"/>
          </a:p>
        </p:txBody>
      </p:sp>
      <p:graphicFrame>
        <p:nvGraphicFramePr>
          <p:cNvPr id="8" name="7 - Θέση περιεχομένου"/>
          <p:cNvGraphicFramePr>
            <a:graphicFrameLocks noGrp="1"/>
          </p:cNvGraphicFramePr>
          <p:nvPr>
            <p:ph idx="1"/>
          </p:nvPr>
        </p:nvGraphicFramePr>
        <p:xfrm>
          <a:off x="467544" y="1988840"/>
          <a:ext cx="822960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435280" cy="1143000"/>
          </a:xfrm>
        </p:spPr>
        <p:style>
          <a:lnRef idx="2">
            <a:schemeClr val="dk1">
              <a:shade val="50000"/>
            </a:schemeClr>
          </a:lnRef>
          <a:fillRef idx="1">
            <a:schemeClr val="dk1"/>
          </a:fillRef>
          <a:effectRef idx="0">
            <a:schemeClr val="dk1"/>
          </a:effectRef>
          <a:fontRef idx="minor">
            <a:schemeClr val="lt1"/>
          </a:fontRef>
        </p:style>
        <p:txBody>
          <a:bodyPr/>
          <a:lstStyle/>
          <a:p>
            <a:r>
              <a:rPr lang="el-GR" dirty="0" smtClean="0"/>
              <a:t>Διαχωρισμός οπτικών ινών</a:t>
            </a:r>
            <a:endParaRPr lang="el-GR" dirty="0"/>
          </a:p>
        </p:txBody>
      </p:sp>
      <p:pic>
        <p:nvPicPr>
          <p:cNvPr id="9" name="8 - Θέση περιεχομένου" descr="αρχείο λήψης.jpg"/>
          <p:cNvPicPr>
            <a:picLocks noGrp="1" noChangeAspect="1"/>
          </p:cNvPicPr>
          <p:nvPr>
            <p:ph idx="1"/>
          </p:nvPr>
        </p:nvPicPr>
        <p:blipFill>
          <a:blip r:embed="rId2" cstate="email"/>
          <a:stretch>
            <a:fillRect/>
          </a:stretch>
        </p:blipFill>
        <p:spPr>
          <a:xfrm>
            <a:off x="539552" y="3140968"/>
            <a:ext cx="3638550" cy="1282824"/>
          </a:xfrm>
        </p:spPr>
      </p:pic>
      <p:sp>
        <p:nvSpPr>
          <p:cNvPr id="7" name="6 - Θέση ημερομηνίας"/>
          <p:cNvSpPr>
            <a:spLocks noGrp="1"/>
          </p:cNvSpPr>
          <p:nvPr>
            <p:ph type="dt" sz="half" idx="10"/>
          </p:nvPr>
        </p:nvSpPr>
        <p:spPr/>
        <p:txBody>
          <a:bodyPr/>
          <a:lstStyle/>
          <a:p>
            <a:fld id="{FC365EF8-FE98-4246-B3FB-E630B0A26A3B}" type="datetime1">
              <a:rPr lang="el-GR" smtClean="0"/>
              <a:pPr/>
              <a:t>02/04/2013</a:t>
            </a:fld>
            <a:endParaRPr lang="el-GR" dirty="0"/>
          </a:p>
        </p:txBody>
      </p:sp>
      <p:sp>
        <p:nvSpPr>
          <p:cNvPr id="8" name="7 - Θέση αριθμού διαφάνειας"/>
          <p:cNvSpPr>
            <a:spLocks noGrp="1"/>
          </p:cNvSpPr>
          <p:nvPr>
            <p:ph type="sldNum" sz="quarter" idx="12"/>
          </p:nvPr>
        </p:nvSpPr>
        <p:spPr/>
        <p:txBody>
          <a:bodyPr/>
          <a:lstStyle/>
          <a:p>
            <a:fld id="{B9A0A519-C97A-4F55-92F8-42F43FAC7232}" type="slidenum">
              <a:rPr lang="el-GR" smtClean="0"/>
              <a:pPr/>
              <a:t>13</a:t>
            </a:fld>
            <a:endParaRPr lang="el-GR" dirty="0"/>
          </a:p>
        </p:txBody>
      </p:sp>
      <p:sp>
        <p:nvSpPr>
          <p:cNvPr id="3" name="2 - Θέση κειμένου"/>
          <p:cNvSpPr>
            <a:spLocks noGrp="1"/>
          </p:cNvSpPr>
          <p:nvPr>
            <p:ph type="body" idx="4294967295"/>
          </p:nvPr>
        </p:nvSpPr>
        <p:spPr>
          <a:xfrm>
            <a:off x="467544" y="1844824"/>
            <a:ext cx="4040188" cy="658812"/>
          </a:xfrm>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Μονότροπες</a:t>
            </a:r>
            <a:endParaRPr lang="el-GR" dirty="0"/>
          </a:p>
        </p:txBody>
      </p:sp>
      <p:sp>
        <p:nvSpPr>
          <p:cNvPr id="4" name="3 - Θέση κειμένου"/>
          <p:cNvSpPr>
            <a:spLocks noGrp="1"/>
          </p:cNvSpPr>
          <p:nvPr>
            <p:ph type="body" sz="half" idx="4294967295"/>
          </p:nvPr>
        </p:nvSpPr>
        <p:spPr>
          <a:xfrm>
            <a:off x="4860032" y="1844824"/>
            <a:ext cx="4041775" cy="654050"/>
          </a:xfrm>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Πολύτροπες</a:t>
            </a:r>
            <a:endParaRPr lang="el-GR" dirty="0"/>
          </a:p>
        </p:txBody>
      </p:sp>
      <p:pic>
        <p:nvPicPr>
          <p:cNvPr id="10" name="9 - Θέση περιεχομένου" descr="αρχείο λήψης (1).jpg"/>
          <p:cNvPicPr>
            <a:picLocks noGrp="1" noChangeAspect="1"/>
          </p:cNvPicPr>
          <p:nvPr>
            <p:ph sz="quarter" idx="4294967295"/>
          </p:nvPr>
        </p:nvPicPr>
        <p:blipFill>
          <a:blip r:embed="rId3" cstate="email"/>
          <a:stretch>
            <a:fillRect/>
          </a:stretch>
        </p:blipFill>
        <p:spPr>
          <a:xfrm>
            <a:off x="4860032" y="3140968"/>
            <a:ext cx="3848100" cy="1366837"/>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cene3d>
            <a:camera prst="orthographicFront"/>
            <a:lightRig rig="threePt" dir="t"/>
          </a:scene3d>
          <a:sp3d>
            <a:bevelT prst="relaxedInset"/>
          </a:sp3d>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Βιβλιογραφία</a:t>
            </a:r>
            <a:endParaRPr lang="el-GR" dirty="0"/>
          </a:p>
        </p:txBody>
      </p:sp>
      <p:sp>
        <p:nvSpPr>
          <p:cNvPr id="3" name="2 - Θέση περιεχομένου"/>
          <p:cNvSpPr>
            <a:spLocks noGrp="1"/>
          </p:cNvSpPr>
          <p:nvPr>
            <p:ph idx="1"/>
          </p:nvPr>
        </p:nvSpPr>
        <p:spPr/>
        <p:style>
          <a:lnRef idx="1">
            <a:schemeClr val="dk1"/>
          </a:lnRef>
          <a:fillRef idx="3">
            <a:schemeClr val="dk1"/>
          </a:fillRef>
          <a:effectRef idx="2">
            <a:schemeClr val="dk1"/>
          </a:effectRef>
          <a:fontRef idx="minor">
            <a:schemeClr val="lt1"/>
          </a:fontRef>
        </p:style>
        <p:txBody>
          <a:bodyPr/>
          <a:lstStyle/>
          <a:p>
            <a:r>
              <a:rPr lang="el-GR" dirty="0" smtClean="0"/>
              <a:t>Εγκυκλοπαίδεια Ήλιος </a:t>
            </a:r>
          </a:p>
          <a:p>
            <a:r>
              <a:rPr lang="en-US" dirty="0" smtClean="0"/>
              <a:t>Wikipedia</a:t>
            </a:r>
          </a:p>
          <a:p>
            <a:r>
              <a:rPr lang="en-US" dirty="0" smtClean="0"/>
              <a:t>You tube</a:t>
            </a:r>
          </a:p>
          <a:p>
            <a:r>
              <a:rPr lang="en-US" dirty="0" smtClean="0"/>
              <a:t>Coolweb.gr</a:t>
            </a:r>
          </a:p>
          <a:p>
            <a:endParaRPr lang="el-GR" dirty="0"/>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14</a:t>
            </a:fld>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l-GR" dirty="0" smtClean="0"/>
              <a:t>Ορισμός</a:t>
            </a:r>
            <a:endParaRPr lang="el-GR" dirty="0"/>
          </a:p>
        </p:txBody>
      </p:sp>
      <p:sp>
        <p:nvSpPr>
          <p:cNvPr id="3" name="2 - Θέση περιεχομένου"/>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r>
              <a:rPr lang="el-GR" dirty="0" smtClean="0"/>
              <a:t>Οι </a:t>
            </a:r>
            <a:r>
              <a:rPr lang="el-GR" b="1" dirty="0" smtClean="0"/>
              <a:t>οπτικές ίνες</a:t>
            </a:r>
            <a:r>
              <a:rPr lang="el-GR" dirty="0" smtClean="0"/>
              <a:t>, είναι πολύ λεπτά νήματα από πλαστικό ή γυαλί, όπου από μέσα τους, μεταδίδονται ψηφιακά δεδομένα, υπό μορφή φωτός. </a:t>
            </a:r>
            <a:br>
              <a:rPr lang="el-GR" dirty="0" smtClean="0"/>
            </a:br>
            <a:r>
              <a:rPr lang="el-GR" dirty="0" smtClean="0"/>
              <a:t/>
            </a:r>
            <a:br>
              <a:rPr lang="el-GR" dirty="0" smtClean="0"/>
            </a:br>
            <a:r>
              <a:rPr lang="el-GR" dirty="0" smtClean="0"/>
              <a:t>Ένα καλώδιο οπτικών ινών, περιέχει μέσα του 10άδες ή και 100άδες πολύ λεπτές τέτοιες οπτικές ίνες, σε διάμετρο, μικρότερη και από μία τρίχα! </a:t>
            </a:r>
            <a:br>
              <a:rPr lang="el-GR" dirty="0" smtClean="0"/>
            </a:br>
            <a:r>
              <a:rPr lang="el-GR" dirty="0" smtClean="0"/>
              <a:t/>
            </a:r>
            <a:br>
              <a:rPr lang="el-GR" dirty="0" smtClean="0"/>
            </a:br>
            <a:r>
              <a:rPr lang="el-GR" dirty="0" smtClean="0"/>
              <a:t>Οι ταχύτητες μετάδοσης των δεδομένων μέσω των οπτικών ινών, αφού τα δεδομένα ταξιδεύουν υπό μορφή φωτός, είναι τεράστια(όσο η ταχύτητα του φωτός). </a:t>
            </a:r>
            <a:br>
              <a:rPr lang="el-GR" dirty="0" smtClean="0"/>
            </a:br>
            <a:endParaRPr lang="el-GR" dirty="0"/>
          </a:p>
        </p:txBody>
      </p:sp>
      <p:sp>
        <p:nvSpPr>
          <p:cNvPr id="4" name="3 - Θέση ημερομηνίας"/>
          <p:cNvSpPr>
            <a:spLocks noGrp="1"/>
          </p:cNvSpPr>
          <p:nvPr>
            <p:ph type="dt" sz="half" idx="10"/>
          </p:nvPr>
        </p:nvSpPr>
        <p:spPr/>
        <p:txBody>
          <a:bodyPr/>
          <a:lstStyle/>
          <a:p>
            <a:fld id="{9B67D8AF-205B-4E1D-AB0A-CD50412CE077}"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2</a:t>
            </a:fld>
            <a:endParaRPr lang="el-G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2.jpg"/>
          <p:cNvPicPr>
            <a:picLocks noGrp="1" noChangeAspect="1"/>
          </p:cNvPicPr>
          <p:nvPr>
            <p:ph idx="1"/>
          </p:nvPr>
        </p:nvPicPr>
        <p:blipFill>
          <a:blip r:embed="rId2" cstate="email"/>
          <a:stretch>
            <a:fillRect/>
          </a:stretch>
        </p:blipFill>
        <p:spPr>
          <a:xfrm>
            <a:off x="323528" y="2420888"/>
            <a:ext cx="4139952" cy="3240360"/>
          </a:xfrm>
          <a:prstGeom prst="rect">
            <a:avLst/>
          </a:prstGeom>
          <a:noFill/>
          <a:ln>
            <a:noFill/>
          </a:ln>
          <a:scene3d>
            <a:camera prst="perspectiveHeroicExtremeRightFacing"/>
            <a:lightRig rig="threePt" dir="t"/>
          </a:scene3d>
        </p:spPr>
      </p:pic>
      <p:sp>
        <p:nvSpPr>
          <p:cNvPr id="2" name="1 - Τίτλος"/>
          <p:cNvSpPr>
            <a:spLocks noGrp="1"/>
          </p:cNvSpPr>
          <p:nvPr>
            <p:ph type="title"/>
          </p:nvPr>
        </p:nvSpPr>
        <p:spPr/>
        <p:txBody>
          <a:bodyPr/>
          <a:lstStyle/>
          <a:p>
            <a:endParaRPr lang="el-GR" dirty="0"/>
          </a:p>
        </p:txBody>
      </p:sp>
      <p:pic>
        <p:nvPicPr>
          <p:cNvPr id="5" name="4 - Εικόνα" descr="Fibreoptic.jpg"/>
          <p:cNvPicPr>
            <a:picLocks noChangeAspect="1"/>
          </p:cNvPicPr>
          <p:nvPr/>
        </p:nvPicPr>
        <p:blipFill>
          <a:blip r:embed="rId3" cstate="email"/>
          <a:stretch>
            <a:fillRect/>
          </a:stretch>
        </p:blipFill>
        <p:spPr>
          <a:xfrm>
            <a:off x="4860032" y="2276872"/>
            <a:ext cx="3980160" cy="3835400"/>
          </a:xfrm>
          <a:prstGeom prst="rect">
            <a:avLst/>
          </a:prstGeom>
          <a:ln/>
          <a:scene3d>
            <a:camera prst="perspectiveContrastingLeftFacing"/>
            <a:lightRig rig="threePt" dir="t"/>
          </a:scene3d>
        </p:spPr>
        <p:style>
          <a:lnRef idx="1">
            <a:schemeClr val="accent2"/>
          </a:lnRef>
          <a:fillRef idx="2">
            <a:schemeClr val="accent2"/>
          </a:fillRef>
          <a:effectRef idx="1">
            <a:schemeClr val="accent2"/>
          </a:effectRef>
          <a:fontRef idx="minor">
            <a:schemeClr val="dk1"/>
          </a:fontRef>
        </p:style>
      </p:pic>
      <p:sp>
        <p:nvSpPr>
          <p:cNvPr id="6" name="5 - Θέση ημερομηνίας"/>
          <p:cNvSpPr>
            <a:spLocks noGrp="1"/>
          </p:cNvSpPr>
          <p:nvPr>
            <p:ph type="dt" sz="half" idx="10"/>
          </p:nvPr>
        </p:nvSpPr>
        <p:spPr/>
        <p:txBody>
          <a:bodyPr/>
          <a:lstStyle/>
          <a:p>
            <a:fld id="{0D89669F-F589-4BB8-887C-FF64013A2C69}" type="datetime1">
              <a:rPr lang="el-GR" smtClean="0"/>
              <a:pPr/>
              <a:t>02/04/2013</a:t>
            </a:fld>
            <a:endParaRPr lang="el-GR" dirty="0"/>
          </a:p>
        </p:txBody>
      </p:sp>
      <p:sp>
        <p:nvSpPr>
          <p:cNvPr id="7" name="6 - Θέση αριθμού διαφάνειας"/>
          <p:cNvSpPr>
            <a:spLocks noGrp="1"/>
          </p:cNvSpPr>
          <p:nvPr>
            <p:ph type="sldNum" sz="quarter" idx="12"/>
          </p:nvPr>
        </p:nvSpPr>
        <p:spPr/>
        <p:txBody>
          <a:bodyPr/>
          <a:lstStyle/>
          <a:p>
            <a:fld id="{B9A0A519-C97A-4F55-92F8-42F43FAC7232}" type="slidenum">
              <a:rPr lang="el-GR" smtClean="0"/>
              <a:pPr/>
              <a:t>3</a:t>
            </a:fld>
            <a:endParaRPr lang="el-GR"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l-GR" dirty="0" smtClean="0"/>
              <a:t>Ιστορική  Αναδρομή</a:t>
            </a:r>
            <a:endParaRPr lang="el-GR" dirty="0"/>
          </a:p>
        </p:txBody>
      </p:sp>
      <p:sp>
        <p:nvSpPr>
          <p:cNvPr id="3" name="2 - Θέση περιεχομένου"/>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r>
              <a:rPr lang="el-GR" dirty="0" smtClean="0"/>
              <a:t>Οι οπτικές ίνες είναι ένας νεότατος κλάδος της οπτικής του οποίου τα θεμέλια τέθηκαν στις αρχές του δευτέρου μισού του 20ου αιώνα. Εδώ και πολλά  χρόνια  έχουν αρχίσει  να μπαίνουν για τα καλά στη ζωή μας. Χρησιμοποιούνται όλο και περισσότερο σήμερα στις επικοινωνίες και σε διαφόρων τύπων δίκτυα. </a:t>
            </a:r>
            <a:br>
              <a:rPr lang="el-GR" dirty="0" smtClean="0"/>
            </a:br>
            <a:endParaRPr lang="el-GR" dirty="0"/>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4</a:t>
            </a:fld>
            <a:endParaRPr lang="el-GR"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l-GR" dirty="0" smtClean="0"/>
              <a:t>Πώς λειτουργούν οι οπτικές ίνες;</a:t>
            </a:r>
            <a:endParaRPr lang="el-GR" dirty="0"/>
          </a:p>
        </p:txBody>
      </p:sp>
      <p:sp>
        <p:nvSpPr>
          <p:cNvPr id="3" name="2 - Θέση περιεχομένου"/>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normAutofit fontScale="92500" lnSpcReduction="20000"/>
          </a:bodyPr>
          <a:lstStyle/>
          <a:p>
            <a:r>
              <a:rPr lang="el-GR" dirty="0" smtClean="0"/>
              <a:t>Κλείνουμε ένα λαμπτήρα σε ένα αδιαφανές κουτί και τον ανάβουμε. Αυτός δε φωτίζει το περιβάλλον. Τώρα με μια λεπτή βελόνα ανοίγουμε μια οπή στο κουτί. Από αυτό ξεπηδά μια λεπτή ακτίνα φωτός, που διαδίδεται ευθύγραμμα. Στη συνέχεια παίρνουμε μια οπτική ίνα και την “σφηνώνουμε” στην οπή. Το φως που φτάνει στην άκρη της ίνας προσπίπτει στην κυλινδρική της επιφάνεια, από μέσα, με γωνία μεγαλύτερη από την οριακή γωνία και παθαίνει ολική ανάκληση. Έτσι το φως μετά από συνεχείς ολικές ανακλήσεις βγαίνει από το άλλο άκρο της οπτικής ίνας, ακόμα και αν αυτή είναι καμπυλωμένη.</a:t>
            </a:r>
          </a:p>
          <a:p>
            <a:pPr>
              <a:buNone/>
            </a:pPr>
            <a:r>
              <a:rPr lang="el-GR" dirty="0" smtClean="0"/>
              <a:t/>
            </a:r>
            <a:br>
              <a:rPr lang="el-GR" dirty="0" smtClean="0"/>
            </a:br>
            <a:endParaRPr lang="el-GR" dirty="0"/>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5</a:t>
            </a:fld>
            <a:endParaRPr lang="el-GR" dirty="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fontScale="90000"/>
          </a:bodyPr>
          <a:lstStyle/>
          <a:p>
            <a:r>
              <a:rPr lang="el-GR" dirty="0" smtClean="0"/>
              <a:t>Πώς λειτουργούν οι οπτικές ίνες;</a:t>
            </a:r>
            <a:endParaRPr lang="el-GR" dirty="0"/>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6</a:t>
            </a:fld>
            <a:endParaRPr lang="el-GR" dirty="0"/>
          </a:p>
        </p:txBody>
      </p:sp>
      <p:pic>
        <p:nvPicPr>
          <p:cNvPr id="6" name="04 Οπτικές ίνες.mp4">
            <a:hlinkClick r:id="" action="ppaction://media"/>
          </p:cNvPr>
          <p:cNvPicPr>
            <a:picLocks noGrp="1" noRot="1" noChangeAspect="1"/>
          </p:cNvPicPr>
          <p:nvPr>
            <p:ph idx="1"/>
            <a:videoFile r:link="rId1"/>
          </p:nvPr>
        </p:nvPicPr>
        <p:blipFill>
          <a:blip r:embed="rId3" cstate="email"/>
          <a:stretch>
            <a:fillRect/>
          </a:stretch>
        </p:blipFill>
        <p:spPr>
          <a:xfrm>
            <a:off x="1331640" y="2060848"/>
            <a:ext cx="6768752" cy="45365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29600" cy="1296144"/>
          </a:xfrm>
          <a:solidFill>
            <a:schemeClr val="tx2">
              <a:lumMod val="60000"/>
              <a:lumOff val="40000"/>
            </a:schemeClr>
          </a:solidFill>
        </p:spPr>
        <p:txBody>
          <a:bodyPr>
            <a:normAutofit fontScale="90000"/>
          </a:bodyPr>
          <a:lstStyle/>
          <a:p>
            <a:r>
              <a:rPr lang="el-GR" b="1" dirty="0" smtClean="0"/>
              <a:t>Πώς είναι κατασκευασμένη μια οπτική ίνα</a:t>
            </a:r>
            <a:endParaRPr lang="el-GR" dirty="0"/>
          </a:p>
        </p:txBody>
      </p:sp>
      <p:sp>
        <p:nvSpPr>
          <p:cNvPr id="3" name="2 - Θέση περιεχομένου"/>
          <p:cNvSpPr>
            <a:spLocks noGrp="1"/>
          </p:cNvSpPr>
          <p:nvPr>
            <p:ph idx="1"/>
          </p:nvPr>
        </p:nvSpPr>
        <p:spPr>
          <a:xfrm>
            <a:off x="395536" y="1772816"/>
            <a:ext cx="8229600" cy="4623792"/>
          </a:xfrm>
        </p:spPr>
        <p:style>
          <a:lnRef idx="0">
            <a:schemeClr val="dk1"/>
          </a:lnRef>
          <a:fillRef idx="3">
            <a:schemeClr val="dk1"/>
          </a:fillRef>
          <a:effectRef idx="3">
            <a:schemeClr val="dk1"/>
          </a:effectRef>
          <a:fontRef idx="minor">
            <a:schemeClr val="lt1"/>
          </a:fontRef>
        </p:style>
        <p:txBody>
          <a:bodyPr>
            <a:normAutofit/>
          </a:bodyPr>
          <a:lstStyle/>
          <a:p>
            <a:pPr algn="just">
              <a:buNone/>
            </a:pPr>
            <a:r>
              <a:rPr lang="el-GR" sz="4500" dirty="0" smtClean="0"/>
              <a:t>  </a:t>
            </a:r>
            <a:r>
              <a:rPr lang="el-GR" dirty="0" smtClean="0"/>
              <a:t>Κάθε οπτική ίνα αποτελείται από τρία μέρη:</a:t>
            </a:r>
          </a:p>
          <a:p>
            <a:r>
              <a:rPr lang="el-GR" dirty="0" smtClean="0"/>
              <a:t>Την κεντρική γυάλινη κυλινδρική ίνα, που ονομάζεται </a:t>
            </a:r>
            <a:r>
              <a:rPr lang="el-GR" b="1" dirty="0" smtClean="0"/>
              <a:t>πυρήνας </a:t>
            </a:r>
            <a:r>
              <a:rPr lang="el-GR" dirty="0" smtClean="0"/>
              <a:t>και είναι το τμήμα στο οποίο διαδίδεται το φως.</a:t>
            </a:r>
          </a:p>
          <a:p>
            <a:r>
              <a:rPr lang="el-GR" dirty="0" smtClean="0"/>
              <a:t>Την επικάλυψη (απλή ή πολλαπλή), που είναι ένας ομόκεντρος με τον πυρήνα κύλινδρος. Έχει μικρότερο δείκτη διάθλασης από τον πυρήνα, για να παθαίνει το φως συνεχείς ολικές ανακλάσεις. Η επικάλυψη αυτή ονομάζεται μανδύας</a:t>
            </a:r>
          </a:p>
          <a:p>
            <a:r>
              <a:rPr lang="el-GR" dirty="0" smtClean="0"/>
              <a:t>Το </a:t>
            </a:r>
            <a:r>
              <a:rPr lang="el-GR" b="1" dirty="0" smtClean="0"/>
              <a:t>περίβλημα</a:t>
            </a:r>
            <a:r>
              <a:rPr lang="el-GR" dirty="0" smtClean="0"/>
              <a:t>, που είναι ένα αδιαφανές πλαστικό.</a:t>
            </a:r>
          </a:p>
          <a:p>
            <a:pPr algn="just">
              <a:buNone/>
            </a:pPr>
            <a:endParaRPr lang="el-GR" dirty="0"/>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7</a:t>
            </a:fld>
            <a:endParaRPr lang="el-G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Πώς είναι κατασκευασμένη μια οπτική ίνα</a:t>
            </a:r>
            <a:endParaRPr lang="el-GR" dirty="0"/>
          </a:p>
        </p:txBody>
      </p:sp>
      <p:pic>
        <p:nvPicPr>
          <p:cNvPr id="6" name="5 - Θέση περιεχομένου" descr="3.jpg"/>
          <p:cNvPicPr>
            <a:picLocks noGrp="1" noChangeAspect="1"/>
          </p:cNvPicPr>
          <p:nvPr>
            <p:ph idx="1"/>
          </p:nvPr>
        </p:nvPicPr>
        <p:blipFill>
          <a:blip r:embed="rId2" cstate="email"/>
          <a:stretch>
            <a:fillRect/>
          </a:stretch>
        </p:blipFill>
        <p:spPr>
          <a:xfrm>
            <a:off x="1" y="2132856"/>
            <a:ext cx="9144000" cy="4725144"/>
          </a:xfrm>
          <a:prstGeom prst="rect">
            <a:avLst/>
          </a:prstGeom>
        </p:spPr>
      </p:pic>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8</a:t>
            </a:fld>
            <a:endParaRPr lang="el-GR" dirty="0"/>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692696"/>
            <a:ext cx="8229600" cy="1143000"/>
          </a:xfrm>
          <a:solidFill>
            <a:srgbClr val="92D050"/>
          </a:solidFill>
        </p:spPr>
        <p:txBody>
          <a:bodyPr/>
          <a:lstStyle/>
          <a:p>
            <a:r>
              <a:rPr lang="el-GR" b="1" dirty="0" smtClean="0"/>
              <a:t>Πού τις χρησιμοποιούμε;</a:t>
            </a:r>
            <a:endParaRPr lang="el-GR" dirty="0"/>
          </a:p>
        </p:txBody>
      </p:sp>
      <p:sp>
        <p:nvSpPr>
          <p:cNvPr id="4" name="3 - Θέση ημερομηνίας"/>
          <p:cNvSpPr>
            <a:spLocks noGrp="1"/>
          </p:cNvSpPr>
          <p:nvPr>
            <p:ph type="dt" sz="half" idx="10"/>
          </p:nvPr>
        </p:nvSpPr>
        <p:spPr/>
        <p:txBody>
          <a:bodyPr/>
          <a:lstStyle/>
          <a:p>
            <a:fld id="{629F97C8-C181-4870-9C3A-5D059F1E289D}" type="datetime1">
              <a:rPr lang="el-GR" smtClean="0"/>
              <a:pPr/>
              <a:t>02/04/2013</a:t>
            </a:fld>
            <a:endParaRPr lang="el-GR" dirty="0"/>
          </a:p>
        </p:txBody>
      </p:sp>
      <p:sp>
        <p:nvSpPr>
          <p:cNvPr id="5" name="4 - Θέση αριθμού διαφάνειας"/>
          <p:cNvSpPr>
            <a:spLocks noGrp="1"/>
          </p:cNvSpPr>
          <p:nvPr>
            <p:ph type="sldNum" sz="quarter" idx="12"/>
          </p:nvPr>
        </p:nvSpPr>
        <p:spPr/>
        <p:txBody>
          <a:bodyPr/>
          <a:lstStyle/>
          <a:p>
            <a:fld id="{B9A0A519-C97A-4F55-92F8-42F43FAC7232}" type="slidenum">
              <a:rPr lang="el-GR" smtClean="0"/>
              <a:pPr/>
              <a:t>9</a:t>
            </a:fld>
            <a:endParaRPr lang="el-GR" dirty="0"/>
          </a:p>
        </p:txBody>
      </p:sp>
      <p:sp>
        <p:nvSpPr>
          <p:cNvPr id="7" name="6 - Θέση περιεχομένου"/>
          <p:cNvSpPr>
            <a:spLocks noGrp="1"/>
          </p:cNvSpPr>
          <p:nvPr>
            <p:ph idx="1"/>
          </p:nvPr>
        </p:nvSpPr>
        <p:spPr>
          <a:solidFill>
            <a:schemeClr val="accent2">
              <a:lumMod val="60000"/>
              <a:lumOff val="40000"/>
            </a:schemeClr>
          </a:solidFill>
          <a:ln>
            <a:solidFill>
              <a:schemeClr val="accent3">
                <a:lumMod val="50000"/>
              </a:schemeClr>
            </a:solidFill>
          </a:ln>
        </p:spPr>
        <p:txBody>
          <a:bodyPr/>
          <a:lstStyle/>
          <a:p>
            <a:r>
              <a:rPr lang="el-GR" dirty="0" smtClean="0"/>
              <a:t>κατασκευή φωτεινών επιγραφών.</a:t>
            </a:r>
          </a:p>
          <a:p>
            <a:r>
              <a:rPr lang="el-GR" dirty="0" smtClean="0"/>
              <a:t>στην διακόσμηση και στο φωτισμό των </a:t>
            </a:r>
            <a:r>
              <a:rPr lang="el-GR" dirty="0" err="1" smtClean="0"/>
              <a:t>πισίνων</a:t>
            </a:r>
            <a:r>
              <a:rPr lang="el-GR" dirty="0" smtClean="0"/>
              <a:t>.</a:t>
            </a:r>
          </a:p>
          <a:p>
            <a:r>
              <a:rPr lang="el-GR" dirty="0" smtClean="0"/>
              <a:t>Με την βοήθεια των οπτικών ινών μπορούμε να παρατηρήσουμε αντικείμενα απρόσιτα σε άμεση παρατήρηση.</a:t>
            </a:r>
          </a:p>
          <a:p>
            <a:endParaRPr lang="el-GR" dirty="0"/>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TotalTime>
  <Words>182</Words>
  <Application>Microsoft Office PowerPoint</Application>
  <PresentationFormat>Προβολή στην οθόνη (4:3)</PresentationFormat>
  <Paragraphs>88</Paragraphs>
  <Slides>14</Slides>
  <Notes>2</Notes>
  <HiddenSlides>0</HiddenSlides>
  <MMClips>1</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Ροή</vt:lpstr>
      <vt:lpstr>Οπτικές Ίνες</vt:lpstr>
      <vt:lpstr>Ορισμός</vt:lpstr>
      <vt:lpstr>Διαφάνεια 3</vt:lpstr>
      <vt:lpstr>Ιστορική  Αναδρομή</vt:lpstr>
      <vt:lpstr>Πώς λειτουργούν οι οπτικές ίνες;</vt:lpstr>
      <vt:lpstr>Πώς λειτουργούν οι οπτικές ίνες;</vt:lpstr>
      <vt:lpstr>Πώς είναι κατασκευασμένη μια οπτική ίνα</vt:lpstr>
      <vt:lpstr>Πώς είναι κατασκευασμένη μια οπτική ίνα</vt:lpstr>
      <vt:lpstr>Πού τις χρησιμοποιούμε;</vt:lpstr>
      <vt:lpstr>Πλεονεκτήματα </vt:lpstr>
      <vt:lpstr>Διαχωρισμός οπτικών ινών</vt:lpstr>
      <vt:lpstr>Διαχωρισμός οπτικών ινών</vt:lpstr>
      <vt:lpstr>Διαχωρισμός οπτικών ινών</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Οπτικές Ίνες</dc:title>
  <dc:creator>Λεωνιδας</dc:creator>
  <cp:lastModifiedBy>ΓΙΑΝΝΟΥΛΕΑΣ</cp:lastModifiedBy>
  <cp:revision>21</cp:revision>
  <dcterms:created xsi:type="dcterms:W3CDTF">2013-01-02T17:27:49Z</dcterms:created>
  <dcterms:modified xsi:type="dcterms:W3CDTF">2013-04-02T19:18:11Z</dcterms:modified>
</cp:coreProperties>
</file>