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3" r:id="rId8"/>
    <p:sldId id="264" r:id="rId9"/>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CC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36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750BB90A-698E-48EF-8435-50B754998DD5}" type="slidenum">
              <a:rPr lang="el-GR"/>
              <a:pPr/>
              <a:t>‹#›</a:t>
            </a:fld>
            <a:endParaRPr lang="el-G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21C08AC6-E18F-4C95-B477-8495D195BB4A}" type="slidenum">
              <a:rPr lang="el-GR"/>
              <a:pPr/>
              <a:t>‹#›</a:t>
            </a:fld>
            <a:endParaRPr lang="el-G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42C6D30F-4264-44CF-9ADD-0650D98A1D89}" type="slidenum">
              <a:rPr lang="el-GR"/>
              <a:pPr/>
              <a:t>‹#›</a:t>
            </a:fld>
            <a:endParaRPr lang="el-G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02F78F60-464A-4F46-8AFA-F01A6B8102F4}" type="slidenum">
              <a:rPr lang="el-GR"/>
              <a:pPr/>
              <a:t>‹#›</a:t>
            </a:fld>
            <a:endParaRPr lang="el-G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F6C961AA-CBA3-4BBB-95AA-53287AD8FC84}" type="slidenum">
              <a:rPr lang="el-GR"/>
              <a:pPr/>
              <a:t>‹#›</a:t>
            </a:fld>
            <a:endParaRPr lang="el-G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A6010648-B53C-4E50-8FF0-75691589E9FE}" type="slidenum">
              <a:rPr lang="el-GR"/>
              <a:pPr/>
              <a:t>‹#›</a:t>
            </a:fld>
            <a:endParaRPr lang="el-G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E8A24DD3-303E-45FA-A994-6D300329B02A}" type="slidenum">
              <a:rPr lang="el-GR"/>
              <a:pPr/>
              <a:t>‹#›</a:t>
            </a:fld>
            <a:endParaRPr lang="el-G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FA357C3B-CE16-4D62-BCF9-66D3E858E352}" type="slidenum">
              <a:rPr lang="el-GR"/>
              <a:pPr/>
              <a:t>‹#›</a:t>
            </a:fld>
            <a:endParaRPr lang="el-G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8A10F362-F8C0-4636-A3BA-40B75E98604F}" type="slidenum">
              <a:rPr lang="el-GR"/>
              <a:pPr/>
              <a:t>‹#›</a:t>
            </a:fld>
            <a:endParaRPr lang="el-G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8070F0F2-4E61-4987-A15F-CCBC16F25DD5}" type="slidenum">
              <a:rPr lang="el-GR"/>
              <a:pPr/>
              <a:t>‹#›</a:t>
            </a:fld>
            <a:endParaRPr lang="el-G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4E4EF840-53CC-4292-B3FD-261D88AB2EEB}" type="slidenum">
              <a:rPr lang="el-GR"/>
              <a:pPr/>
              <a:t>‹#›</a:t>
            </a:fld>
            <a:endParaRPr lang="el-G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020130D-E9C4-4E36-9704-FC751EA172C6}"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C:\Users\user\Music\dimitris\best\JEREMY%20-%20&#927;%20&#922;&#972;&#963;&#956;&#959;&#962;%20&#932;&#961;&#953;&#947;&#965;&#961;&#957;&#940;&#949;&#953;%20-%20ft%20Baritone.mp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el.wikipedia.org/wiki/%CE%A1%CF%8C%CE%BC%CF%80%CE%B5%CF%81%CF%84_%CE%9D%CF%8C%CE%B9%CF%82" TargetMode="External"/><Relationship Id="rId13" Type="http://schemas.openxmlformats.org/officeDocument/2006/relationships/image" Target="../media/image3.jpeg"/><Relationship Id="rId3" Type="http://schemas.openxmlformats.org/officeDocument/2006/relationships/hyperlink" Target="http://el.wikipedia.org/w/index.php?title=%CE%9B%CF%85%CF%87%CE%BD%CE%AF%CE%B1_%CE%BA%CE%B5%CE%BD%CE%BF%CF%8D&amp;action=edit&amp;redlink=1" TargetMode="External"/><Relationship Id="rId7" Type="http://schemas.openxmlformats.org/officeDocument/2006/relationships/hyperlink" Target="http://el.wikipedia.org/w/index.php?title=%CE%9C%CE%B1%CE%B6%CE%B9%CE%BA%CE%AE_%CF%80%CE%B1%CF%81%CE%B1%CE%B3%CF%89%CE%B3%CE%AE&amp;action=edit&amp;redlink=1" TargetMode="External"/><Relationship Id="rId12" Type="http://schemas.openxmlformats.org/officeDocument/2006/relationships/hyperlink" Target="http://el.wikipedia.org/wiki/%CE%9D%CF%8C%CE%BC%CE%BF%CF%82_%CF%84%CE%BF%CF%85_%CE%9C%CE%BF%CF%85%CF%81" TargetMode="External"/><Relationship Id="rId2" Type="http://schemas.openxmlformats.org/officeDocument/2006/relationships/hyperlink" Target="http://el.wikipedia.org/wiki/%CE%A4%CF%81%CE%B1%CE%BD%CE%B6%CE%AF%CF%83%CF%84%CE%BF%CF%81" TargetMode="External"/><Relationship Id="rId1" Type="http://schemas.openxmlformats.org/officeDocument/2006/relationships/slideLayout" Target="../slideLayouts/slideLayout2.xml"/><Relationship Id="rId6" Type="http://schemas.openxmlformats.org/officeDocument/2006/relationships/hyperlink" Target="http://el.wikipedia.org/w/index.php?title=%CE%92%CF%81%CE%B1%CE%B2%CE%B5%CE%AF%CE%BF_%CE%9D%CF%8C%CE%BC%CF%80%CE%B5%CE%BB_%CF%86%CF%85%CF%83%CE%B9%CE%BA%CE%AE%CF%82&amp;action=edit&amp;redlink=1" TargetMode="External"/><Relationship Id="rId11" Type="http://schemas.openxmlformats.org/officeDocument/2006/relationships/hyperlink" Target="http://el.wikipedia.org/wiki/%CE%9C%CE%B9%CE%BA%CF%81%CE%BF%CE%B5%CF%80%CE%B5%CE%BE%CE%B5%CF%81%CE%B3%CE%B1%CF%83%CF%84%CE%AE%CF%82" TargetMode="External"/><Relationship Id="rId5" Type="http://schemas.openxmlformats.org/officeDocument/2006/relationships/hyperlink" Target="http://el.wikipedia.org/w/index.php?title=%CE%A4%CE%B6%CE%B1%CE%BA_%CE%9A%CE%AF%CE%BB%CE%BC%CF%80%CF%85&amp;action=edit&amp;redlink=1" TargetMode="External"/><Relationship Id="rId10" Type="http://schemas.openxmlformats.org/officeDocument/2006/relationships/hyperlink" Target="http://el.wikipedia.org/w/index.php?title=%CE%93%CE%B5%CE%BD%CE%B9%CE%AD%CF%82_%CF%85%CF%80%CE%BF%CE%BB%CE%BF%CE%B3%CE%B9%CF%83%CF%84%CF%8E%CE%BD&amp;action=edit&amp;redlink=1" TargetMode="External"/><Relationship Id="rId4" Type="http://schemas.openxmlformats.org/officeDocument/2006/relationships/hyperlink" Target="http://el.wikipedia.org/wiki/%CE%9F%CE%BB%CE%BF%CE%BA%CE%BB%CE%B7%CF%81%CF%89%CE%BC%CE%AD%CE%BD%CE%BF_%CE%BA%CF%8D%CE%BA%CE%BB%CF%89%CE%BC%CE%B1" TargetMode="External"/><Relationship Id="rId9" Type="http://schemas.openxmlformats.org/officeDocument/2006/relationships/hyperlink" Target="http://el.wikipedia.org/wiki/Intel"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ksipnistere.blogspot.gr/2012/04/caspian.html" TargetMode="External"/><Relationship Id="rId2" Type="http://schemas.openxmlformats.org/officeDocument/2006/relationships/hyperlink" Target="http://wikipedia.qwika.com/en2el/Microchip_implant_%28human%29" TargetMode="External"/><Relationship Id="rId1" Type="http://schemas.openxmlformats.org/officeDocument/2006/relationships/slideLayout" Target="../slideLayouts/slideLayout2.xml"/><Relationship Id="rId5" Type="http://schemas.openxmlformats.org/officeDocument/2006/relationships/hyperlink" Target="http://diogeneis.blogspot.gr/2012/10/chip-rfid-haarp.html" TargetMode="External"/><Relationship Id="rId4" Type="http://schemas.openxmlformats.org/officeDocument/2006/relationships/hyperlink" Target="http://www.mytail.gr/microship.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0"/>
            <a:ext cx="7772400" cy="1470025"/>
          </a:xfrm>
        </p:spPr>
        <p:txBody>
          <a:bodyPr/>
          <a:lstStyle/>
          <a:p>
            <a:r>
              <a:rPr lang="el-GR">
                <a:solidFill>
                  <a:srgbClr val="CC3399"/>
                </a:solidFill>
              </a:rPr>
              <a:t>Μικροτσίπ</a:t>
            </a:r>
          </a:p>
        </p:txBody>
      </p:sp>
      <p:sp>
        <p:nvSpPr>
          <p:cNvPr id="4099" name="Rectangle 3"/>
          <p:cNvSpPr>
            <a:spLocks noGrp="1" noChangeArrowheads="1"/>
          </p:cNvSpPr>
          <p:nvPr>
            <p:ph type="subTitle" idx="1"/>
          </p:nvPr>
        </p:nvSpPr>
        <p:spPr>
          <a:xfrm>
            <a:off x="1524000" y="1600200"/>
            <a:ext cx="7239000" cy="4876800"/>
          </a:xfrm>
        </p:spPr>
        <p:txBody>
          <a:bodyPr/>
          <a:lstStyle/>
          <a:p>
            <a:pPr algn="l">
              <a:lnSpc>
                <a:spcPct val="90000"/>
              </a:lnSpc>
            </a:pPr>
            <a:r>
              <a:rPr lang="el-GR" sz="2400">
                <a:solidFill>
                  <a:schemeClr val="accent2"/>
                </a:solidFill>
              </a:rPr>
              <a:t>Ομάδα</a:t>
            </a:r>
            <a:r>
              <a:rPr lang="en-US" sz="2400"/>
              <a:t>:</a:t>
            </a:r>
            <a:r>
              <a:rPr lang="el-GR" sz="2400"/>
              <a:t> Δημήτρης Δημητρόπουλος</a:t>
            </a:r>
            <a:br>
              <a:rPr lang="el-GR" sz="2400"/>
            </a:br>
            <a:r>
              <a:rPr lang="el-GR" sz="2400"/>
              <a:t>             Ηλίας Γεωργακόπουλος</a:t>
            </a:r>
            <a:br>
              <a:rPr lang="el-GR" sz="2400"/>
            </a:br>
            <a:r>
              <a:rPr lang="el-GR" sz="2400"/>
              <a:t>             Γεώργιος Αλεξανδρής </a:t>
            </a:r>
            <a:br>
              <a:rPr lang="el-GR" sz="2400"/>
            </a:br>
            <a:r>
              <a:rPr lang="el-GR" sz="2400"/>
              <a:t>             Παναγιώτης Δημητρόπουλος</a:t>
            </a:r>
            <a:br>
              <a:rPr lang="el-GR" sz="2400"/>
            </a:br>
            <a:r>
              <a:rPr lang="el-GR" sz="2400"/>
              <a:t/>
            </a:r>
            <a:br>
              <a:rPr lang="el-GR" sz="2400"/>
            </a:br>
            <a:r>
              <a:rPr lang="el-GR" sz="2400"/>
              <a:t/>
            </a:r>
            <a:br>
              <a:rPr lang="el-GR" sz="2400"/>
            </a:br>
            <a:r>
              <a:rPr lang="el-GR" sz="2400"/>
              <a:t/>
            </a:r>
            <a:br>
              <a:rPr lang="el-GR" sz="2400"/>
            </a:br>
            <a:r>
              <a:rPr lang="el-GR" sz="2400"/>
              <a:t/>
            </a:r>
            <a:br>
              <a:rPr lang="el-GR" sz="2400"/>
            </a:br>
            <a:r>
              <a:rPr lang="el-GR" sz="2400"/>
              <a:t/>
            </a:r>
            <a:br>
              <a:rPr lang="el-GR" sz="2400"/>
            </a:br>
            <a:r>
              <a:rPr lang="el-GR" sz="2400"/>
              <a:t/>
            </a:r>
            <a:br>
              <a:rPr lang="el-GR" sz="2400"/>
            </a:br>
            <a:r>
              <a:rPr lang="el-GR" sz="2400"/>
              <a:t/>
            </a:r>
            <a:br>
              <a:rPr lang="el-GR" sz="2400"/>
            </a:br>
            <a:r>
              <a:rPr lang="el-GR" sz="2400"/>
              <a:t/>
            </a:r>
            <a:br>
              <a:rPr lang="el-GR" sz="2400"/>
            </a:br>
            <a:r>
              <a:rPr lang="el-GR" sz="2400"/>
              <a:t/>
            </a:r>
            <a:br>
              <a:rPr lang="el-GR" sz="2400"/>
            </a:br>
            <a:r>
              <a:rPr lang="el-GR" sz="2000"/>
              <a:t>2</a:t>
            </a:r>
            <a:r>
              <a:rPr lang="el-GR" sz="2000" baseline="30000"/>
              <a:t>ο</a:t>
            </a:r>
            <a:r>
              <a:rPr lang="el-GR" sz="2000"/>
              <a:t> Γυμνάσιο Σπάρτης του τμήματος Γ’1 </a:t>
            </a:r>
            <a:r>
              <a:rPr lang="el-GR" sz="2400"/>
              <a:t>            </a:t>
            </a:r>
            <a:br>
              <a:rPr lang="el-GR" sz="2400"/>
            </a:br>
            <a:endParaRPr lang="el-GR" sz="2400"/>
          </a:p>
        </p:txBody>
      </p:sp>
      <p:pic>
        <p:nvPicPr>
          <p:cNvPr id="4107" name="JEREMY - Ο Κόσμος Τριγυρνάει - ft Baritone.mp3">
            <a:hlinkClick r:id="" action="ppaction://media"/>
          </p:cNvPr>
          <p:cNvPicPr>
            <a:picLocks noRot="1" noChangeAspect="1" noChangeArrowheads="1"/>
          </p:cNvPicPr>
          <p:nvPr>
            <a:audioFile r:link="rId1"/>
          </p:nvPr>
        </p:nvPicPr>
        <p:blipFill>
          <a:blip r:embed="rId3" cstate="email"/>
          <a:srcRect/>
          <a:stretch>
            <a:fillRect/>
          </a:stretch>
        </p:blipFill>
        <p:spPr bwMode="auto">
          <a:xfrm>
            <a:off x="8991600" y="6705600"/>
            <a:ext cx="152400" cy="152400"/>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10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8">
                <p:cTn id="7" fill="hold" display="0">
                  <p:stCondLst>
                    <p:cond delay="indefinite"/>
                  </p:stCondLst>
                  <p:endCondLst>
                    <p:cond evt="onPrev" delay="0">
                      <p:tgtEl>
                        <p:sldTgt/>
                      </p:tgtEl>
                    </p:cond>
                    <p:cond evt="onStopAudio" delay="0">
                      <p:tgtEl>
                        <p:sldTgt/>
                      </p:tgtEl>
                    </p:cond>
                  </p:endCondLst>
                </p:cTn>
                <p:tgtEl>
                  <p:spTgt spid="4107"/>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152400"/>
            <a:ext cx="8229600" cy="1143000"/>
          </a:xfrm>
        </p:spPr>
        <p:txBody>
          <a:bodyPr/>
          <a:lstStyle/>
          <a:p>
            <a:r>
              <a:rPr lang="el-GR">
                <a:solidFill>
                  <a:srgbClr val="CC3399"/>
                </a:solidFill>
              </a:rPr>
              <a:t>Τι είναι τα μικροτσίπ</a:t>
            </a:r>
          </a:p>
        </p:txBody>
      </p:sp>
      <p:sp>
        <p:nvSpPr>
          <p:cNvPr id="6147" name="Rectangle 3"/>
          <p:cNvSpPr>
            <a:spLocks noGrp="1" noChangeArrowheads="1"/>
          </p:cNvSpPr>
          <p:nvPr>
            <p:ph type="body" idx="1"/>
          </p:nvPr>
        </p:nvSpPr>
        <p:spPr>
          <a:xfrm>
            <a:off x="457200" y="1600200"/>
            <a:ext cx="8229600" cy="4724400"/>
          </a:xfrm>
        </p:spPr>
        <p:txBody>
          <a:bodyPr/>
          <a:lstStyle/>
          <a:p>
            <a:pPr>
              <a:lnSpc>
                <a:spcPct val="80000"/>
              </a:lnSpc>
              <a:buFontTx/>
              <a:buNone/>
            </a:pPr>
            <a:r>
              <a:rPr lang="el-GR" sz="1800" b="1"/>
              <a:t/>
            </a:r>
            <a:br>
              <a:rPr lang="el-GR" sz="1800" b="1"/>
            </a:br>
            <a:r>
              <a:rPr lang="el-GR" sz="1800"/>
              <a:t>Πρόκειται για μια κάψουλα (11 χιλιοστά μήκος, 1 χιλιοστό πάχος, 0,67 γραμμάρια βάρος, κατασκευασμένη από βιοενεργό γυαλί, με ειδική αντιολισθητική επικάλυψη ώστε να μην μετακινείται) που περιλαμβάνει ηλεκτρονικά στοιχεία (έναν μοναδικό κωδικό αριθμό) και εμφυτεύεται στο ζώο ανώδυνα, χωρίς αναισθητοποίηση, μέσο μίας ειδικής σύριγγας, συνήθως από την αριστερή πλευρά του τραχήλου. Αυτός ο αριθμός αποτελεί την «ταυτότητα» του ζώου και θεωρείτε διεθνώς ως η πιο αξιόπιστη μέθοδος σήμανσης. Με την τοποθέτηση καταχωρείτε ο αριθμός, τα χαρακτηριστικά του ζώου, καθώς και τα στοιχεία του ιδιοκτήτη σε μία βάση δεδομένων. Αρμόδιος φορέας για αυτή τη βάση στην χώρα μας είναι ο Πανελλήνιος Κτηνιατρικός Σύλλογος (ΠΚΣ). </a:t>
            </a:r>
            <a:br>
              <a:rPr lang="el-GR" sz="1800"/>
            </a:br>
            <a:r>
              <a:rPr lang="el-GR" sz="1800"/>
              <a:t>Η ανάγνωση του κωδικού γίνεται πολύ </a:t>
            </a:r>
            <a:br>
              <a:rPr lang="el-GR" sz="1800"/>
            </a:br>
            <a:r>
              <a:rPr lang="el-GR" sz="1800"/>
              <a:t>εύκολα από κάθε κτηνίατρο, φέροντας</a:t>
            </a:r>
            <a:br>
              <a:rPr lang="el-GR" sz="1800"/>
            </a:br>
            <a:r>
              <a:rPr lang="el-GR" sz="1800"/>
              <a:t> απλώς ένα ειδικό μηχάνημα εκπομπής</a:t>
            </a:r>
            <a:br>
              <a:rPr lang="el-GR" sz="1800"/>
            </a:br>
            <a:r>
              <a:rPr lang="el-GR" sz="1800"/>
              <a:t> χαμηλής συχνότητας ραδιοκυμμάτων, </a:t>
            </a:r>
            <a:br>
              <a:rPr lang="el-GR" sz="1800"/>
            </a:br>
            <a:r>
              <a:rPr lang="el-GR" sz="1800"/>
              <a:t>περιμετρικά στην περιοχή εμφύτευσης.</a:t>
            </a:r>
            <a:br>
              <a:rPr lang="el-GR" sz="1800"/>
            </a:br>
            <a:r>
              <a:rPr lang="el-GR" sz="1800"/>
              <a:t>Ο ιδιοκτήτης υποχρεούται, μέσο του κτηνιάτρου του, να ενημερώνει τον ΠΚΣ για κάθε αλλαγή των στοιχείων (αλλαγή διεύθυνσης, κυριότητας, θανάτου). </a:t>
            </a:r>
            <a:br>
              <a:rPr lang="el-GR" sz="1800"/>
            </a:br>
            <a:endParaRPr lang="el-GR" sz="1800"/>
          </a:p>
        </p:txBody>
      </p:sp>
      <p:pic>
        <p:nvPicPr>
          <p:cNvPr id="6151" name="Picture 7" descr="ANd9GcQtNH9jSt7TE9XoSJXJfRzG1BddVOnKW4-zxaB60UpyhnkfPBv-"/>
          <p:cNvPicPr>
            <a:picLocks noChangeAspect="1" noChangeArrowheads="1"/>
          </p:cNvPicPr>
          <p:nvPr/>
        </p:nvPicPr>
        <p:blipFill>
          <a:blip r:embed="rId2" cstate="email"/>
          <a:srcRect/>
          <a:stretch>
            <a:fillRect/>
          </a:stretch>
        </p:blipFill>
        <p:spPr bwMode="auto">
          <a:xfrm>
            <a:off x="5410200" y="4038600"/>
            <a:ext cx="1905000" cy="1295400"/>
          </a:xfrm>
          <a:prstGeom prst="rect">
            <a:avLst/>
          </a:prstGeom>
          <a:noFill/>
        </p:spPr>
      </p:pic>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l-GR">
                <a:solidFill>
                  <a:srgbClr val="CC3399"/>
                </a:solidFill>
              </a:rPr>
              <a:t>Ιστορική Αναδρομή</a:t>
            </a:r>
          </a:p>
        </p:txBody>
      </p:sp>
      <p:sp>
        <p:nvSpPr>
          <p:cNvPr id="5123" name="Rectangle 3"/>
          <p:cNvSpPr>
            <a:spLocks noGrp="1" noChangeArrowheads="1"/>
          </p:cNvSpPr>
          <p:nvPr>
            <p:ph type="body" idx="1"/>
          </p:nvPr>
        </p:nvSpPr>
        <p:spPr>
          <a:xfrm>
            <a:off x="381000" y="1295400"/>
            <a:ext cx="8229600" cy="4876800"/>
          </a:xfrm>
        </p:spPr>
        <p:txBody>
          <a:bodyPr/>
          <a:lstStyle/>
          <a:p>
            <a:pPr>
              <a:lnSpc>
                <a:spcPct val="80000"/>
              </a:lnSpc>
              <a:buFontTx/>
              <a:buNone/>
            </a:pPr>
            <a:endParaRPr lang="el-GR" sz="1400" b="1"/>
          </a:p>
          <a:p>
            <a:pPr>
              <a:lnSpc>
                <a:spcPct val="80000"/>
              </a:lnSpc>
              <a:buFontTx/>
              <a:buNone/>
            </a:pPr>
            <a:r>
              <a:rPr lang="el-GR" sz="1400"/>
              <a:t>       Το 1950 είχε εμφανιστεί η </a:t>
            </a:r>
            <a:r>
              <a:rPr lang="el-GR" sz="1400">
                <a:hlinkClick r:id="rId2" tooltip="Τρανζίστορ"/>
              </a:rPr>
              <a:t>κρυσταλλοτρίοδος</a:t>
            </a:r>
            <a:r>
              <a:rPr lang="el-GR" sz="1400"/>
              <a:t>, ενώ είχαν κατασκευαστεί ηλεκτρονικοί υπολογιστές με </a:t>
            </a:r>
            <a:r>
              <a:rPr lang="el-GR" sz="1400">
                <a:hlinkClick r:id="rId3" tooltip="Λυχνία κενού (δεν έχει γραφτεί ακόμα)"/>
              </a:rPr>
              <a:t>λυχνίες κενού</a:t>
            </a:r>
            <a:r>
              <a:rPr lang="el-GR" sz="1400"/>
              <a:t> και κρυσταλλοτριόδους.</a:t>
            </a:r>
            <a:r>
              <a:rPr lang="el-GR" sz="1400">
                <a:hlinkClick r:id="rId4"/>
              </a:rPr>
              <a:t>[1]</a:t>
            </a:r>
            <a:r>
              <a:rPr lang="el-GR" sz="1400"/>
              <a:t> Το πρόβλημα των μηχανικών εκείνης της εποχής ήταν ότι δεν υπήρχε αξιόπιστος τρόπος να κατασκευάζονται περίπλοκα και μεγάλα λογικά κυκλώματα, γνωστό και ως </a:t>
            </a:r>
            <a:r>
              <a:rPr lang="el-GR" sz="1400" i="1"/>
              <a:t>τυραννία των αριθμών</a:t>
            </a:r>
            <a:r>
              <a:rPr lang="el-GR" sz="1400"/>
              <a:t>.</a:t>
            </a:r>
            <a:r>
              <a:rPr lang="el-GR" sz="1400">
                <a:hlinkClick r:id="rId4"/>
              </a:rPr>
              <a:t>[1]</a:t>
            </a:r>
            <a:r>
              <a:rPr lang="el-GR" sz="1400"/>
              <a:t> Το 1958 ο </a:t>
            </a:r>
            <a:r>
              <a:rPr lang="el-GR" sz="1400">
                <a:hlinkClick r:id="rId5" tooltip="Τζακ Κίλμπυ (δεν έχει γραφτεί ακόμα)"/>
              </a:rPr>
              <a:t>Τζακ Κίλμπυ</a:t>
            </a:r>
            <a:r>
              <a:rPr lang="el-GR" sz="1400"/>
              <a:t>, ερευνητής της εταιρίας Texas Instrument, ερευνώντας πυρετωδώς τρόπους για τη σμίκρυνση των ηλεκτρικών κυκλωμάτων εφηύρε το ολοκληρωμένο κύκλωμα, για την οποία εφεύρεση βραβεύθηκε με </a:t>
            </a:r>
            <a:r>
              <a:rPr lang="el-GR" sz="1400">
                <a:hlinkClick r:id="rId6" tooltip="Βραβείο Νόμπελ φυσικής (δεν έχει γραφτεί ακόμα)"/>
              </a:rPr>
              <a:t>βραβείο Νόμπελ φυσικής</a:t>
            </a:r>
            <a:r>
              <a:rPr lang="el-GR" sz="1400"/>
              <a:t> το 2000. Η ιδέα του ήταν να δημιουργούνται τα στοιχεία του κυκλώματος πάνω σε ένα φύλλο ημιαγωγού με μηχανοποιημένο και συστηματικό τρόπο, αντί να συνδέονται και να τοποθετούνται τα διάφορα στοιχεία του κυκλώματος με το χέρι. Η δημιουργία των στοιχείων γίνεται με νοθεύσεις άλλων στοιχείων και επιστρώσεις.</a:t>
            </a:r>
          </a:p>
          <a:p>
            <a:pPr>
              <a:lnSpc>
                <a:spcPct val="80000"/>
              </a:lnSpc>
              <a:buFontTx/>
              <a:buNone/>
            </a:pPr>
            <a:r>
              <a:rPr lang="el-GR" sz="1400"/>
              <a:t>        Η τεχνογνωσία για τη </a:t>
            </a:r>
            <a:r>
              <a:rPr lang="el-GR" sz="1400">
                <a:hlinkClick r:id="rId7" tooltip="Μαζική παραγωγή (δεν έχει γραφτεί ακόμα)"/>
              </a:rPr>
              <a:t>μαζική παραγωγή</a:t>
            </a:r>
            <a:r>
              <a:rPr lang="el-GR" sz="1400"/>
              <a:t> ολοκληρωμένων κυκλωμάτων ήταν ακόμη ελλιπής, υπήρχαν διάφορα πρακτικά προβλήματα, όπως η σύνδεση των στοιχείων του ολοκληρωμένου.</a:t>
            </a:r>
            <a:r>
              <a:rPr lang="el-GR" sz="1400">
                <a:hlinkClick r:id="rId4"/>
              </a:rPr>
              <a:t>[1]</a:t>
            </a:r>
            <a:r>
              <a:rPr lang="el-GR" sz="1400"/>
              <a:t> Ο </a:t>
            </a:r>
            <a:r>
              <a:rPr lang="el-GR" sz="1400">
                <a:hlinkClick r:id="rId8" tooltip="Ρόμπερτ Νόις"/>
              </a:rPr>
              <a:t>Ρόμπερτ Νόις</a:t>
            </a:r>
            <a:r>
              <a:rPr lang="el-GR" sz="1400"/>
              <a:t> έλυσε αυτά τα προβλήματα,</a:t>
            </a:r>
            <a:r>
              <a:rPr lang="el-GR" sz="1400">
                <a:hlinkClick r:id="rId4"/>
              </a:rPr>
              <a:t>[1]</a:t>
            </a:r>
            <a:r>
              <a:rPr lang="el-GR" sz="1400"/>
              <a:t> όπως την εφεύρεση μιας μεθόδου για τη μηχανοποιημένη προσθήκη μικρών μεταλλικών καλωδίων πάνω στους κύβους. Έτσι, ξεκίνησε η μαζική παραγωγή των ολοκληρωμένων κυκλωμάτων. Ο Νόυς συνίδρυσε την </a:t>
            </a:r>
            <a:r>
              <a:rPr lang="el-GR" sz="1400">
                <a:hlinkClick r:id="rId9" tooltip="Intel"/>
              </a:rPr>
              <a:t>Intel</a:t>
            </a:r>
            <a:r>
              <a:rPr lang="el-GR" sz="1400"/>
              <a:t>, μια από τις πιο σημαντικές κατασκευάστριες ολοκληρωμένων κυκλωμάτων στον κόσμο.</a:t>
            </a:r>
            <a:r>
              <a:rPr lang="el-GR" sz="1400">
                <a:hlinkClick r:id="rId4"/>
              </a:rPr>
              <a:t>[1]</a:t>
            </a:r>
            <a:endParaRPr lang="el-GR" sz="1400"/>
          </a:p>
          <a:p>
            <a:pPr>
              <a:lnSpc>
                <a:spcPct val="80000"/>
              </a:lnSpc>
              <a:buFontTx/>
              <a:buNone/>
            </a:pPr>
            <a:r>
              <a:rPr lang="el-GR" sz="1400"/>
              <a:t>       Το ολοκληρωμένο κύκλωμα ήταν μια τομή στην ιστορία των υπολογιστών διαχωρίζοντάς την στα δύο. Υπάρχουν τέσσερις </a:t>
            </a:r>
            <a:r>
              <a:rPr lang="el-GR" sz="1400">
                <a:hlinkClick r:id="rId10" tooltip="Γενιές υπολογιστών (δεν έχει γραφτεί ακόμα)"/>
              </a:rPr>
              <a:t>γενιές υπολογιστών</a:t>
            </a:r>
            <a:r>
              <a:rPr lang="el-GR" sz="1400"/>
              <a:t>, οι δύο πρώτες </a:t>
            </a:r>
            <a:r>
              <a:rPr lang="el-GR" sz="1400" i="1"/>
              <a:t>γενιά</a:t>
            </a:r>
            <a:br>
              <a:rPr lang="el-GR" sz="1400" i="1"/>
            </a:br>
            <a:r>
              <a:rPr lang="el-GR" sz="1400" i="1"/>
              <a:t> λυχνίας κενού</a:t>
            </a:r>
            <a:r>
              <a:rPr lang="el-GR" sz="1400"/>
              <a:t> και </a:t>
            </a:r>
            <a:r>
              <a:rPr lang="el-GR" sz="1400" i="1"/>
              <a:t>γενιά κρυσταλλοτριόδου</a:t>
            </a:r>
            <a:r>
              <a:rPr lang="el-GR" sz="1400"/>
              <a:t> δεν κατασκευάζονται </a:t>
            </a:r>
            <a:br>
              <a:rPr lang="el-GR" sz="1400"/>
            </a:br>
            <a:r>
              <a:rPr lang="el-GR" sz="1400"/>
              <a:t>από ολοκληρωμένα κυκλώματα, ενώ οι επόμενες δύο </a:t>
            </a:r>
            <a:r>
              <a:rPr lang="el-GR" sz="1400" i="1"/>
              <a:t>γενιά</a:t>
            </a:r>
            <a:br>
              <a:rPr lang="el-GR" sz="1400" i="1"/>
            </a:br>
            <a:r>
              <a:rPr lang="el-GR" sz="1400" i="1"/>
              <a:t> ολοκληρωμένου κυκλώματος</a:t>
            </a:r>
            <a:r>
              <a:rPr lang="el-GR" sz="1400"/>
              <a:t> και </a:t>
            </a:r>
            <a:r>
              <a:rPr lang="el-GR" sz="1400" i="1"/>
              <a:t>γενιά μικροεπεξεργαστή</a:t>
            </a:r>
            <a:r>
              <a:rPr lang="el-GR" sz="1400"/>
              <a:t> </a:t>
            </a:r>
            <a:br>
              <a:rPr lang="el-GR" sz="1400"/>
            </a:br>
            <a:r>
              <a:rPr lang="el-GR" sz="1400"/>
              <a:t>χρησιμοποιούν ολοκληρωμένα κυκλώματα και η τέταρτη </a:t>
            </a:r>
            <a:br>
              <a:rPr lang="el-GR" sz="1400"/>
            </a:br>
            <a:r>
              <a:rPr lang="el-GR" sz="1400"/>
              <a:t>χρησιμοποιεί το ολοκληρωμένο κύκλωμα </a:t>
            </a:r>
            <a:r>
              <a:rPr lang="el-GR" sz="1400">
                <a:hlinkClick r:id="rId11" tooltip="Μικροεπεξεργαστής"/>
              </a:rPr>
              <a:t>μικροεπεξεργαστής</a:t>
            </a:r>
            <a:r>
              <a:rPr lang="el-GR" sz="1400"/>
              <a:t>.</a:t>
            </a:r>
          </a:p>
          <a:p>
            <a:pPr>
              <a:lnSpc>
                <a:spcPct val="80000"/>
              </a:lnSpc>
              <a:buFontTx/>
              <a:buNone/>
            </a:pPr>
            <a:r>
              <a:rPr lang="el-GR" sz="1400"/>
              <a:t>         Η εξέλιξη των ολοκληρωμένων κυκλωμάτων ακολουθεί το</a:t>
            </a:r>
            <a:br>
              <a:rPr lang="el-GR" sz="1400"/>
            </a:br>
            <a:r>
              <a:rPr lang="el-GR" sz="1400"/>
              <a:t> </a:t>
            </a:r>
            <a:r>
              <a:rPr lang="el-GR" sz="1400">
                <a:hlinkClick r:id="rId12" tooltip="Νόμος του Μουρ"/>
              </a:rPr>
              <a:t>νόμο του Μουρ</a:t>
            </a:r>
            <a:r>
              <a:rPr lang="el-GR" sz="1400"/>
              <a:t>, </a:t>
            </a:r>
            <a:r>
              <a:rPr lang="el-GR" sz="1400" i="1"/>
              <a:t>το πλήθος των κρυσταλλοτριόδων ανά </a:t>
            </a:r>
            <a:br>
              <a:rPr lang="el-GR" sz="1400" i="1"/>
            </a:br>
            <a:r>
              <a:rPr lang="el-GR" sz="1400" i="1"/>
              <a:t>τετραγωνική ίντσα ενός ολοκληρωμένου κυκλώματος διπλασιάζεται κάθε 18 μήνες</a:t>
            </a:r>
            <a:r>
              <a:rPr lang="el-GR" sz="1400"/>
              <a:t>.</a:t>
            </a:r>
          </a:p>
        </p:txBody>
      </p:sp>
      <p:pic>
        <p:nvPicPr>
          <p:cNvPr id="5128" name="Picture 8" descr="ANd9GcRvxQC_Rdcq_syB68m_mUGTBqunTNcSyaQ1DMy6woGq9-QqXO6v"/>
          <p:cNvPicPr>
            <a:picLocks noChangeAspect="1" noChangeArrowheads="1"/>
          </p:cNvPicPr>
          <p:nvPr/>
        </p:nvPicPr>
        <p:blipFill>
          <a:blip r:embed="rId13" cstate="email"/>
          <a:srcRect/>
          <a:stretch>
            <a:fillRect/>
          </a:stretch>
        </p:blipFill>
        <p:spPr bwMode="auto">
          <a:xfrm>
            <a:off x="5943600" y="4724400"/>
            <a:ext cx="2714625" cy="1143000"/>
          </a:xfrm>
          <a:prstGeom prst="rect">
            <a:avLst/>
          </a:prstGeom>
          <a:noFill/>
        </p:spPr>
      </p:pic>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l-GR">
                <a:solidFill>
                  <a:srgbClr val="CC3399"/>
                </a:solidFill>
              </a:rPr>
              <a:t>Πώς λειτουργούν?</a:t>
            </a:r>
          </a:p>
        </p:txBody>
      </p:sp>
      <p:sp>
        <p:nvSpPr>
          <p:cNvPr id="7172" name="Rectangle 4"/>
          <p:cNvSpPr>
            <a:spLocks noGrp="1" noChangeArrowheads="1"/>
          </p:cNvSpPr>
          <p:nvPr>
            <p:ph type="body" idx="1"/>
          </p:nvPr>
        </p:nvSpPr>
        <p:spPr/>
        <p:txBody>
          <a:bodyPr/>
          <a:lstStyle/>
          <a:p>
            <a:pPr marL="381000" indent="-381000">
              <a:lnSpc>
                <a:spcPct val="80000"/>
              </a:lnSpc>
              <a:buFontTx/>
              <a:buNone/>
            </a:pPr>
            <a:r>
              <a:rPr lang="el-GR" sz="2000"/>
              <a:t>Κάθε µικροτσίπ έχει τον δικό του µμοναδικό </a:t>
            </a:r>
          </a:p>
          <a:p>
            <a:pPr marL="381000" indent="-381000">
              <a:lnSpc>
                <a:spcPct val="80000"/>
              </a:lnSpc>
              <a:buFontTx/>
              <a:buNone/>
            </a:pPr>
            <a:r>
              <a:rPr lang="el-GR" sz="2000"/>
              <a:t>αριθµό. Ο κτηνίατρός σας θα σας δώσει </a:t>
            </a:r>
          </a:p>
          <a:p>
            <a:pPr marL="381000" indent="-381000">
              <a:lnSpc>
                <a:spcPct val="80000"/>
              </a:lnSpc>
              <a:buFontTx/>
              <a:buNone/>
            </a:pPr>
            <a:r>
              <a:rPr lang="el-GR" sz="2000"/>
              <a:t>ένα αντίγραφο του πιστοποιητικού Ελληνικό Ταµείο Μέριµνας Ζώων</a:t>
            </a:r>
          </a:p>
          <a:p>
            <a:pPr marL="381000" indent="-381000">
              <a:lnSpc>
                <a:spcPct val="80000"/>
              </a:lnSpc>
              <a:buFontTx/>
              <a:buNone/>
            </a:pPr>
            <a:r>
              <a:rPr lang="el-GR" sz="2000"/>
              <a:t>Τοπικός Σύνδεσµος:</a:t>
            </a:r>
          </a:p>
          <a:p>
            <a:pPr marL="381000" indent="-381000">
              <a:lnSpc>
                <a:spcPct val="80000"/>
              </a:lnSpc>
              <a:buFontTx/>
              <a:buNone/>
            </a:pPr>
            <a:r>
              <a:rPr lang="el-GR" sz="2000"/>
              <a:t>ηλεκτρονικής ταυτοποίησης το οποίο περιέχει την περιγραφή του </a:t>
            </a:r>
          </a:p>
          <a:p>
            <a:pPr marL="381000" indent="-381000">
              <a:lnSpc>
                <a:spcPct val="80000"/>
              </a:lnSpc>
              <a:buFontTx/>
              <a:buNone/>
            </a:pPr>
            <a:r>
              <a:rPr lang="el-GR" sz="2000"/>
              <a:t>κατοικίδιού σας, τα προσωπικά στοιχεία σας και τον αριθµό του τσιπ.  </a:t>
            </a:r>
          </a:p>
          <a:p>
            <a:pPr marL="381000" indent="-381000">
              <a:lnSpc>
                <a:spcPct val="80000"/>
              </a:lnSpc>
              <a:buFontTx/>
              <a:buNone/>
            </a:pPr>
            <a:r>
              <a:rPr lang="el-GR" sz="2000"/>
              <a:t>Ένα αντίγραφο στέλνεται επίσης, στον Πανελλήνιο Κτηνιατρικό</a:t>
            </a:r>
          </a:p>
          <a:p>
            <a:pPr marL="381000" indent="-381000">
              <a:lnSpc>
                <a:spcPct val="80000"/>
              </a:lnSpc>
              <a:buFontTx/>
              <a:buNone/>
            </a:pPr>
            <a:r>
              <a:rPr lang="el-GR" sz="2000"/>
              <a:t>Σύλλογο. Τα στοιχεία αυτά καταγράφονται στην πανεθνική βάση </a:t>
            </a:r>
          </a:p>
          <a:p>
            <a:pPr marL="381000" indent="-381000">
              <a:lnSpc>
                <a:spcPct val="80000"/>
              </a:lnSpc>
              <a:buFontTx/>
              <a:buNone/>
            </a:pPr>
            <a:r>
              <a:rPr lang="el-GR" sz="2000"/>
              <a:t>ηλεκτρονικών αρχείων. Οι ιδιοκτήτες πρέπει να απευθύνονται στον </a:t>
            </a:r>
          </a:p>
          <a:p>
            <a:pPr marL="381000" indent="-381000">
              <a:lnSpc>
                <a:spcPct val="80000"/>
              </a:lnSpc>
              <a:buFontTx/>
              <a:buNone/>
            </a:pPr>
            <a:r>
              <a:rPr lang="el-GR" sz="2000"/>
              <a:t>κτηνίατρό τους και να τον ενηµερώνουν για κάθε αλλαγή των </a:t>
            </a:r>
          </a:p>
          <a:p>
            <a:pPr marL="381000" indent="-381000">
              <a:lnSpc>
                <a:spcPct val="80000"/>
              </a:lnSpc>
              <a:buFontTx/>
              <a:buNone/>
            </a:pPr>
            <a:r>
              <a:rPr lang="el-GR" sz="2000"/>
              <a:t>παραπάνω στοιχείων.</a:t>
            </a:r>
          </a:p>
          <a:p>
            <a:pPr marL="381000" indent="-381000">
              <a:lnSpc>
                <a:spcPct val="80000"/>
              </a:lnSpc>
              <a:buFontTx/>
              <a:buNone/>
            </a:pPr>
            <a:r>
              <a:rPr lang="el-GR" sz="2000"/>
              <a:t>Μετά την εμφύτευση, το τσιπ ανιχνεύεται και</a:t>
            </a:r>
            <a:br>
              <a:rPr lang="el-GR" sz="2000"/>
            </a:br>
            <a:r>
              <a:rPr lang="el-GR" sz="2000"/>
              <a:t> διαβάζεται από µια ειδική ηλεκτρονική </a:t>
            </a:r>
          </a:p>
          <a:p>
            <a:pPr marL="381000" indent="-381000">
              <a:lnSpc>
                <a:spcPct val="80000"/>
              </a:lnSpc>
              <a:buFontTx/>
              <a:buNone/>
            </a:pPr>
            <a:r>
              <a:rPr lang="el-GR" sz="2000"/>
              <a:t>συσκευή (scanner).</a:t>
            </a:r>
          </a:p>
        </p:txBody>
      </p:sp>
      <p:sp>
        <p:nvSpPr>
          <p:cNvPr id="7174" name="AutoShape 6" descr="9k="/>
          <p:cNvSpPr>
            <a:spLocks noChangeAspect="1" noChangeArrowheads="1"/>
          </p:cNvSpPr>
          <p:nvPr/>
        </p:nvSpPr>
        <p:spPr bwMode="auto">
          <a:xfrm>
            <a:off x="155575" y="46038"/>
            <a:ext cx="2447925" cy="1866900"/>
          </a:xfrm>
          <a:prstGeom prst="rect">
            <a:avLst/>
          </a:prstGeom>
          <a:noFill/>
        </p:spPr>
        <p:txBody>
          <a:bodyPr/>
          <a:lstStyle/>
          <a:p>
            <a:endParaRPr lang="el-GR"/>
          </a:p>
        </p:txBody>
      </p:sp>
      <p:sp>
        <p:nvSpPr>
          <p:cNvPr id="7176" name="AutoShape 8" descr="9k="/>
          <p:cNvSpPr>
            <a:spLocks noChangeAspect="1" noChangeArrowheads="1"/>
          </p:cNvSpPr>
          <p:nvPr/>
        </p:nvSpPr>
        <p:spPr bwMode="auto">
          <a:xfrm>
            <a:off x="155575" y="46038"/>
            <a:ext cx="2447925" cy="1866900"/>
          </a:xfrm>
          <a:prstGeom prst="rect">
            <a:avLst/>
          </a:prstGeom>
          <a:noFill/>
        </p:spPr>
        <p:txBody>
          <a:bodyPr/>
          <a:lstStyle/>
          <a:p>
            <a:endParaRPr lang="el-GR"/>
          </a:p>
        </p:txBody>
      </p:sp>
      <p:pic>
        <p:nvPicPr>
          <p:cNvPr id="7178" name="Picture 10" descr="ANd9GcQuOdtLYCtOqLkrC5WiXQWbzntJ9bOOn-HuRp9s-QQHrM_sNrAa"/>
          <p:cNvPicPr>
            <a:picLocks noChangeAspect="1" noChangeArrowheads="1"/>
          </p:cNvPicPr>
          <p:nvPr/>
        </p:nvPicPr>
        <p:blipFill>
          <a:blip r:embed="rId2" cstate="email"/>
          <a:srcRect/>
          <a:stretch>
            <a:fillRect/>
          </a:stretch>
        </p:blipFill>
        <p:spPr bwMode="auto">
          <a:xfrm>
            <a:off x="5638800" y="4724400"/>
            <a:ext cx="2581275" cy="1771650"/>
          </a:xfrm>
          <a:prstGeom prst="rect">
            <a:avLst/>
          </a:prstGeom>
          <a:noFill/>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l-GR">
                <a:solidFill>
                  <a:srgbClr val="CC3399"/>
                </a:solidFill>
              </a:rPr>
              <a:t>Χρήσεις</a:t>
            </a:r>
          </a:p>
        </p:txBody>
      </p:sp>
      <p:sp>
        <p:nvSpPr>
          <p:cNvPr id="8195" name="Rectangle 3"/>
          <p:cNvSpPr>
            <a:spLocks noGrp="1" noChangeArrowheads="1"/>
          </p:cNvSpPr>
          <p:nvPr>
            <p:ph type="body" idx="1"/>
          </p:nvPr>
        </p:nvSpPr>
        <p:spPr>
          <a:xfrm>
            <a:off x="457200" y="1600200"/>
            <a:ext cx="8229600" cy="4572000"/>
          </a:xfrm>
        </p:spPr>
        <p:txBody>
          <a:bodyPr/>
          <a:lstStyle/>
          <a:p>
            <a:pPr>
              <a:lnSpc>
                <a:spcPct val="80000"/>
              </a:lnSpc>
              <a:buFontTx/>
              <a:buNone/>
            </a:pPr>
            <a:r>
              <a:rPr lang="el-GR" sz="1800"/>
              <a:t>      Η τεχνολογία αναγνώρισης μέσω ραδιοσυχνοτήτων (RFID) βασίζεται στην απλή ιδέα ότι υπάρχει ένα ηλεκτρονικό κύκλωμα σε μια μη τροφοδοτούμενη (</a:t>
            </a:r>
            <a:r>
              <a:rPr lang="en-US" sz="1800"/>
              <a:t>«</a:t>
            </a:r>
            <a:r>
              <a:rPr lang="el-GR" sz="1800"/>
              <a:t>παθητική</a:t>
            </a:r>
            <a:r>
              <a:rPr lang="en-US" sz="1800"/>
              <a:t>») </a:t>
            </a:r>
            <a:r>
              <a:rPr lang="el-GR" sz="1800"/>
              <a:t>ετικέτα και δεν απαιτεί ούτε μπαταρίες ούτε κάποια συντήρηση. Το κύκλωμα αυτό μπορεί να τροφοδοτείται περιστασιακά εξ΄ αποστάσεως από μία διάταξη (ή συσκευή) ανάγνωσης, μέσω εκπομπής ενέργειας προς αυτό. Δεδομένου του τρόπου τροφοδότησης, η ετικέτα ανταλλάσσει πληροφορίες με τη συσκευή ανάγνωσης. Η ετικέτα συνίσταται από ένα απλό πηνίο κεραίας μέσα σε μια θήκη από γυαλί ή πλαστικό, συγκολλημένο στο ολοκληρωμένο κύκλωμα. Η τεχνολογία RFID χρησιμοποιεί ραδιοκύματα για αυτόματη αναγνώριση αντικειμένων. Η αναγνώριση γίνεται με την αποθήκευση ενός σειριακού αριθμού (ταυτότητα αντικειμένου), ίσως και άλλων πληροφοριών,</a:t>
            </a:r>
            <a:br>
              <a:rPr lang="el-GR" sz="1800"/>
            </a:br>
            <a:r>
              <a:rPr lang="el-GR" sz="1800"/>
              <a:t> σε ένα μικροτσίπ (RFID tag/ετικέτα) που </a:t>
            </a:r>
            <a:br>
              <a:rPr lang="el-GR" sz="1800"/>
            </a:br>
            <a:r>
              <a:rPr lang="el-GR" sz="1800"/>
              <a:t>προσαρτάται σε μια κεραία. Οι πληροφορίες</a:t>
            </a:r>
            <a:br>
              <a:rPr lang="el-GR" sz="1800"/>
            </a:br>
            <a:r>
              <a:rPr lang="el-GR" sz="1800"/>
              <a:t> της ετικέτας μεταφέρονται με ραδιοκύματα, </a:t>
            </a:r>
            <a:br>
              <a:rPr lang="el-GR" sz="1800"/>
            </a:br>
            <a:r>
              <a:rPr lang="el-GR" sz="1800"/>
              <a:t>μέσω της κεραίας, σε ένα δέκτη/αναγνώστη </a:t>
            </a:r>
            <a:br>
              <a:rPr lang="el-GR" sz="1800"/>
            </a:br>
            <a:r>
              <a:rPr lang="el-GR" sz="1800"/>
              <a:t>(RFID scanner/reader). Ο αναγνώστης</a:t>
            </a:r>
            <a:br>
              <a:rPr lang="el-GR" sz="1800"/>
            </a:br>
            <a:r>
              <a:rPr lang="el-GR" sz="1800"/>
              <a:t> μετατρέπει τα ραδιοκύματα σε ψηφιακή πληροφορία, η οποία μπορεί στη συνέχεια να αποθηκευθεί σε ένα πληροφοριακό σύστημα. </a:t>
            </a:r>
          </a:p>
        </p:txBody>
      </p:sp>
      <p:sp>
        <p:nvSpPr>
          <p:cNvPr id="8197" name="AutoShape 5" descr="Z"/>
          <p:cNvSpPr>
            <a:spLocks noChangeAspect="1" noChangeArrowheads="1"/>
          </p:cNvSpPr>
          <p:nvPr/>
        </p:nvSpPr>
        <p:spPr bwMode="auto">
          <a:xfrm>
            <a:off x="155575" y="46038"/>
            <a:ext cx="1866900" cy="1562100"/>
          </a:xfrm>
          <a:prstGeom prst="rect">
            <a:avLst/>
          </a:prstGeom>
          <a:noFill/>
        </p:spPr>
        <p:txBody>
          <a:bodyPr/>
          <a:lstStyle/>
          <a:p>
            <a:endParaRPr lang="el-GR"/>
          </a:p>
        </p:txBody>
      </p:sp>
      <p:sp>
        <p:nvSpPr>
          <p:cNvPr id="8199" name="AutoShape 7" descr="Z"/>
          <p:cNvSpPr>
            <a:spLocks noChangeAspect="1" noChangeArrowheads="1"/>
          </p:cNvSpPr>
          <p:nvPr/>
        </p:nvSpPr>
        <p:spPr bwMode="auto">
          <a:xfrm>
            <a:off x="155575" y="46038"/>
            <a:ext cx="1866900" cy="1562100"/>
          </a:xfrm>
          <a:prstGeom prst="rect">
            <a:avLst/>
          </a:prstGeom>
          <a:noFill/>
        </p:spPr>
        <p:txBody>
          <a:bodyPr/>
          <a:lstStyle/>
          <a:p>
            <a:endParaRPr lang="el-GR"/>
          </a:p>
        </p:txBody>
      </p:sp>
      <p:sp>
        <p:nvSpPr>
          <p:cNvPr id="8201" name="AutoShape 9" descr="Z"/>
          <p:cNvSpPr>
            <a:spLocks noChangeAspect="1" noChangeArrowheads="1"/>
          </p:cNvSpPr>
          <p:nvPr/>
        </p:nvSpPr>
        <p:spPr bwMode="auto">
          <a:xfrm>
            <a:off x="155575" y="46038"/>
            <a:ext cx="1866900" cy="1562100"/>
          </a:xfrm>
          <a:prstGeom prst="rect">
            <a:avLst/>
          </a:prstGeom>
          <a:noFill/>
        </p:spPr>
        <p:txBody>
          <a:bodyPr/>
          <a:lstStyle/>
          <a:p>
            <a:endParaRPr lang="el-GR"/>
          </a:p>
        </p:txBody>
      </p:sp>
      <p:pic>
        <p:nvPicPr>
          <p:cNvPr id="8205" name="Picture 13" descr="ANd9GcTRIAik9eyq0tAHKKdiDbmFOMy8hif_KaPMVSLq98hAGQ_-3Cjh"/>
          <p:cNvPicPr>
            <a:picLocks noChangeAspect="1" noChangeArrowheads="1"/>
          </p:cNvPicPr>
          <p:nvPr/>
        </p:nvPicPr>
        <p:blipFill>
          <a:blip r:embed="rId2" cstate="email"/>
          <a:srcRect/>
          <a:stretch>
            <a:fillRect/>
          </a:stretch>
        </p:blipFill>
        <p:spPr bwMode="auto">
          <a:xfrm>
            <a:off x="5715000" y="4114800"/>
            <a:ext cx="2009775" cy="1295400"/>
          </a:xfrm>
          <a:prstGeom prst="rect">
            <a:avLst/>
          </a:prstGeom>
          <a:noFill/>
        </p:spPr>
      </p:pic>
      <p:sp>
        <p:nvSpPr>
          <p:cNvPr id="8207" name="AutoShape 15" descr="Z"/>
          <p:cNvSpPr>
            <a:spLocks noChangeAspect="1" noChangeArrowheads="1"/>
          </p:cNvSpPr>
          <p:nvPr/>
        </p:nvSpPr>
        <p:spPr bwMode="auto">
          <a:xfrm>
            <a:off x="155575" y="46038"/>
            <a:ext cx="1866900" cy="1562100"/>
          </a:xfrm>
          <a:prstGeom prst="rect">
            <a:avLst/>
          </a:prstGeom>
          <a:noFill/>
        </p:spPr>
        <p:txBody>
          <a:bodyPr/>
          <a:lstStyle/>
          <a:p>
            <a:endParaRPr lang="el-G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04800"/>
            <a:ext cx="8229600" cy="1143000"/>
          </a:xfrm>
        </p:spPr>
        <p:txBody>
          <a:bodyPr/>
          <a:lstStyle/>
          <a:p>
            <a:r>
              <a:rPr lang="el-GR">
                <a:solidFill>
                  <a:srgbClr val="CC3399"/>
                </a:solidFill>
              </a:rPr>
              <a:t>Πως κατασκευάστηκαν ?</a:t>
            </a:r>
          </a:p>
        </p:txBody>
      </p:sp>
      <p:sp>
        <p:nvSpPr>
          <p:cNvPr id="9219" name="Rectangle 3"/>
          <p:cNvSpPr>
            <a:spLocks noGrp="1" noChangeArrowheads="1"/>
          </p:cNvSpPr>
          <p:nvPr>
            <p:ph type="body" idx="1"/>
          </p:nvPr>
        </p:nvSpPr>
        <p:spPr>
          <a:xfrm>
            <a:off x="457200" y="1600200"/>
            <a:ext cx="8229600" cy="5257800"/>
          </a:xfrm>
        </p:spPr>
        <p:txBody>
          <a:bodyPr/>
          <a:lstStyle/>
          <a:p>
            <a:pPr>
              <a:lnSpc>
                <a:spcPct val="80000"/>
              </a:lnSpc>
              <a:buFontTx/>
              <a:buNone/>
            </a:pPr>
            <a:r>
              <a:rPr lang="el-GR" sz="1800"/>
              <a:t>      Σε ένα άλλο τομέα της νανοτεχνολογίας οι επιστήμονες κατασκεύασαν ένα μικροσκοπικό τσιπάκι - νανογεννήτρια από εκατομμύρια νανοσύρματα από οξείδιο του ψευδαργύρου, τα οποία είναι 500 φορές πιο λεπτά από μια ανθρώπινη τρίχα μαλλιών και παράγουν ηλεκτρισμό από την παραμικρή κίνηση, ακόμα και από την κίνηση των δακτύλων.Και τώρα, να σου και έρχεται ο Ψηφιακός Άγγελος, (Digital Angels) με μέγεθος κέρματος εμφυτεύσιμος πομποδέκτης του οποίου ο κατασκευαστής, η εταιρεία Applied Digital Solutions, σκοπεύει να τον διαθέσει παγκόσμια για τον εντοπισμό και την παρακολούθηση ανθρώπων. Καθώς εκπέμπει ένα σήμα εντοπισμού που μπορεί να ανιχνευτεί από δορυφόρους με το σύστημα GPS (global positioning system), το πλασάρουν στην αγορά σαν το τέλειο, άμεμπτο μέσο προσδιορισμού ταυτότητας ανθρώπων. Όταν εμφυτευθεί στο σώμα, η συσκευή τροφοδοτείται ηλεκτρομαγνητικά μέσα από τις κινήσεις   των μυών, και μπορεί να ενεργοποιηθεί </a:t>
            </a:r>
            <a:br>
              <a:rPr lang="el-GR" sz="1800"/>
            </a:br>
            <a:r>
              <a:rPr lang="el-GR" sz="1800"/>
              <a:t> είτε από τον "κάτοχό" της είτε από μια  </a:t>
            </a:r>
            <a:br>
              <a:rPr lang="el-GR" sz="1800"/>
            </a:br>
            <a:r>
              <a:rPr lang="el-GR" sz="1800"/>
              <a:t> μονάδα παρακολούθησης. Λίγα χρόνια</a:t>
            </a:r>
            <a:br>
              <a:rPr lang="el-GR" sz="1800"/>
            </a:br>
            <a:r>
              <a:rPr lang="el-GR" sz="1800"/>
              <a:t> πριν θα μπορούσαν να υπάρχουν κάποιες</a:t>
            </a:r>
            <a:br>
              <a:rPr lang="el-GR" sz="1800"/>
            </a:br>
            <a:r>
              <a:rPr lang="el-GR" sz="1800"/>
              <a:t> αντιδράσεις, όμως όχι άλλο πια," είπε ο Δρ.</a:t>
            </a:r>
            <a:br>
              <a:rPr lang="el-GR" sz="1800"/>
            </a:br>
            <a:r>
              <a:rPr lang="el-GR" sz="1800"/>
              <a:t> Peter Zhou, διευθυντής επιστημόνων για την</a:t>
            </a:r>
            <a:br>
              <a:rPr lang="el-GR" sz="1800"/>
            </a:br>
            <a:r>
              <a:rPr lang="el-GR" sz="1800"/>
              <a:t> ανάπτυξη του εμφυτεύματος και πρόεδρος της DigitalAngel.net Inc.θυγατρικής της ADS. "Οι άνθρωποι αρχίζουν να συνηθίζουν στο να έχουν εμφυτεύματα. Νέος αιώνα, νέες τάσεις. </a:t>
            </a:r>
          </a:p>
        </p:txBody>
      </p:sp>
      <p:pic>
        <p:nvPicPr>
          <p:cNvPr id="9221" name="Picture 5" descr="ANd9GcRgFJlYaHFXlCBOBqwwSkNV2wVW-7xZTgyOk3pDC8QhNfo5B2An"/>
          <p:cNvPicPr>
            <a:picLocks noChangeAspect="1" noChangeArrowheads="1"/>
          </p:cNvPicPr>
          <p:nvPr/>
        </p:nvPicPr>
        <p:blipFill>
          <a:blip r:embed="rId2" cstate="email"/>
          <a:srcRect/>
          <a:stretch>
            <a:fillRect/>
          </a:stretch>
        </p:blipFill>
        <p:spPr bwMode="auto">
          <a:xfrm>
            <a:off x="5486400" y="4572000"/>
            <a:ext cx="2466975" cy="1238250"/>
          </a:xfrm>
          <a:prstGeom prst="rect">
            <a:avLst/>
          </a:prstGeom>
          <a:noFill/>
        </p:spPr>
      </p:pic>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229600" cy="1143000"/>
          </a:xfrm>
        </p:spPr>
        <p:txBody>
          <a:bodyPr/>
          <a:lstStyle/>
          <a:p>
            <a:r>
              <a:rPr lang="el-GR">
                <a:solidFill>
                  <a:srgbClr val="CC3399"/>
                </a:solidFill>
              </a:rPr>
              <a:t>Μειονεκτήματα - Πλεονεκτήματα</a:t>
            </a:r>
          </a:p>
        </p:txBody>
      </p:sp>
      <p:sp>
        <p:nvSpPr>
          <p:cNvPr id="11267" name="Rectangle 3"/>
          <p:cNvSpPr>
            <a:spLocks noGrp="1" noChangeArrowheads="1"/>
          </p:cNvSpPr>
          <p:nvPr>
            <p:ph type="body" idx="1"/>
          </p:nvPr>
        </p:nvSpPr>
        <p:spPr/>
        <p:txBody>
          <a:bodyPr/>
          <a:lstStyle/>
          <a:p>
            <a:pPr>
              <a:lnSpc>
                <a:spcPct val="80000"/>
              </a:lnSpc>
              <a:buClr>
                <a:schemeClr val="accent2"/>
              </a:buClr>
            </a:pPr>
            <a:r>
              <a:rPr lang="el-GR" sz="2400">
                <a:solidFill>
                  <a:schemeClr val="accent2"/>
                </a:solidFill>
              </a:rPr>
              <a:t>Μειονεκτήματα </a:t>
            </a:r>
            <a:r>
              <a:rPr lang="en-US" sz="2400">
                <a:solidFill>
                  <a:schemeClr val="accent2"/>
                </a:solidFill>
              </a:rPr>
              <a:t>:</a:t>
            </a:r>
            <a:br>
              <a:rPr lang="en-US" sz="2400">
                <a:solidFill>
                  <a:schemeClr val="accent2"/>
                </a:solidFill>
              </a:rPr>
            </a:br>
            <a:r>
              <a:rPr lang="en-US" sz="2400">
                <a:solidFill>
                  <a:schemeClr val="accent2"/>
                </a:solidFill>
              </a:rPr>
              <a:t> </a:t>
            </a:r>
            <a:r>
              <a:rPr lang="en-US" sz="2000"/>
              <a:t>1.</a:t>
            </a:r>
            <a:r>
              <a:rPr lang="en-US" sz="2400">
                <a:solidFill>
                  <a:schemeClr val="accent2"/>
                </a:solidFill>
              </a:rPr>
              <a:t> </a:t>
            </a:r>
            <a:r>
              <a:rPr lang="el-GR" sz="2000"/>
              <a:t>Πιθανή απειλή όσον αφορά </a:t>
            </a:r>
            <a:br>
              <a:rPr lang="el-GR" sz="2000"/>
            </a:br>
            <a:r>
              <a:rPr lang="el-GR" sz="2000"/>
              <a:t>την εισβολή της</a:t>
            </a:r>
            <a:r>
              <a:rPr lang="en-US" sz="2000"/>
              <a:t> </a:t>
            </a:r>
            <a:r>
              <a:rPr lang="el-GR" sz="2000"/>
              <a:t>μυστικότητας</a:t>
            </a:r>
            <a:r>
              <a:rPr lang="en-US" sz="2000"/>
              <a:t>.</a:t>
            </a:r>
            <a:br>
              <a:rPr lang="en-US" sz="2000"/>
            </a:br>
            <a:r>
              <a:rPr lang="el-GR" sz="2000"/>
              <a:t> </a:t>
            </a:r>
            <a:r>
              <a:rPr lang="en-US" sz="2000"/>
              <a:t>2.</a:t>
            </a:r>
            <a:r>
              <a:rPr lang="el-GR" sz="2000"/>
              <a:t> Τα εμφυτεύματα μικροτσίπ </a:t>
            </a:r>
            <a:br>
              <a:rPr lang="el-GR" sz="2000"/>
            </a:br>
            <a:r>
              <a:rPr lang="el-GR" sz="2000"/>
              <a:t>προκαλούν καρκίνο.</a:t>
            </a:r>
            <a:endParaRPr lang="en-US" sz="2000"/>
          </a:p>
          <a:p>
            <a:pPr>
              <a:lnSpc>
                <a:spcPct val="80000"/>
              </a:lnSpc>
            </a:pPr>
            <a:r>
              <a:rPr lang="el-GR" sz="2400">
                <a:solidFill>
                  <a:schemeClr val="accent2"/>
                </a:solidFill>
              </a:rPr>
              <a:t>Πλεονεκτήματα </a:t>
            </a:r>
            <a:r>
              <a:rPr lang="en-US" sz="2400">
                <a:solidFill>
                  <a:schemeClr val="accent2"/>
                </a:solidFill>
              </a:rPr>
              <a:t>:</a:t>
            </a:r>
            <a:br>
              <a:rPr lang="en-US" sz="2400">
                <a:solidFill>
                  <a:schemeClr val="accent2"/>
                </a:solidFill>
              </a:rPr>
            </a:br>
            <a:r>
              <a:rPr lang="el-GR" sz="2000"/>
              <a:t>1. Τα νοσοκομεία μπορούν να αποκτήσουν πρόσβαση στο ιατρικό ιστορικό ανεξάρτητα από τη θέση με την ανίχνευση του τσιπ μοσχευμάτων κάποιου. Η ταχύτητα με την οποία αυτές οι πληροφορίες μπορούν να επιτευχθούν μπορεί να είναι ζωτικής σημασίας στην επιβίωσή κάποιου. </a:t>
            </a:r>
          </a:p>
          <a:p>
            <a:pPr>
              <a:lnSpc>
                <a:spcPct val="80000"/>
              </a:lnSpc>
              <a:buFontTx/>
              <a:buNone/>
            </a:pPr>
            <a:r>
              <a:rPr lang="el-GR" sz="2000"/>
              <a:t>     2. Η λειτουργία καταδίωξης μπορεί να βοηθήσει τις αρχές στην εντόπιση των ελλειπόντων παιδιών, πρόσφυγες, κ.λπ...... Η λειτουργία καταδίωξης μπορεί επίσης να χρησιμοποιηθεί για να προσδιορίσει τους εγκληματίες στον τόπο ενός εγκλήματος και καθώς επίσης και εντοπίζοντας εκείνων που έχουν φύγει τον τόπο του εγκλήματος. </a:t>
            </a:r>
          </a:p>
          <a:p>
            <a:pPr>
              <a:lnSpc>
                <a:spcPct val="80000"/>
              </a:lnSpc>
              <a:buClr>
                <a:schemeClr val="accent2"/>
              </a:buClr>
            </a:pPr>
            <a:endParaRPr lang="el-GR" sz="2000">
              <a:solidFill>
                <a:schemeClr val="accent2"/>
              </a:solidFill>
            </a:endParaRPr>
          </a:p>
        </p:txBody>
      </p:sp>
      <p:pic>
        <p:nvPicPr>
          <p:cNvPr id="11270" name="Picture 6" descr="ANd9GcSPConwI5SlRAPfNsyvGwCU9ZgpVCivS9gPcwQ3O7Yx_axbLgTwGw"/>
          <p:cNvPicPr>
            <a:picLocks noChangeAspect="1" noChangeArrowheads="1"/>
          </p:cNvPicPr>
          <p:nvPr/>
        </p:nvPicPr>
        <p:blipFill>
          <a:blip r:embed="rId2" cstate="email"/>
          <a:srcRect/>
          <a:stretch>
            <a:fillRect/>
          </a:stretch>
        </p:blipFill>
        <p:spPr bwMode="auto">
          <a:xfrm>
            <a:off x="4572000" y="1828800"/>
            <a:ext cx="2133600" cy="1371600"/>
          </a:xfrm>
          <a:prstGeom prst="rect">
            <a:avLst/>
          </a:prstGeom>
          <a:noFill/>
        </p:spPr>
      </p:pic>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l-GR">
                <a:solidFill>
                  <a:srgbClr val="CC3399"/>
                </a:solidFill>
              </a:rPr>
              <a:t>Βιβλιογραφία – Πηγές</a:t>
            </a:r>
            <a:r>
              <a:rPr lang="el-GR"/>
              <a:t> </a:t>
            </a:r>
          </a:p>
        </p:txBody>
      </p:sp>
      <p:sp>
        <p:nvSpPr>
          <p:cNvPr id="12291" name="Rectangle 3"/>
          <p:cNvSpPr>
            <a:spLocks noGrp="1" noChangeArrowheads="1"/>
          </p:cNvSpPr>
          <p:nvPr>
            <p:ph type="body" idx="1"/>
          </p:nvPr>
        </p:nvSpPr>
        <p:spPr/>
        <p:txBody>
          <a:bodyPr/>
          <a:lstStyle/>
          <a:p>
            <a:r>
              <a:rPr lang="el-GR" sz="2400">
                <a:solidFill>
                  <a:schemeClr val="hlink"/>
                </a:solidFill>
                <a:hlinkClick r:id="rId2"/>
              </a:rPr>
              <a:t>http://wikipedia.qwika.com/en2el/Microchip_implant_%28human%29</a:t>
            </a:r>
            <a:r>
              <a:rPr lang="el-GR" sz="2400">
                <a:solidFill>
                  <a:schemeClr val="hlink"/>
                </a:solidFill>
              </a:rPr>
              <a:t> </a:t>
            </a:r>
          </a:p>
          <a:p>
            <a:r>
              <a:rPr lang="el-GR" sz="2400">
                <a:solidFill>
                  <a:schemeClr val="hlink"/>
                </a:solidFill>
                <a:hlinkClick r:id="rId3"/>
              </a:rPr>
              <a:t>http://ksipnistere.blogspot.gr/2012/04/caspian.html</a:t>
            </a:r>
            <a:r>
              <a:rPr lang="en-US" sz="2400"/>
              <a:t> </a:t>
            </a:r>
            <a:endParaRPr lang="el-GR" sz="2400"/>
          </a:p>
          <a:p>
            <a:r>
              <a:rPr lang="el-GR" sz="2400">
                <a:solidFill>
                  <a:schemeClr val="hlink"/>
                </a:solidFill>
                <a:hlinkClick r:id="rId4"/>
              </a:rPr>
              <a:t>http://www.mytail.gr/microship.aspx</a:t>
            </a:r>
            <a:endParaRPr lang="el-GR" sz="2400">
              <a:solidFill>
                <a:schemeClr val="hlink"/>
              </a:solidFill>
            </a:endParaRPr>
          </a:p>
          <a:p>
            <a:r>
              <a:rPr lang="el-GR" sz="2400">
                <a:solidFill>
                  <a:schemeClr val="hlink"/>
                </a:solidFill>
                <a:hlinkClick r:id="rId5"/>
              </a:rPr>
              <a:t>http://diogeneis.blogspot.gr/2012/10/chip-rfid-haarp.html</a:t>
            </a:r>
            <a:endParaRPr lang="el-GR" sz="2400">
              <a:solidFill>
                <a:schemeClr val="hlink"/>
              </a:solidFill>
            </a:endParaRPr>
          </a:p>
          <a:p>
            <a:pPr>
              <a:buFontTx/>
              <a:buNone/>
            </a:pPr>
            <a:endParaRPr lang="el-GR" sz="2400">
              <a:solidFill>
                <a:schemeClr val="hlink"/>
              </a:solidFill>
            </a:endParaRPr>
          </a:p>
          <a:p>
            <a:pPr>
              <a:buFontTx/>
              <a:buNone/>
            </a:pPr>
            <a:endParaRPr lang="el-GR" sz="2400">
              <a:solidFill>
                <a:schemeClr val="hlink"/>
              </a:solidFill>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869</TotalTime>
  <Words>564</Words>
  <Application>Microsoft Office PowerPoint</Application>
  <PresentationFormat>Προβολή στην οθόνη (4:3)</PresentationFormat>
  <Paragraphs>37</Paragraphs>
  <Slides>8</Slides>
  <Notes>0</Notes>
  <HiddenSlides>0</HiddenSlides>
  <MMClips>1</MMClips>
  <ScaleCrop>false</ScaleCrop>
  <HeadingPairs>
    <vt:vector size="6" baseType="variant">
      <vt:variant>
        <vt:lpstr>Γραμματοσειρές που χρησιμοποιούνται</vt:lpstr>
      </vt:variant>
      <vt:variant>
        <vt:i4>1</vt:i4>
      </vt:variant>
      <vt:variant>
        <vt:lpstr>Θέμα</vt:lpstr>
      </vt:variant>
      <vt:variant>
        <vt:i4>1</vt:i4>
      </vt:variant>
      <vt:variant>
        <vt:lpstr>Τίτλοι διαφανειών</vt:lpstr>
      </vt:variant>
      <vt:variant>
        <vt:i4>8</vt:i4>
      </vt:variant>
    </vt:vector>
  </HeadingPairs>
  <TitlesOfParts>
    <vt:vector size="10" baseType="lpstr">
      <vt:lpstr>Arial</vt:lpstr>
      <vt:lpstr>Προεπιλεγμένη σχεδίαση</vt:lpstr>
      <vt:lpstr>Μικροτσίπ</vt:lpstr>
      <vt:lpstr>Τι είναι τα μικροτσίπ</vt:lpstr>
      <vt:lpstr>Ιστορική Αναδρομή</vt:lpstr>
      <vt:lpstr>Πώς λειτουργούν?</vt:lpstr>
      <vt:lpstr>Χρήσεις</vt:lpstr>
      <vt:lpstr>Πως κατασκευάστηκαν ?</vt:lpstr>
      <vt:lpstr>Μειονεκτήματα - Πλεονεκτήματα</vt:lpstr>
      <vt:lpstr>Βιβλιογραφία – Πηγές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ΓΙΑΝΝΟΥΛΕΑΣ</cp:lastModifiedBy>
  <cp:revision>10</cp:revision>
  <cp:lastPrinted>1601-01-01T00:00:00Z</cp:lastPrinted>
  <dcterms:created xsi:type="dcterms:W3CDTF">2013-01-01T15:59:33Z</dcterms:created>
  <dcterms:modified xsi:type="dcterms:W3CDTF">2013-04-02T19:17:17Z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