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l-GR"/>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F61A"/>
    <a:srgbClr val="FF3399"/>
    <a:srgbClr val="003300"/>
    <a:srgbClr val="3C4F9E"/>
    <a:srgbClr val="FFFFFF"/>
    <a:srgbClr val="4935DB"/>
    <a:srgbClr val="40242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198" autoAdjust="0"/>
  </p:normalViewPr>
  <p:slideViewPr>
    <p:cSldViewPr>
      <p:cViewPr varScale="1">
        <p:scale>
          <a:sx n="87" d="100"/>
          <a:sy n="87" d="100"/>
        </p:scale>
        <p:origin x="-30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92162" name="Picture 2" descr="titlemaster_med"/>
          <p:cNvPicPr>
            <a:picLocks noChangeAspect="1" noChangeArrowheads="1"/>
          </p:cNvPicPr>
          <p:nvPr/>
        </p:nvPicPr>
        <p:blipFill>
          <a:blip r:embed="rId2" cstate="print"/>
          <a:srcRect/>
          <a:stretch>
            <a:fillRect/>
          </a:stretch>
        </p:blipFill>
        <p:spPr bwMode="ltGray">
          <a:xfrm>
            <a:off x="0" y="0"/>
            <a:ext cx="9144000" cy="6862763"/>
          </a:xfrm>
          <a:prstGeom prst="rect">
            <a:avLst/>
          </a:prstGeom>
          <a:noFill/>
        </p:spPr>
      </p:pic>
      <p:sp>
        <p:nvSpPr>
          <p:cNvPr id="92163" name="Rectangle 3"/>
          <p:cNvSpPr>
            <a:spLocks noGrp="1" noChangeArrowheads="1"/>
          </p:cNvSpPr>
          <p:nvPr>
            <p:ph type="dt" sz="half" idx="2"/>
          </p:nvPr>
        </p:nvSpPr>
        <p:spPr>
          <a:xfrm>
            <a:off x="304800" y="6248400"/>
            <a:ext cx="1905000" cy="457200"/>
          </a:xfrm>
        </p:spPr>
        <p:txBody>
          <a:bodyPr/>
          <a:lstStyle>
            <a:lvl1pPr>
              <a:defRPr/>
            </a:lvl1pPr>
          </a:lstStyle>
          <a:p>
            <a:endParaRPr lang="el-GR"/>
          </a:p>
        </p:txBody>
      </p:sp>
      <p:sp>
        <p:nvSpPr>
          <p:cNvPr id="92164" name="Rectangle 4"/>
          <p:cNvSpPr>
            <a:spLocks noGrp="1" noChangeArrowheads="1"/>
          </p:cNvSpPr>
          <p:nvPr>
            <p:ph type="ftr" sz="quarter" idx="3"/>
          </p:nvPr>
        </p:nvSpPr>
        <p:spPr/>
        <p:txBody>
          <a:bodyPr/>
          <a:lstStyle>
            <a:lvl1pPr>
              <a:defRPr/>
            </a:lvl1pPr>
          </a:lstStyle>
          <a:p>
            <a:endParaRPr lang="el-GR"/>
          </a:p>
        </p:txBody>
      </p:sp>
      <p:sp>
        <p:nvSpPr>
          <p:cNvPr id="92165" name="Rectangle 5"/>
          <p:cNvSpPr>
            <a:spLocks noGrp="1" noChangeArrowheads="1"/>
          </p:cNvSpPr>
          <p:nvPr>
            <p:ph type="sldNum" sz="quarter" idx="4"/>
          </p:nvPr>
        </p:nvSpPr>
        <p:spPr>
          <a:xfrm>
            <a:off x="7010400" y="6248400"/>
            <a:ext cx="1905000" cy="457200"/>
          </a:xfrm>
        </p:spPr>
        <p:txBody>
          <a:bodyPr/>
          <a:lstStyle>
            <a:lvl1pPr>
              <a:defRPr/>
            </a:lvl1pPr>
          </a:lstStyle>
          <a:p>
            <a:fld id="{33220C20-407F-44C4-A35A-400647139154}" type="slidenum">
              <a:rPr lang="el-GR"/>
              <a:pPr/>
              <a:t>‹#›</a:t>
            </a:fld>
            <a:endParaRPr lang="el-GR"/>
          </a:p>
        </p:txBody>
      </p:sp>
      <p:sp>
        <p:nvSpPr>
          <p:cNvPr id="92166"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l-GR"/>
              <a:t>Κάντε κλικ για να επεξεργαστείτε τον υπότιτλο του υποδείγματος</a:t>
            </a:r>
          </a:p>
        </p:txBody>
      </p:sp>
      <p:sp>
        <p:nvSpPr>
          <p:cNvPr id="92167"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l-GR"/>
              <a:t>Κάντε κλικ για επεξεργασία του τίτλου</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67">
                                            <p:txEl>
                                              <p:charRg st="4294967295" end="4294967295"/>
                                            </p:txEl>
                                          </p:spTgt>
                                        </p:tgtEl>
                                        <p:attrNameLst>
                                          <p:attrName>style.visibility</p:attrName>
                                        </p:attrNameLst>
                                      </p:cBhvr>
                                      <p:to>
                                        <p:strVal val="visible"/>
                                      </p:to>
                                    </p:set>
                                    <p:animEffect transition="in" filter="dissolve">
                                      <p:cBhvr>
                                        <p:cTn id="7" dur="500">
                                          <p:stCondLst>
                                            <p:cond delay="0"/>
                                          </p:stCondLst>
                                        </p:cTn>
                                        <p:tgtEl>
                                          <p:spTgt spid="92167">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66">
                                            <p:txEl>
                                              <p:pRg st="0" end="0"/>
                                            </p:txEl>
                                          </p:spTgt>
                                        </p:tgtEl>
                                        <p:attrNameLst>
                                          <p:attrName>style.visibility</p:attrName>
                                        </p:attrNameLst>
                                      </p:cBhvr>
                                      <p:to>
                                        <p:strVal val="visible"/>
                                      </p:to>
                                    </p:set>
                                    <p:animEffect transition="in" filter="dissolve">
                                      <p:cBhvr>
                                        <p:cTn id="12" dur="500">
                                          <p:stCondLst>
                                            <p:cond delay="0"/>
                                          </p:stCondLst>
                                        </p:cTn>
                                        <p:tgtEl>
                                          <p:spTgt spid="921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6" grpId="0" build="p">
        <p:tmplLst>
          <p:tmpl lvl="1">
            <p:tnLst>
              <p:par>
                <p:cTn presetID="9" presetClass="entr" presetSubtype="0" fill="hold" nodeType="clickEffect">
                  <p:stCondLst>
                    <p:cond delay="0"/>
                  </p:stCondLst>
                  <p:childTnLst>
                    <p:set>
                      <p:cBhvr>
                        <p:cTn dur="1" fill="hold">
                          <p:stCondLst>
                            <p:cond delay="0"/>
                          </p:stCondLst>
                        </p:cTn>
                        <p:tgtEl>
                          <p:spTgt spid="92166"/>
                        </p:tgtEl>
                        <p:attrNameLst>
                          <p:attrName>style.visibility</p:attrName>
                        </p:attrNameLst>
                      </p:cBhvr>
                      <p:to>
                        <p:strVal val="visible"/>
                      </p:to>
                    </p:set>
                    <p:animEffect transition="in" filter="dissolve">
                      <p:cBhvr>
                        <p:cTn dur="500">
                          <p:stCondLst>
                            <p:cond delay="0"/>
                          </p:stCondLst>
                        </p:cTn>
                        <p:tgtEl>
                          <p:spTgt spid="92166"/>
                        </p:tgtEl>
                      </p:cBhvr>
                    </p:animEffect>
                  </p:childTnLst>
                </p:cTn>
              </p:par>
            </p:tnLst>
          </p:tmpl>
        </p:tmplLst>
      </p:bldP>
      <p:bldP spid="92167"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78EDDB9E-DFDA-4155-91C0-363E2114A5F0}" type="slidenum">
              <a:rPr lang="el-GR"/>
              <a:pPr/>
              <a:t>‹#›</a:t>
            </a:fld>
            <a:endParaRPr lang="el-GR"/>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239000" y="228600"/>
            <a:ext cx="1600200" cy="58674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2438400" y="228600"/>
            <a:ext cx="4648200" cy="58674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D6BF808F-7648-4F51-8334-73D5343B7132}" type="slidenum">
              <a:rPr lang="el-GR"/>
              <a:pPr/>
              <a:t>‹#›</a:t>
            </a:fld>
            <a:endParaRPr lang="el-GR"/>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F7AAAF32-CA49-4140-AA2A-863059E4AAF5}" type="slidenum">
              <a:rPr lang="el-GR"/>
              <a:pPr/>
              <a:t>‹#›</a:t>
            </a:fld>
            <a:endParaRPr lang="el-G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8E2AE986-0FEF-4AE6-ABD4-FD00FE95434B}" type="slidenum">
              <a:rPr lang="el-GR"/>
              <a:pPr/>
              <a:t>‹#›</a:t>
            </a:fld>
            <a:endParaRPr lang="el-GR"/>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5AD511C5-74B9-47C7-92B5-2136528C4175}" type="slidenum">
              <a:rPr lang="el-GR"/>
              <a:pPr/>
              <a:t>‹#›</a:t>
            </a:fld>
            <a:endParaRPr lang="el-GR"/>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l-GR"/>
          </a:p>
        </p:txBody>
      </p:sp>
      <p:sp>
        <p:nvSpPr>
          <p:cNvPr id="8" name="7 - Θέση υποσέλιδου"/>
          <p:cNvSpPr>
            <a:spLocks noGrp="1"/>
          </p:cNvSpPr>
          <p:nvPr>
            <p:ph type="ftr" sz="quarter" idx="11"/>
          </p:nvPr>
        </p:nvSpPr>
        <p:spPr/>
        <p:txBody>
          <a:bodyPr/>
          <a:lstStyle>
            <a:lvl1pPr>
              <a:defRPr/>
            </a:lvl1pPr>
          </a:lstStyle>
          <a:p>
            <a:endParaRPr lang="el-GR"/>
          </a:p>
        </p:txBody>
      </p:sp>
      <p:sp>
        <p:nvSpPr>
          <p:cNvPr id="9" name="8 - Θέση αριθμού διαφάνειας"/>
          <p:cNvSpPr>
            <a:spLocks noGrp="1"/>
          </p:cNvSpPr>
          <p:nvPr>
            <p:ph type="sldNum" sz="quarter" idx="12"/>
          </p:nvPr>
        </p:nvSpPr>
        <p:spPr/>
        <p:txBody>
          <a:bodyPr/>
          <a:lstStyle>
            <a:lvl1pPr>
              <a:defRPr/>
            </a:lvl1pPr>
          </a:lstStyle>
          <a:p>
            <a:fld id="{CB4860F6-2A0C-4EE8-AA92-0EB3475FAAD0}" type="slidenum">
              <a:rPr lang="el-GR"/>
              <a:pPr/>
              <a:t>‹#›</a:t>
            </a:fld>
            <a:endParaRPr lang="el-GR"/>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l-GR"/>
          </a:p>
        </p:txBody>
      </p:sp>
      <p:sp>
        <p:nvSpPr>
          <p:cNvPr id="4" name="3 - Θέση υποσέλιδου"/>
          <p:cNvSpPr>
            <a:spLocks noGrp="1"/>
          </p:cNvSpPr>
          <p:nvPr>
            <p:ph type="ftr" sz="quarter" idx="11"/>
          </p:nvPr>
        </p:nvSpPr>
        <p:spPr/>
        <p:txBody>
          <a:bodyPr/>
          <a:lstStyle>
            <a:lvl1pPr>
              <a:defRPr/>
            </a:lvl1pPr>
          </a:lstStyle>
          <a:p>
            <a:endParaRPr lang="el-GR"/>
          </a:p>
        </p:txBody>
      </p:sp>
      <p:sp>
        <p:nvSpPr>
          <p:cNvPr id="5" name="4 - Θέση αριθμού διαφάνειας"/>
          <p:cNvSpPr>
            <a:spLocks noGrp="1"/>
          </p:cNvSpPr>
          <p:nvPr>
            <p:ph type="sldNum" sz="quarter" idx="12"/>
          </p:nvPr>
        </p:nvSpPr>
        <p:spPr/>
        <p:txBody>
          <a:bodyPr/>
          <a:lstStyle>
            <a:lvl1pPr>
              <a:defRPr/>
            </a:lvl1pPr>
          </a:lstStyle>
          <a:p>
            <a:fld id="{0C3CDDE4-9F75-42E2-B27F-740EA6EA30B5}" type="slidenum">
              <a:rPr lang="el-GR"/>
              <a:pPr/>
              <a:t>‹#›</a:t>
            </a:fld>
            <a:endParaRPr lang="el-GR"/>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p>
        </p:txBody>
      </p:sp>
      <p:sp>
        <p:nvSpPr>
          <p:cNvPr id="3" name="2 - Θέση υποσέλιδου"/>
          <p:cNvSpPr>
            <a:spLocks noGrp="1"/>
          </p:cNvSpPr>
          <p:nvPr>
            <p:ph type="ftr" sz="quarter" idx="11"/>
          </p:nvPr>
        </p:nvSpPr>
        <p:spPr/>
        <p:txBody>
          <a:bodyPr/>
          <a:lstStyle>
            <a:lvl1pPr>
              <a:defRPr/>
            </a:lvl1pPr>
          </a:lstStyle>
          <a:p>
            <a:endParaRPr lang="el-GR"/>
          </a:p>
        </p:txBody>
      </p:sp>
      <p:sp>
        <p:nvSpPr>
          <p:cNvPr id="4" name="3 - Θέση αριθμού διαφάνειας"/>
          <p:cNvSpPr>
            <a:spLocks noGrp="1"/>
          </p:cNvSpPr>
          <p:nvPr>
            <p:ph type="sldNum" sz="quarter" idx="12"/>
          </p:nvPr>
        </p:nvSpPr>
        <p:spPr/>
        <p:txBody>
          <a:bodyPr/>
          <a:lstStyle>
            <a:lvl1pPr>
              <a:defRPr/>
            </a:lvl1pPr>
          </a:lstStyle>
          <a:p>
            <a:fld id="{982680D8-0F68-4E6A-B5BE-549DCB17E8CE}" type="slidenum">
              <a:rPr lang="el-GR"/>
              <a:pPr/>
              <a:t>‹#›</a:t>
            </a:fld>
            <a:endParaRPr lang="el-GR"/>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F28AA2AC-376B-4512-901E-935B38F43AB4}" type="slidenum">
              <a:rPr lang="el-GR"/>
              <a:pPr/>
              <a:t>‹#›</a:t>
            </a:fld>
            <a:endParaRPr lang="el-GR"/>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CF181A44-462D-4CF7-915A-B2CCAAEEC367}" type="slidenum">
              <a:rPr lang="el-GR"/>
              <a:pPr/>
              <a:t>‹#›</a:t>
            </a:fld>
            <a:endParaRPr lang="el-GR"/>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grpSp>
        <p:nvGrpSpPr>
          <p:cNvPr id="91138" name="Group 2"/>
          <p:cNvGrpSpPr>
            <a:grpSpLocks/>
          </p:cNvGrpSpPr>
          <p:nvPr/>
        </p:nvGrpSpPr>
        <p:grpSpPr bwMode="auto">
          <a:xfrm>
            <a:off x="0" y="0"/>
            <a:ext cx="2667000" cy="6858000"/>
            <a:chOff x="0" y="0"/>
            <a:chExt cx="1680" cy="4320"/>
          </a:xfrm>
        </p:grpSpPr>
        <p:sp>
          <p:nvSpPr>
            <p:cNvPr id="91139"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endParaRPr lang="el-GR"/>
            </a:p>
          </p:txBody>
        </p:sp>
        <p:pic>
          <p:nvPicPr>
            <p:cNvPr id="91140" name="Picture 4" descr="slidemaster_med3"/>
            <p:cNvPicPr>
              <a:picLocks noChangeAspect="1" noChangeArrowheads="1"/>
            </p:cNvPicPr>
            <p:nvPr/>
          </p:nvPicPr>
          <p:blipFill>
            <a:blip r:embed="rId14" cstate="print"/>
            <a:srcRect/>
            <a:stretch>
              <a:fillRect/>
            </a:stretch>
          </p:blipFill>
          <p:spPr bwMode="ltGray">
            <a:xfrm>
              <a:off x="0" y="0"/>
              <a:ext cx="1348" cy="4320"/>
            </a:xfrm>
            <a:prstGeom prst="rect">
              <a:avLst/>
            </a:prstGeom>
            <a:noFill/>
          </p:spPr>
        </p:pic>
      </p:grpSp>
      <p:sp>
        <p:nvSpPr>
          <p:cNvPr id="91141"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91142"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91143" name="Rectangle 7"/>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effectLst>
                  <a:outerShdw blurRad="38100" dist="38100" dir="2700000" algn="tl">
                    <a:srgbClr val="C0C0C0"/>
                  </a:outerShdw>
                </a:effectLst>
              </a:defRPr>
            </a:lvl1pPr>
          </a:lstStyle>
          <a:p>
            <a:endParaRPr lang="el-GR"/>
          </a:p>
        </p:txBody>
      </p:sp>
      <p:sp>
        <p:nvSpPr>
          <p:cNvPr id="91144"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C0C0C0"/>
                  </a:outerShdw>
                </a:effectLst>
              </a:defRPr>
            </a:lvl1pPr>
          </a:lstStyle>
          <a:p>
            <a:endParaRPr lang="el-GR"/>
          </a:p>
        </p:txBody>
      </p:sp>
      <p:sp>
        <p:nvSpPr>
          <p:cNvPr id="91145" name="Rectangle 9"/>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C0C0C0"/>
                  </a:outerShdw>
                </a:effectLst>
              </a:defRPr>
            </a:lvl1pPr>
          </a:lstStyle>
          <a:p>
            <a:fld id="{AABB1CA7-A678-43EC-8628-259289D3AF07}"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spd="slow">
    <p:wipe dir="r"/>
  </p:transition>
  <p:timing>
    <p:tnLst>
      <p:par>
        <p:cTn id="1" dur="indefinite" restart="never" nodeType="tmRoot"/>
      </p:par>
    </p:tnLst>
  </p:timing>
  <p:txStyles>
    <p:titleStyle>
      <a:lvl1pPr algn="l" rtl="0" fontAlgn="base">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l.wikipedia.org/wiki/%CE%A3%CF%84%CE%B5%CF%81%CE%B5%CF%8C" TargetMode="External"/><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hyperlink" Target="http://el.wikipedia.org/wiki/%CE%9A%CF%81%CF%8D%CF%83%CF%84%CE%B1%CE%BB%CE%BB%CE%BF%CF%82" TargetMode="External"/><Relationship Id="rId4" Type="http://schemas.openxmlformats.org/officeDocument/2006/relationships/hyperlink" Target="http://el.wikipedia.org/wiki/%CE%86%CE%BC%CE%BF%CF%81%CF%86%CE%BF_%CF%83%CF%84%CE%B5%CF%81%CE%B5%CF%8C"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el.wikipedia.org/wiki/%CE%86%CE%BC%CE%BF%CF%81%CF%86%CE%BF_%CF%83%CF%84%CE%B5%CF%81%CE%B5%CF%8C"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el.wikipedia.org/wiki/%CE%91%CF%83%CE%B2%CE%AD%CF%83%CF%84%CE%B9%CE%BF" TargetMode="Externa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hyperlink" Target="http://el.wikipedia.org/wiki/%CE%9C%CF%8C%CE%BB%CF%85%CE%B2%CE%B4%CE%BF%CF%82"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7828" name="Rectangle 4"/>
          <p:cNvSpPr>
            <a:spLocks noGrp="1" noChangeArrowheads="1"/>
          </p:cNvSpPr>
          <p:nvPr>
            <p:ph type="title"/>
          </p:nvPr>
        </p:nvSpPr>
        <p:spPr>
          <a:xfrm>
            <a:off x="468313" y="228600"/>
            <a:ext cx="8370887" cy="1219200"/>
          </a:xfrm>
        </p:spPr>
        <p:txBody>
          <a:bodyPr/>
          <a:lstStyle/>
          <a:p>
            <a:pPr algn="ctr"/>
            <a:r>
              <a:rPr lang="en-US" sz="1400" dirty="0"/>
              <a:t>2o </a:t>
            </a:r>
            <a:r>
              <a:rPr lang="el-GR" sz="1400" dirty="0"/>
              <a:t>Γυμνάσιο Σπάρτης </a:t>
            </a:r>
            <a:br>
              <a:rPr lang="el-GR" sz="1400" dirty="0"/>
            </a:br>
            <a:r>
              <a:rPr lang="el-GR" sz="1400" dirty="0"/>
              <a:t/>
            </a:r>
            <a:br>
              <a:rPr lang="el-GR" sz="1400" dirty="0"/>
            </a:br>
            <a:r>
              <a:rPr lang="el-GR" dirty="0"/>
              <a:t>ΓΥΑΛΙ</a:t>
            </a:r>
          </a:p>
        </p:txBody>
      </p:sp>
      <p:sp>
        <p:nvSpPr>
          <p:cNvPr id="77829" name="Rectangle 5"/>
          <p:cNvSpPr>
            <a:spLocks noGrp="1" noChangeArrowheads="1"/>
          </p:cNvSpPr>
          <p:nvPr>
            <p:ph type="body" idx="1"/>
          </p:nvPr>
        </p:nvSpPr>
        <p:spPr>
          <a:xfrm>
            <a:off x="539750" y="2205038"/>
            <a:ext cx="8007350" cy="4191000"/>
          </a:xfrm>
        </p:spPr>
        <p:txBody>
          <a:bodyPr/>
          <a:lstStyle/>
          <a:p>
            <a:pPr lvl="2"/>
            <a:r>
              <a:rPr lang="el-GR" i="1" dirty="0">
                <a:solidFill>
                  <a:schemeClr val="bg1"/>
                </a:solidFill>
              </a:rPr>
              <a:t>ΟΜΑΔΑ ΑΠΑΣΧΟΛΗΣΗΣ ΜΕ ΤΟ ΘΕΜΑ</a:t>
            </a:r>
            <a:endParaRPr lang="el-GR" dirty="0">
              <a:solidFill>
                <a:schemeClr val="bg1"/>
              </a:solidFill>
            </a:endParaRPr>
          </a:p>
          <a:p>
            <a:pPr>
              <a:buFont typeface="Wingdings" pitchFamily="2" charset="2"/>
              <a:buChar char="Ø"/>
            </a:pPr>
            <a:r>
              <a:rPr lang="el-GR" dirty="0">
                <a:solidFill>
                  <a:schemeClr val="bg1"/>
                </a:solidFill>
              </a:rPr>
              <a:t>Γρηγορίου Φωτεινή</a:t>
            </a:r>
          </a:p>
          <a:p>
            <a:pPr>
              <a:buFont typeface="Wingdings" pitchFamily="2" charset="2"/>
              <a:buChar char="Ø"/>
            </a:pPr>
            <a:r>
              <a:rPr lang="el-GR" dirty="0" err="1">
                <a:solidFill>
                  <a:schemeClr val="bg1"/>
                </a:solidFill>
              </a:rPr>
              <a:t>Δούβρη</a:t>
            </a:r>
            <a:r>
              <a:rPr lang="el-GR" dirty="0">
                <a:solidFill>
                  <a:schemeClr val="bg1"/>
                </a:solidFill>
              </a:rPr>
              <a:t> Κατερίνα</a:t>
            </a:r>
            <a:endParaRPr lang="en-US" dirty="0">
              <a:solidFill>
                <a:schemeClr val="bg1"/>
              </a:solidFill>
            </a:endParaRPr>
          </a:p>
          <a:p>
            <a:pPr>
              <a:buFont typeface="Wingdings" pitchFamily="2" charset="2"/>
              <a:buChar char="Ø"/>
            </a:pPr>
            <a:r>
              <a:rPr lang="el-GR" dirty="0">
                <a:solidFill>
                  <a:schemeClr val="bg1"/>
                </a:solidFill>
              </a:rPr>
              <a:t>Χρήστος </a:t>
            </a:r>
            <a:r>
              <a:rPr lang="el-GR" dirty="0" err="1">
                <a:solidFill>
                  <a:schemeClr val="bg1"/>
                </a:solidFill>
              </a:rPr>
              <a:t>Βασιλάκος</a:t>
            </a:r>
            <a:r>
              <a:rPr lang="el-GR" dirty="0"/>
              <a:t> </a:t>
            </a:r>
          </a:p>
          <a:p>
            <a:pPr>
              <a:buFont typeface="Wingdings" pitchFamily="2" charset="2"/>
              <a:buChar char="Ø"/>
            </a:pPr>
            <a:endParaRPr lang="el-GR" dirty="0"/>
          </a:p>
        </p:txBody>
      </p:sp>
      <p:sp>
        <p:nvSpPr>
          <p:cNvPr id="77831" name="AutoShape 7" descr="Z"/>
          <p:cNvSpPr>
            <a:spLocks noChangeAspect="1" noChangeArrowheads="1"/>
          </p:cNvSpPr>
          <p:nvPr/>
        </p:nvSpPr>
        <p:spPr bwMode="auto">
          <a:xfrm>
            <a:off x="0" y="-22225"/>
            <a:ext cx="304800" cy="304800"/>
          </a:xfrm>
          <a:prstGeom prst="rect">
            <a:avLst/>
          </a:prstGeom>
          <a:noFill/>
        </p:spPr>
        <p:txBody>
          <a:bodyPr/>
          <a:lstStyle/>
          <a:p>
            <a:endParaRPr lang="el-GR"/>
          </a:p>
        </p:txBody>
      </p:sp>
    </p:spTree>
  </p:cSld>
  <p:clrMapOvr>
    <a:masterClrMapping/>
  </p:clrMapOvr>
  <p:transition spd="slow" advTm="5000">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395288" y="228600"/>
            <a:ext cx="8443912" cy="1219200"/>
          </a:xfrm>
        </p:spPr>
        <p:txBody>
          <a:bodyPr/>
          <a:lstStyle/>
          <a:p>
            <a:pPr algn="ctr"/>
            <a:r>
              <a:rPr lang="el-GR" sz="4400"/>
              <a:t>Πηγές</a:t>
            </a:r>
          </a:p>
        </p:txBody>
      </p:sp>
      <p:sp>
        <p:nvSpPr>
          <p:cNvPr id="115715" name="Rectangle 3"/>
          <p:cNvSpPr>
            <a:spLocks noGrp="1" noChangeArrowheads="1"/>
          </p:cNvSpPr>
          <p:nvPr>
            <p:ph type="body" idx="1"/>
          </p:nvPr>
        </p:nvSpPr>
        <p:spPr>
          <a:xfrm>
            <a:off x="395288" y="1600200"/>
            <a:ext cx="8443912" cy="4495800"/>
          </a:xfrm>
        </p:spPr>
        <p:txBody>
          <a:bodyPr/>
          <a:lstStyle/>
          <a:p>
            <a:r>
              <a:rPr lang="el-GR" b="1">
                <a:solidFill>
                  <a:srgbClr val="E6F61A"/>
                </a:solidFill>
              </a:rPr>
              <a:t>Θησαυρός των γνώσεων</a:t>
            </a:r>
          </a:p>
          <a:p>
            <a:r>
              <a:rPr lang="el-GR" b="1">
                <a:solidFill>
                  <a:srgbClr val="E6F61A"/>
                </a:solidFill>
              </a:rPr>
              <a:t>British Glass</a:t>
            </a:r>
          </a:p>
          <a:p>
            <a:r>
              <a:rPr lang="el-GR" b="1">
                <a:solidFill>
                  <a:srgbClr val="E6F61A"/>
                </a:solidFill>
              </a:rPr>
              <a:t>Glass OnLin</a:t>
            </a:r>
            <a:r>
              <a:rPr lang="en-US" b="1">
                <a:solidFill>
                  <a:srgbClr val="E6F61A"/>
                </a:solidFill>
              </a:rPr>
              <a:t>e</a:t>
            </a:r>
            <a:r>
              <a:rPr lang="el-GR" b="1">
                <a:solidFill>
                  <a:srgbClr val="E6F61A"/>
                </a:solidFill>
              </a:rPr>
              <a:t> - Ιστορία του γυαλιού(Αγγλικά</a:t>
            </a:r>
            <a:r>
              <a:rPr lang="en-US" b="1">
                <a:solidFill>
                  <a:srgbClr val="E6F61A"/>
                </a:solidFill>
              </a:rPr>
              <a:t>)</a:t>
            </a:r>
            <a:endParaRPr lang="el-GR" b="1">
              <a:solidFill>
                <a:srgbClr val="E6F61A"/>
              </a:solidFill>
            </a:endParaRPr>
          </a:p>
          <a:p>
            <a:r>
              <a:rPr lang="el-GR" b="1">
                <a:solidFill>
                  <a:srgbClr val="E6F61A"/>
                </a:solidFill>
              </a:rPr>
              <a:t>Lenntech</a:t>
            </a:r>
          </a:p>
          <a:p>
            <a:pPr>
              <a:buFont typeface="Wingdings" pitchFamily="2" charset="2"/>
              <a:buNone/>
            </a:pPr>
            <a:endParaRPr lang="el-GR" b="1">
              <a:solidFill>
                <a:srgbClr val="E6F61A"/>
              </a:solidFill>
            </a:endParaRPr>
          </a:p>
        </p:txBody>
      </p:sp>
    </p:spTree>
  </p:cSld>
  <p:clrMapOvr>
    <a:masterClrMapping/>
  </p:clrMapOvr>
  <p:transition spd="slow" advTm="9000">
    <p:cover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9878" name="Rectangle 6"/>
          <p:cNvSpPr>
            <a:spLocks noGrp="1" noChangeArrowheads="1"/>
          </p:cNvSpPr>
          <p:nvPr>
            <p:ph type="title"/>
          </p:nvPr>
        </p:nvSpPr>
        <p:spPr/>
        <p:txBody>
          <a:bodyPr/>
          <a:lstStyle/>
          <a:p>
            <a:r>
              <a:rPr lang="el-GR">
                <a:solidFill>
                  <a:schemeClr val="hlink"/>
                </a:solidFill>
              </a:rPr>
              <a:t>Τι είναι το γυαλί</a:t>
            </a:r>
            <a:r>
              <a:rPr lang="en-US">
                <a:solidFill>
                  <a:schemeClr val="hlink"/>
                </a:solidFill>
              </a:rPr>
              <a:t>;</a:t>
            </a:r>
          </a:p>
        </p:txBody>
      </p:sp>
      <p:sp>
        <p:nvSpPr>
          <p:cNvPr id="79879" name="Rectangle 7"/>
          <p:cNvSpPr>
            <a:spLocks noChangeArrowheads="1"/>
          </p:cNvSpPr>
          <p:nvPr/>
        </p:nvSpPr>
        <p:spPr bwMode="auto">
          <a:xfrm>
            <a:off x="611188" y="1636713"/>
            <a:ext cx="7705725" cy="3081337"/>
          </a:xfrm>
          <a:prstGeom prst="rect">
            <a:avLst/>
          </a:prstGeom>
          <a:noFill/>
          <a:ln w="9525">
            <a:noFill/>
            <a:miter lim="800000"/>
            <a:headEnd/>
            <a:tailEnd/>
          </a:ln>
          <a:effectLst/>
        </p:spPr>
        <p:txBody>
          <a:bodyPr anchor="ctr">
            <a:spAutoFit/>
          </a:bodyPr>
          <a:lstStyle/>
          <a:p>
            <a:pPr algn="l"/>
            <a:r>
              <a:rPr lang="el-GR" sz="2800" b="1"/>
              <a:t>Το γυαλί είναι υλικό </a:t>
            </a:r>
            <a:r>
              <a:rPr lang="el-GR" sz="2800" b="1">
                <a:hlinkClick r:id="rId3" tooltip="Στερεό"/>
              </a:rPr>
              <a:t>στερεό</a:t>
            </a:r>
            <a:r>
              <a:rPr lang="el-GR" sz="2800" b="1"/>
              <a:t> και </a:t>
            </a:r>
            <a:r>
              <a:rPr lang="el-GR" sz="2800" b="1">
                <a:hlinkClick r:id="rId4" tooltip="Άμορφο στερεό"/>
              </a:rPr>
              <a:t>άμορφο</a:t>
            </a:r>
            <a:r>
              <a:rPr lang="el-GR" sz="2800" b="1"/>
              <a:t>, δηλαδή δεν παρουσιάζει </a:t>
            </a:r>
            <a:r>
              <a:rPr lang="el-GR" sz="2800" b="1">
                <a:hlinkClick r:id="rId5" tooltip="Κρύσταλλος"/>
              </a:rPr>
              <a:t>κρυσταλλική</a:t>
            </a:r>
            <a:r>
              <a:rPr lang="el-GR" sz="2800" b="1"/>
              <a:t> δομή. Είναι ημιδιάφανο ή διάφανο, εύθραυστο, άκαμπτο και σκληρό. Λόγω της μη κρυσταλλικότητάς του, ο όρος «ύαλος» (γυαλί) ή «υαλώδης» έχει επεκταθεί σημαίνοντας όλα τα άμορφα στερεά.</a:t>
            </a:r>
            <a:r>
              <a:rPr lang="el-GR" sz="2800" b="1" i="1">
                <a:latin typeface="Blackadder ITC" pitchFamily="82" charset="0"/>
              </a:rPr>
              <a:t> </a:t>
            </a:r>
          </a:p>
        </p:txBody>
      </p:sp>
    </p:spTree>
  </p:cSld>
  <p:clrMapOvr>
    <a:masterClrMapping/>
  </p:clrMapOvr>
  <p:transition spd="slow" advTm="10000">
    <p:blind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5236" name="Rectangle 4"/>
          <p:cNvSpPr>
            <a:spLocks noGrp="1" noChangeArrowheads="1"/>
          </p:cNvSpPr>
          <p:nvPr>
            <p:ph type="title"/>
          </p:nvPr>
        </p:nvSpPr>
        <p:spPr>
          <a:xfrm>
            <a:off x="250825" y="228600"/>
            <a:ext cx="8588375" cy="1219200"/>
          </a:xfrm>
        </p:spPr>
        <p:txBody>
          <a:bodyPr/>
          <a:lstStyle/>
          <a:p>
            <a:pPr algn="ctr"/>
            <a:r>
              <a:rPr lang="el-GR" sz="4000" b="1"/>
              <a:t>Φυσικές ιδιότητες του γυαλιού</a:t>
            </a:r>
            <a:r>
              <a:rPr lang="el-GR" sz="3200" b="1"/>
              <a:t> </a:t>
            </a:r>
            <a:br>
              <a:rPr lang="el-GR" sz="3200" b="1"/>
            </a:br>
            <a:endParaRPr lang="el-GR" sz="3200" b="1"/>
          </a:p>
        </p:txBody>
      </p:sp>
      <p:sp>
        <p:nvSpPr>
          <p:cNvPr id="95237" name="Rectangle 5"/>
          <p:cNvSpPr>
            <a:spLocks noGrp="1" noChangeArrowheads="1"/>
          </p:cNvSpPr>
          <p:nvPr>
            <p:ph type="body" idx="1"/>
          </p:nvPr>
        </p:nvSpPr>
        <p:spPr>
          <a:xfrm>
            <a:off x="611188" y="1628775"/>
            <a:ext cx="8228012" cy="4495800"/>
          </a:xfrm>
        </p:spPr>
        <p:txBody>
          <a:bodyPr/>
          <a:lstStyle/>
          <a:p>
            <a:r>
              <a:rPr lang="el-GR" b="1">
                <a:solidFill>
                  <a:schemeClr val="bg1"/>
                </a:solidFill>
                <a:latin typeface="Blackadder ITC" pitchFamily="82" charset="0"/>
              </a:rPr>
              <a:t>Μη Στερεό υψηλής σκληρότητας .</a:t>
            </a:r>
          </a:p>
          <a:p>
            <a:r>
              <a:rPr lang="el-GR" b="1" u="sng">
                <a:solidFill>
                  <a:schemeClr val="bg1"/>
                </a:solidFill>
                <a:latin typeface="Blackadder ITC" pitchFamily="82" charset="0"/>
              </a:rPr>
              <a:t>κρυσταλλικής δομής</a:t>
            </a:r>
            <a:r>
              <a:rPr lang="el-GR" b="1">
                <a:solidFill>
                  <a:schemeClr val="bg1"/>
                </a:solidFill>
                <a:latin typeface="Blackadder ITC" pitchFamily="82" charset="0"/>
              </a:rPr>
              <a:t> </a:t>
            </a:r>
            <a:r>
              <a:rPr lang="el-GR" b="1">
                <a:solidFill>
                  <a:schemeClr val="bg1"/>
                </a:solidFill>
                <a:latin typeface="Blackadder ITC" pitchFamily="82" charset="0"/>
                <a:hlinkClick r:id="rId3" tooltip="Άμορφο στερεό"/>
              </a:rPr>
              <a:t>άμορφο</a:t>
            </a:r>
            <a:r>
              <a:rPr lang="el-GR" b="1">
                <a:solidFill>
                  <a:schemeClr val="bg1"/>
                </a:solidFill>
                <a:latin typeface="Blackadder ITC" pitchFamily="82" charset="0"/>
              </a:rPr>
              <a:t> υλικό.</a:t>
            </a:r>
          </a:p>
          <a:p>
            <a:r>
              <a:rPr lang="el-GR" b="1">
                <a:solidFill>
                  <a:schemeClr val="bg1"/>
                </a:solidFill>
                <a:latin typeface="Blackadder ITC" pitchFamily="82" charset="0"/>
              </a:rPr>
              <a:t>Εύθραυστο. Τα θραύσματά του είναι οξύληκτα.</a:t>
            </a:r>
          </a:p>
          <a:p>
            <a:r>
              <a:rPr lang="el-GR" b="1">
                <a:solidFill>
                  <a:schemeClr val="bg1"/>
                </a:solidFill>
                <a:latin typeface="Blackadder ITC" pitchFamily="82" charset="0"/>
              </a:rPr>
              <a:t>Διαφανές για το φάσμα του ορατού φωτός.</a:t>
            </a:r>
          </a:p>
          <a:p>
            <a:r>
              <a:rPr lang="el-GR" b="1">
                <a:solidFill>
                  <a:schemeClr val="bg1"/>
                </a:solidFill>
                <a:latin typeface="Blackadder ITC" pitchFamily="82" charset="0"/>
              </a:rPr>
              <a:t>Δυσθερμαγωγό και μονωτικό υλικό.</a:t>
            </a:r>
          </a:p>
          <a:p>
            <a:r>
              <a:rPr lang="el-GR" b="1">
                <a:solidFill>
                  <a:schemeClr val="bg1"/>
                </a:solidFill>
                <a:latin typeface="Blackadder ITC" pitchFamily="82" charset="0"/>
              </a:rPr>
              <a:t>Αδρανές χημικά και βιολογικά.</a:t>
            </a:r>
          </a:p>
          <a:p>
            <a:endParaRPr lang="el-GR" i="1">
              <a:latin typeface="Blackadder ITC" pitchFamily="82" charset="0"/>
            </a:endParaRPr>
          </a:p>
        </p:txBody>
      </p:sp>
    </p:spTree>
  </p:cSld>
  <p:clrMapOvr>
    <a:masterClrMapping/>
  </p:clrMapOvr>
  <p:transition spd="slow" advTm="9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60" name="Rectangle 4"/>
          <p:cNvSpPr>
            <a:spLocks noGrp="1" noChangeArrowheads="1"/>
          </p:cNvSpPr>
          <p:nvPr>
            <p:ph type="title"/>
          </p:nvPr>
        </p:nvSpPr>
        <p:spPr>
          <a:xfrm>
            <a:off x="395288" y="228600"/>
            <a:ext cx="8443912" cy="896938"/>
          </a:xfrm>
        </p:spPr>
        <p:txBody>
          <a:bodyPr/>
          <a:lstStyle/>
          <a:p>
            <a:pPr algn="ctr"/>
            <a:r>
              <a:rPr lang="el-GR" sz="4400" b="1"/>
              <a:t>Ιστορική αναδρομή</a:t>
            </a:r>
          </a:p>
        </p:txBody>
      </p:sp>
      <p:sp>
        <p:nvSpPr>
          <p:cNvPr id="96262" name="Rectangle 6"/>
          <p:cNvSpPr>
            <a:spLocks noChangeArrowheads="1"/>
          </p:cNvSpPr>
          <p:nvPr/>
        </p:nvSpPr>
        <p:spPr bwMode="auto">
          <a:xfrm>
            <a:off x="900113" y="3559175"/>
            <a:ext cx="7416800" cy="366713"/>
          </a:xfrm>
          <a:prstGeom prst="rect">
            <a:avLst/>
          </a:prstGeom>
          <a:noFill/>
          <a:ln w="9525">
            <a:noFill/>
            <a:miter lim="800000"/>
            <a:headEnd/>
            <a:tailEnd/>
          </a:ln>
          <a:effectLst/>
        </p:spPr>
        <p:txBody>
          <a:bodyPr anchor="ctr">
            <a:spAutoFit/>
          </a:bodyPr>
          <a:lstStyle/>
          <a:p>
            <a:endParaRPr lang="el-GR"/>
          </a:p>
        </p:txBody>
      </p:sp>
      <p:sp>
        <p:nvSpPr>
          <p:cNvPr id="96263" name="Rectangle 7"/>
          <p:cNvSpPr>
            <a:spLocks noChangeArrowheads="1"/>
          </p:cNvSpPr>
          <p:nvPr/>
        </p:nvSpPr>
        <p:spPr bwMode="auto">
          <a:xfrm>
            <a:off x="1116013" y="3775075"/>
            <a:ext cx="7416800" cy="366713"/>
          </a:xfrm>
          <a:prstGeom prst="rect">
            <a:avLst/>
          </a:prstGeom>
          <a:noFill/>
          <a:ln w="9525">
            <a:noFill/>
            <a:miter lim="800000"/>
            <a:headEnd/>
            <a:tailEnd/>
          </a:ln>
          <a:effectLst/>
        </p:spPr>
        <p:txBody>
          <a:bodyPr anchor="ctr">
            <a:spAutoFit/>
          </a:bodyPr>
          <a:lstStyle/>
          <a:p>
            <a:endParaRPr lang="el-GR"/>
          </a:p>
        </p:txBody>
      </p:sp>
      <p:sp>
        <p:nvSpPr>
          <p:cNvPr id="96264" name="Rectangle 8"/>
          <p:cNvSpPr>
            <a:spLocks noChangeArrowheads="1"/>
          </p:cNvSpPr>
          <p:nvPr/>
        </p:nvSpPr>
        <p:spPr bwMode="auto">
          <a:xfrm>
            <a:off x="611188" y="992188"/>
            <a:ext cx="7921625" cy="6097587"/>
          </a:xfrm>
          <a:prstGeom prst="rect">
            <a:avLst/>
          </a:prstGeom>
          <a:noFill/>
          <a:ln w="9525">
            <a:noFill/>
            <a:miter lim="800000"/>
            <a:headEnd/>
            <a:tailEnd/>
          </a:ln>
          <a:effectLst/>
        </p:spPr>
        <p:txBody>
          <a:bodyPr anchor="ctr">
            <a:spAutoFit/>
          </a:bodyPr>
          <a:lstStyle/>
          <a:p>
            <a:r>
              <a:rPr lang="el-GR" sz="2000" b="1"/>
              <a:t>Η φύση δημιούργησε το γυαλί πολύ πριν τον άνθρωπο. Οι αρχαίοι λαοί κατασκεύαζαν βέλη, μαχαίρια και άλλα εργαλεία καθημερινής χρήσης από ένα μαύρο λαμπερό ηφαιστειογενή βράχο τον "οψιδιανό".</a:t>
            </a:r>
            <a:br>
              <a:rPr lang="el-GR" sz="2000" b="1"/>
            </a:br>
            <a:r>
              <a:rPr lang="el-GR" sz="2000" b="1"/>
              <a:t/>
            </a:r>
            <a:br>
              <a:rPr lang="el-GR" sz="2000" b="1"/>
            </a:br>
            <a:r>
              <a:rPr lang="el-GR" sz="2000" b="1"/>
              <a:t>Με την πτώση της Κωνσταντινούπολης στους Σταυροφόρους, η Ενετική κυβέρνηση αποφάσισε να καλέσει στη Βρετανία τους ικανότερους και διασημότερους τεχνίτες του γυαλιού.</a:t>
            </a:r>
          </a:p>
          <a:p>
            <a:r>
              <a:rPr lang="el-GR" sz="2000" b="1"/>
              <a:t>Με την πτώση της Ρωμαϊκής αυτοκρατορίας, η ιστορία του γυαλιού μεταφέρεται σε άλλες περιοχές όπως η Ελλάδα και η Μικρά Ασία, με έδρα την Κωνσταντινούπολη.</a:t>
            </a:r>
            <a:br>
              <a:rPr lang="el-GR" sz="2000" b="1"/>
            </a:br>
            <a:r>
              <a:rPr lang="el-GR" sz="2000" b="1"/>
              <a:t/>
            </a:r>
            <a:br>
              <a:rPr lang="el-GR" sz="2000" b="1"/>
            </a:br>
            <a:r>
              <a:rPr lang="el-GR" sz="2000" b="1"/>
              <a:t>Κατά τη διάρκεια της Ρωμαϊκής αυτοκρατορίας η τέχνη μεταφέρεται στην Ρώμη. Ρωμαίοι υαλουργοί δημιουργούν κομψοτεχνήματα από γυαλί. Ήξεραν μάλιστα να κόβουν, να διακοσμούν και να χρωματίζουν το γυαλί χρησιμοποιώντας διάφορες χρωματικές ουσίες.</a:t>
            </a:r>
            <a:br>
              <a:rPr lang="el-GR" sz="2000" b="1"/>
            </a:br>
            <a:r>
              <a:rPr lang="el-GR"/>
              <a:t/>
            </a:r>
            <a:br>
              <a:rPr lang="el-GR"/>
            </a:br>
            <a:r>
              <a:rPr lang="el-GR"/>
              <a:t/>
            </a:r>
            <a:br>
              <a:rPr lang="el-GR"/>
            </a:br>
            <a:endParaRPr lang="el-GR"/>
          </a:p>
        </p:txBody>
      </p:sp>
    </p:spTree>
  </p:cSld>
  <p:clrMapOvr>
    <a:masterClrMapping/>
  </p:clrMapOvr>
  <p:transition spd="slow" advTm="51000">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7284" name="Rectangle 4"/>
          <p:cNvSpPr>
            <a:spLocks noGrp="1" noChangeArrowheads="1"/>
          </p:cNvSpPr>
          <p:nvPr>
            <p:ph type="title"/>
          </p:nvPr>
        </p:nvSpPr>
        <p:spPr>
          <a:xfrm>
            <a:off x="468313" y="0"/>
            <a:ext cx="8370887" cy="1557338"/>
          </a:xfrm>
        </p:spPr>
        <p:txBody>
          <a:bodyPr/>
          <a:lstStyle/>
          <a:p>
            <a:pPr algn="ctr"/>
            <a:r>
              <a:rPr lang="el-GR" sz="4400" b="1"/>
              <a:t>Τύποι γυαλιού</a:t>
            </a:r>
          </a:p>
        </p:txBody>
      </p:sp>
      <p:sp>
        <p:nvSpPr>
          <p:cNvPr id="97285" name="Rectangle 5"/>
          <p:cNvSpPr>
            <a:spLocks noChangeArrowheads="1"/>
          </p:cNvSpPr>
          <p:nvPr/>
        </p:nvSpPr>
        <p:spPr bwMode="auto">
          <a:xfrm>
            <a:off x="1116013" y="1628775"/>
            <a:ext cx="7056437" cy="3508375"/>
          </a:xfrm>
          <a:prstGeom prst="rect">
            <a:avLst/>
          </a:prstGeom>
          <a:noFill/>
          <a:ln w="9525">
            <a:noFill/>
            <a:miter lim="800000"/>
            <a:headEnd/>
            <a:tailEnd/>
          </a:ln>
          <a:effectLst/>
        </p:spPr>
        <p:txBody>
          <a:bodyPr anchor="ctr">
            <a:spAutoFit/>
          </a:bodyPr>
          <a:lstStyle/>
          <a:p>
            <a:r>
              <a:rPr lang="el-GR" sz="2800" b="1">
                <a:solidFill>
                  <a:schemeClr val="bg1"/>
                </a:solidFill>
              </a:rPr>
              <a:t>Κοινό γυαλί:</a:t>
            </a:r>
            <a:r>
              <a:rPr lang="el-GR" sz="2800" b="1"/>
              <a:t> </a:t>
            </a:r>
            <a:r>
              <a:rPr lang="el-GR" sz="2800" b="1">
                <a:solidFill>
                  <a:srgbClr val="E6F61A"/>
                </a:solidFill>
              </a:rPr>
              <a:t>Παρασκευάζεται με συλλίπασμα οξείδιο του νατρίου </a:t>
            </a:r>
          </a:p>
          <a:p>
            <a:r>
              <a:rPr lang="el-GR" sz="2800" b="1">
                <a:solidFill>
                  <a:srgbClr val="E6F61A"/>
                </a:solidFill>
              </a:rPr>
              <a:t>Το κοινό γυαλί είναι φθηνό στην κατασκευή του και παρουσιάζει οπτικές και φυσικές ιδιότητες κατάλληλες για την κατασκευή κοινών αντικειμένων, όπως υαλοπίνακες και οικιακά σκεύη (ποτήρια, φιάλες, δοχεία τροφίμων)</a:t>
            </a:r>
          </a:p>
        </p:txBody>
      </p:sp>
    </p:spTree>
  </p:cSld>
  <p:clrMapOvr>
    <a:masterClrMapping/>
  </p:clrMapOvr>
  <p:transition spd="slow" advTm="39000">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8309" name="Rectangle 5"/>
          <p:cNvSpPr>
            <a:spLocks noChangeArrowheads="1"/>
          </p:cNvSpPr>
          <p:nvPr/>
        </p:nvSpPr>
        <p:spPr bwMode="auto">
          <a:xfrm>
            <a:off x="827088" y="952500"/>
            <a:ext cx="7416800" cy="4789488"/>
          </a:xfrm>
          <a:prstGeom prst="rect">
            <a:avLst/>
          </a:prstGeom>
          <a:noFill/>
          <a:ln w="9525">
            <a:noFill/>
            <a:miter lim="800000"/>
            <a:headEnd/>
            <a:tailEnd/>
          </a:ln>
          <a:effectLst/>
        </p:spPr>
        <p:txBody>
          <a:bodyPr anchor="ctr">
            <a:spAutoFit/>
          </a:bodyPr>
          <a:lstStyle/>
          <a:p>
            <a:r>
              <a:rPr lang="el-GR" sz="2800" b="1"/>
              <a:t>Γυαλί μολύβδου</a:t>
            </a:r>
            <a:r>
              <a:rPr lang="el-GR" sz="2800"/>
              <a:t>: </a:t>
            </a:r>
            <a:r>
              <a:rPr lang="el-GR" sz="2800" b="1">
                <a:solidFill>
                  <a:srgbClr val="4935DB"/>
                </a:solidFill>
              </a:rPr>
              <a:t>Παρασκευάζεται με αντικατάσταση του οξειδίου του νατρίου, από οξείδιο του καλίου και του οξειδίου του </a:t>
            </a:r>
            <a:r>
              <a:rPr lang="el-GR" sz="2800" b="1">
                <a:solidFill>
                  <a:srgbClr val="4935DB"/>
                </a:solidFill>
                <a:hlinkClick r:id="rId3" tooltip="Ασβέστιο"/>
              </a:rPr>
              <a:t>ασβεστίου</a:t>
            </a:r>
            <a:r>
              <a:rPr lang="el-GR" sz="2800" b="1">
                <a:solidFill>
                  <a:srgbClr val="4935DB"/>
                </a:solidFill>
              </a:rPr>
              <a:t>, από οξείδιο του </a:t>
            </a:r>
            <a:r>
              <a:rPr lang="el-GR" sz="2800" b="1">
                <a:solidFill>
                  <a:srgbClr val="4935DB"/>
                </a:solidFill>
                <a:hlinkClick r:id="rId4" tooltip="Μόλυβδος"/>
              </a:rPr>
              <a:t>μολύβδου</a:t>
            </a:r>
            <a:r>
              <a:rPr lang="el-GR" sz="2800" b="1">
                <a:solidFill>
                  <a:srgbClr val="4935DB"/>
                </a:solidFill>
              </a:rPr>
              <a:t> </a:t>
            </a:r>
          </a:p>
          <a:p>
            <a:r>
              <a:rPr lang="el-GR" sz="2800" b="1">
                <a:solidFill>
                  <a:srgbClr val="4935DB"/>
                </a:solidFill>
              </a:rPr>
              <a:t>. Έχει υψηλή ανθεκτικότητα, τα αντικείμενα που δίνει είναι εξαιρετικά στιλπνά και παρουσιάζει υψηλό δείκτη διάθλασης.</a:t>
            </a:r>
          </a:p>
          <a:p>
            <a:r>
              <a:rPr lang="el-GR" sz="2800" b="1">
                <a:solidFill>
                  <a:srgbClr val="4935DB"/>
                </a:solidFill>
              </a:rPr>
              <a:t>είναι ευαίσθητο στις μεταβολές θερμοκρασίας και να θραύεται εύκολα από αυτές.</a:t>
            </a:r>
            <a:r>
              <a:rPr lang="el-GR" sz="2800">
                <a:solidFill>
                  <a:srgbClr val="4935DB"/>
                </a:solidFill>
              </a:rPr>
              <a:t> </a:t>
            </a:r>
          </a:p>
        </p:txBody>
      </p:sp>
    </p:spTree>
  </p:cSld>
  <p:clrMapOvr>
    <a:masterClrMapping/>
  </p:clrMapOvr>
  <p:transition spd="slow" advTm="41000">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9332" name="Rectangle 4"/>
          <p:cNvSpPr>
            <a:spLocks noChangeArrowheads="1"/>
          </p:cNvSpPr>
          <p:nvPr/>
        </p:nvSpPr>
        <p:spPr bwMode="auto">
          <a:xfrm>
            <a:off x="539750" y="612775"/>
            <a:ext cx="7993063" cy="5630863"/>
          </a:xfrm>
          <a:prstGeom prst="rect">
            <a:avLst/>
          </a:prstGeom>
          <a:noFill/>
          <a:ln w="9525">
            <a:noFill/>
            <a:miter lim="800000"/>
            <a:headEnd/>
            <a:tailEnd/>
          </a:ln>
          <a:effectLst/>
        </p:spPr>
        <p:txBody>
          <a:bodyPr anchor="ctr">
            <a:spAutoFit/>
          </a:bodyPr>
          <a:lstStyle/>
          <a:p>
            <a:r>
              <a:rPr lang="el-GR" sz="2800" b="1"/>
              <a:t>Γυαλί βορίου:</a:t>
            </a:r>
            <a:r>
              <a:rPr lang="el-GR" sz="2400" b="1"/>
              <a:t> Είναι γνωστότερο με την εμπορική ονομασία «Pyrex». Η σύστασή του είναι οξείδιο του πυριτίου </a:t>
            </a:r>
          </a:p>
          <a:p>
            <a:r>
              <a:rPr lang="el-GR" sz="2400" b="1"/>
              <a:t>οξείδιο του βορίου μικρά ποσοστά οξειδίων των αλκαλίων και οξείδιο του αργιλίου. Παρουσιάζει, επίσης, χαμηλό συντελεστή διαστολής, πράγμα που δίνει μεγαλύτερη ακρίβεια μετρήσεων στα πειράματα.</a:t>
            </a:r>
          </a:p>
          <a:p>
            <a:r>
              <a:rPr lang="el-GR" sz="2400" b="1"/>
              <a:t>Η παρουσία βορίου και το </a:t>
            </a:r>
            <a:r>
              <a:rPr lang="el-GR" sz="2400" b="1" u="sng"/>
              <a:t>μικρό ποσοστό αλκαλίων</a:t>
            </a:r>
            <a:r>
              <a:rPr lang="el-GR" sz="2400" b="1"/>
              <a:t> κάνουν το γυαλί αυτό ανθεκτικό στις απότομες μεταβολές θερμοκρασίας και περισσότερο δύστηκτο. Χρησιμοποιείται για την κατασκευή εργαστηριακών οργάνων και συσκευών, συσκευασίες φαρμακευτικών προϊόντων, σε λαμπτήρες υψηλών αποδόσεων (π.χ. προβολέων) αλλά και για οικιακές εφαρμογές </a:t>
            </a:r>
          </a:p>
        </p:txBody>
      </p:sp>
    </p:spTree>
  </p:cSld>
  <p:clrMapOvr>
    <a:masterClrMapping/>
  </p:clrMapOvr>
  <p:transition spd="slow" advTm="51000">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8" name="Rectangle 6"/>
          <p:cNvSpPr>
            <a:spLocks noGrp="1" noChangeArrowheads="1"/>
          </p:cNvSpPr>
          <p:nvPr>
            <p:ph type="title"/>
          </p:nvPr>
        </p:nvSpPr>
        <p:spPr>
          <a:xfrm>
            <a:off x="611188" y="228600"/>
            <a:ext cx="8228012" cy="1219200"/>
          </a:xfrm>
        </p:spPr>
        <p:txBody>
          <a:bodyPr/>
          <a:lstStyle/>
          <a:p>
            <a:pPr algn="ctr"/>
            <a:r>
              <a:rPr lang="el-GR"/>
              <a:t>Πλεονεκτήματα γυαλιού</a:t>
            </a:r>
          </a:p>
        </p:txBody>
      </p:sp>
      <p:sp>
        <p:nvSpPr>
          <p:cNvPr id="100361" name="Rectangle 9"/>
          <p:cNvSpPr>
            <a:spLocks noGrp="1" noChangeArrowheads="1"/>
          </p:cNvSpPr>
          <p:nvPr>
            <p:ph type="body" idx="1"/>
          </p:nvPr>
        </p:nvSpPr>
        <p:spPr>
          <a:xfrm>
            <a:off x="539750" y="1628775"/>
            <a:ext cx="8208963" cy="4495800"/>
          </a:xfrm>
        </p:spPr>
        <p:txBody>
          <a:bodyPr/>
          <a:lstStyle/>
          <a:p>
            <a:r>
              <a:rPr lang="el-GR" b="1"/>
              <a:t>Το γυαλί μπορεί να γίνει σε αντικείμενα διαφόρων σχημάτων ή μεγεθών.</a:t>
            </a:r>
          </a:p>
          <a:p>
            <a:r>
              <a:rPr lang="el-GR" b="1"/>
              <a:t>  Το γυαλί μπορεί να είναι άχρωμο ή έγχρωμο. </a:t>
            </a:r>
          </a:p>
          <a:p>
            <a:r>
              <a:rPr lang="el-GR" b="1"/>
              <a:t> Το γυαλί δεν σκουριάζει και δεν αφήνει το νερό να περάσει μέσα από αυτό. </a:t>
            </a:r>
          </a:p>
        </p:txBody>
      </p:sp>
    </p:spTree>
  </p:cSld>
  <p:clrMapOvr>
    <a:masterClrMapping/>
  </p:clrMapOvr>
  <p:transition spd="slow" advTm="18000">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1381" name="Rectangle 5"/>
          <p:cNvSpPr>
            <a:spLocks noGrp="1" noChangeArrowheads="1"/>
          </p:cNvSpPr>
          <p:nvPr>
            <p:ph type="title"/>
          </p:nvPr>
        </p:nvSpPr>
        <p:spPr>
          <a:xfrm>
            <a:off x="395288" y="228600"/>
            <a:ext cx="8443912" cy="1219200"/>
          </a:xfrm>
        </p:spPr>
        <p:txBody>
          <a:bodyPr/>
          <a:lstStyle/>
          <a:p>
            <a:pPr algn="ctr"/>
            <a:r>
              <a:rPr lang="el-GR"/>
              <a:t>Μειονεκτήματα γυαλιού</a:t>
            </a:r>
          </a:p>
        </p:txBody>
      </p:sp>
      <p:sp>
        <p:nvSpPr>
          <p:cNvPr id="101382" name="Rectangle 6"/>
          <p:cNvSpPr>
            <a:spLocks noGrp="1" noChangeArrowheads="1"/>
          </p:cNvSpPr>
          <p:nvPr>
            <p:ph type="body" idx="1"/>
          </p:nvPr>
        </p:nvSpPr>
        <p:spPr>
          <a:xfrm>
            <a:off x="323850" y="1600200"/>
            <a:ext cx="8515350" cy="4495800"/>
          </a:xfrm>
        </p:spPr>
        <p:txBody>
          <a:bodyPr/>
          <a:lstStyle/>
          <a:p>
            <a:r>
              <a:rPr lang="el-GR" b="1">
                <a:effectLst/>
              </a:rPr>
              <a:t>Είναι είναι ένα πολύ ακριβό υλικό. Μπορεί να τήκονται υπό πολύ υψηλές θερμοκρασίες. </a:t>
            </a:r>
          </a:p>
          <a:p>
            <a:r>
              <a:rPr lang="el-GR" b="1">
                <a:effectLst/>
              </a:rPr>
              <a:t> Δεν σπάει εύκολα. </a:t>
            </a:r>
          </a:p>
          <a:p>
            <a:r>
              <a:rPr lang="el-GR" b="1">
                <a:effectLst/>
              </a:rPr>
              <a:t> Μπορεί να τήκονται υπό πολύ υψηλές θερμοκρασίες. </a:t>
            </a:r>
          </a:p>
        </p:txBody>
      </p:sp>
    </p:spTree>
  </p:cSld>
  <p:clrMapOvr>
    <a:masterClrMapping/>
  </p:clrMapOvr>
  <p:transition spd="slow" advTm="16000">
    <p:wipe dir="r"/>
  </p:transition>
  <p:timing>
    <p:tnLst>
      <p:par>
        <p:cTn id="1" dur="indefinite" restart="never" nodeType="tmRoot"/>
      </p:par>
    </p:tnLst>
  </p:timing>
</p:sld>
</file>

<file path=ppt/theme/theme1.xml><?xml version="1.0" encoding="utf-8"?>
<a:theme xmlns:a="http://schemas.openxmlformats.org/drawingml/2006/main" name="Προσφορά">
  <a:themeElements>
    <a:clrScheme name="Προσφορά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Προσφορά">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lnDef>
  </a:objectDefaults>
  <a:extraClrSchemeLst>
    <a:extraClrScheme>
      <a:clrScheme name="Προσφορά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Προσφορά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Προσφορά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Προσφορά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Προσφορά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Προσφορά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Προσφορά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Προσφορά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Proposal</Template>
  <TotalTime>177</TotalTime>
  <Words>427</Words>
  <Application>Microsoft Office PowerPoint</Application>
  <PresentationFormat>Προβολή στην οθόνη (4:3)</PresentationFormat>
  <Paragraphs>39</Paragraphs>
  <Slides>10</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10</vt:i4>
      </vt:variant>
    </vt:vector>
  </HeadingPairs>
  <TitlesOfParts>
    <vt:vector size="14" baseType="lpstr">
      <vt:lpstr>Arial</vt:lpstr>
      <vt:lpstr>Wingdings</vt:lpstr>
      <vt:lpstr>Blackadder ITC</vt:lpstr>
      <vt:lpstr>Προσφορά</vt:lpstr>
      <vt:lpstr>2o Γυμνάσιο Σπάρτης   ΓΥΑΛΙ</vt:lpstr>
      <vt:lpstr>Τι είναι το γυαλί;</vt:lpstr>
      <vt:lpstr>Φυσικές ιδιότητες του γυαλιού  </vt:lpstr>
      <vt:lpstr>Ιστορική αναδρομή</vt:lpstr>
      <vt:lpstr>Τύποι γυαλιού</vt:lpstr>
      <vt:lpstr>Διαφάνεια 6</vt:lpstr>
      <vt:lpstr>Διαφάνεια 7</vt:lpstr>
      <vt:lpstr>Πλεονεκτήματα γυαλιού</vt:lpstr>
      <vt:lpstr>Μειονεκτήματα γυαλιού</vt:lpstr>
      <vt:lpstr>Πηγές</vt:lpstr>
    </vt:vector>
  </TitlesOfParts>
  <Company>MyHome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2o Γυμνάσιο Σπάρτης   ΓΥΑΛΙ</dc:title>
  <dc:creator>User</dc:creator>
  <cp:lastModifiedBy>ΓΙΑΝΝΟΥΛΕΑΣ</cp:lastModifiedBy>
  <cp:revision>6</cp:revision>
  <cp:lastPrinted>1601-01-01T00:00:00Z</cp:lastPrinted>
  <dcterms:created xsi:type="dcterms:W3CDTF">2013-01-02T12:07:25Z</dcterms:created>
  <dcterms:modified xsi:type="dcterms:W3CDTF">2013-04-02T19:15:59Z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